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Lst>
  <p:sldSz cy="6858000" cx="9144000"/>
  <p:notesSz cx="6858000" cy="9144000"/>
  <p:embeddedFontLst>
    <p:embeddedFont>
      <p:font typeface="EB Garamond"/>
      <p:regular r:id="rId93"/>
      <p:bold r:id="rId94"/>
      <p:italic r:id="rId95"/>
      <p:boldItalic r:id="rId96"/>
    </p:embeddedFont>
    <p:embeddedFont>
      <p:font typeface="Book Antiqua"/>
      <p:regular r:id="rId97"/>
      <p:bold r:id="rId98"/>
      <p:italic r:id="rId99"/>
      <p:boldItalic r:id="rId10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01" roundtripDataSignature="AMtx7mjG9TnR/5qxl1tifQtOJwclWKB7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1" Type="http://customschemas.google.com/relationships/presentationmetadata" Target="metadata"/><Relationship Id="rId100" Type="http://schemas.openxmlformats.org/officeDocument/2006/relationships/font" Target="fonts/BookAntiqua-bold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EBGaramond-italic.fntdata"/><Relationship Id="rId94" Type="http://schemas.openxmlformats.org/officeDocument/2006/relationships/font" Target="fonts/EBGaramond-bold.fntdata"/><Relationship Id="rId97" Type="http://schemas.openxmlformats.org/officeDocument/2006/relationships/font" Target="fonts/BookAntiqua-regular.fntdata"/><Relationship Id="rId96" Type="http://schemas.openxmlformats.org/officeDocument/2006/relationships/font" Target="fonts/EBGaramond-boldItalic.fntdata"/><Relationship Id="rId11" Type="http://schemas.openxmlformats.org/officeDocument/2006/relationships/slide" Target="slides/slide4.xml"/><Relationship Id="rId99" Type="http://schemas.openxmlformats.org/officeDocument/2006/relationships/font" Target="fonts/BookAntiqua-italic.fntdata"/><Relationship Id="rId10" Type="http://schemas.openxmlformats.org/officeDocument/2006/relationships/slide" Target="slides/slide3.xml"/><Relationship Id="rId98" Type="http://schemas.openxmlformats.org/officeDocument/2006/relationships/font" Target="fonts/BookAntiqua-bold.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font" Target="fonts/EBGaramond-regular.fntdata"/><Relationship Id="rId92" Type="http://schemas.openxmlformats.org/officeDocument/2006/relationships/slide" Target="slides/slide8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9" name="Google Shape;23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 name="Google Shape;71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73" name="Google Shape;773;p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87"/>
          <p:cNvSpPr txBox="1"/>
          <p:nvPr>
            <p:ph type="title"/>
          </p:nvPr>
        </p:nvSpPr>
        <p:spPr>
          <a:xfrm>
            <a:off x="1600200" y="609600"/>
            <a:ext cx="7086600" cy="1828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Clr>
                <a:srgbClr val="DCC577"/>
              </a:buClr>
              <a:buSzPts val="4800"/>
              <a:buFont typeface="Lucida Sans"/>
              <a:buNone/>
              <a:defRPr b="1" sz="4800" cap="none">
                <a:solidFill>
                  <a:srgbClr val="DCC577"/>
                </a:solidFill>
                <a:latin typeface="Lucida Sans"/>
                <a:ea typeface="Lucida Sans"/>
                <a:cs typeface="Lucida Sans"/>
                <a:sym typeface="Lucida San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 name="Google Shape;18;p87"/>
          <p:cNvSpPr txBox="1"/>
          <p:nvPr>
            <p:ph idx="1" type="body"/>
          </p:nvPr>
        </p:nvSpPr>
        <p:spPr>
          <a:xfrm>
            <a:off x="1600200" y="2507786"/>
            <a:ext cx="7086600" cy="150971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300"/>
              <a:buNone/>
              <a:defRPr sz="2000">
                <a:solidFill>
                  <a:schemeClr val="lt1"/>
                </a:solidFill>
              </a:defRPr>
            </a:lvl1pPr>
            <a:lvl2pPr indent="-228600" lvl="1" marL="914400" algn="l">
              <a:spcBef>
                <a:spcPts val="360"/>
              </a:spcBef>
              <a:spcAft>
                <a:spcPts val="0"/>
              </a:spcAft>
              <a:buSzPts val="1440"/>
              <a:buNone/>
              <a:defRPr sz="1800">
                <a:solidFill>
                  <a:schemeClr val="lt1"/>
                </a:solidFill>
              </a:defRPr>
            </a:lvl2pPr>
            <a:lvl3pPr indent="-228600" lvl="2" marL="1371600" algn="l">
              <a:spcBef>
                <a:spcPts val="320"/>
              </a:spcBef>
              <a:spcAft>
                <a:spcPts val="0"/>
              </a:spcAft>
              <a:buSzPts val="152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9" name="Google Shape;19;p87"/>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7"/>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7"/>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b="0" i="0" sz="1200" u="none" cap="none" strike="noStrike">
                <a:solidFill>
                  <a:srgbClr val="BABABA"/>
                </a:solidFill>
                <a:latin typeface="Calibri"/>
                <a:ea typeface="Calibri"/>
                <a:cs typeface="Calibri"/>
                <a:sym typeface="Calibri"/>
              </a:defRPr>
            </a:lvl1pPr>
            <a:lvl2pPr indent="0" lvl="1" marL="0" marR="0" algn="r">
              <a:spcBef>
                <a:spcPts val="0"/>
              </a:spcBef>
              <a:buNone/>
              <a:defRPr b="0" i="0" sz="1200" u="none" cap="none" strike="noStrike">
                <a:solidFill>
                  <a:srgbClr val="BABABA"/>
                </a:solidFill>
                <a:latin typeface="Calibri"/>
                <a:ea typeface="Calibri"/>
                <a:cs typeface="Calibri"/>
                <a:sym typeface="Calibri"/>
              </a:defRPr>
            </a:lvl2pPr>
            <a:lvl3pPr indent="0" lvl="2" marL="0" marR="0" algn="r">
              <a:spcBef>
                <a:spcPts val="0"/>
              </a:spcBef>
              <a:buNone/>
              <a:defRPr b="0" i="0" sz="1200" u="none" cap="none" strike="noStrike">
                <a:solidFill>
                  <a:srgbClr val="BABABA"/>
                </a:solidFill>
                <a:latin typeface="Calibri"/>
                <a:ea typeface="Calibri"/>
                <a:cs typeface="Calibri"/>
                <a:sym typeface="Calibri"/>
              </a:defRPr>
            </a:lvl3pPr>
            <a:lvl4pPr indent="0" lvl="3" marL="0" marR="0" algn="r">
              <a:spcBef>
                <a:spcPts val="0"/>
              </a:spcBef>
              <a:buNone/>
              <a:defRPr b="0" i="0" sz="1200" u="none" cap="none" strike="noStrike">
                <a:solidFill>
                  <a:srgbClr val="BABABA"/>
                </a:solidFill>
                <a:latin typeface="Calibri"/>
                <a:ea typeface="Calibri"/>
                <a:cs typeface="Calibri"/>
                <a:sym typeface="Calibri"/>
              </a:defRPr>
            </a:lvl4pPr>
            <a:lvl5pPr indent="0" lvl="4" marL="0" marR="0" algn="r">
              <a:spcBef>
                <a:spcPts val="0"/>
              </a:spcBef>
              <a:buNone/>
              <a:defRPr b="0" i="0" sz="1200" u="none" cap="none" strike="noStrike">
                <a:solidFill>
                  <a:srgbClr val="BABABA"/>
                </a:solidFill>
                <a:latin typeface="Calibri"/>
                <a:ea typeface="Calibri"/>
                <a:cs typeface="Calibri"/>
                <a:sym typeface="Calibri"/>
              </a:defRPr>
            </a:lvl5pPr>
            <a:lvl6pPr indent="0" lvl="5" marL="0" marR="0" algn="r">
              <a:spcBef>
                <a:spcPts val="0"/>
              </a:spcBef>
              <a:buNone/>
              <a:defRPr b="0" i="0" sz="1200" u="none" cap="none" strike="noStrike">
                <a:solidFill>
                  <a:srgbClr val="BABABA"/>
                </a:solidFill>
                <a:latin typeface="Calibri"/>
                <a:ea typeface="Calibri"/>
                <a:cs typeface="Calibri"/>
                <a:sym typeface="Calibri"/>
              </a:defRPr>
            </a:lvl6pPr>
            <a:lvl7pPr indent="0" lvl="6" marL="0" marR="0" algn="r">
              <a:spcBef>
                <a:spcPts val="0"/>
              </a:spcBef>
              <a:buNone/>
              <a:defRPr b="0" i="0" sz="1200" u="none" cap="none" strike="noStrike">
                <a:solidFill>
                  <a:srgbClr val="BABABA"/>
                </a:solidFill>
                <a:latin typeface="Calibri"/>
                <a:ea typeface="Calibri"/>
                <a:cs typeface="Calibri"/>
                <a:sym typeface="Calibri"/>
              </a:defRPr>
            </a:lvl7pPr>
            <a:lvl8pPr indent="0" lvl="7" marL="0" marR="0" algn="r">
              <a:spcBef>
                <a:spcPts val="0"/>
              </a:spcBef>
              <a:buNone/>
              <a:defRPr b="0" i="0" sz="1200" u="none" cap="none" strike="noStrike">
                <a:solidFill>
                  <a:srgbClr val="BABABA"/>
                </a:solidFill>
                <a:latin typeface="Calibri"/>
                <a:ea typeface="Calibri"/>
                <a:cs typeface="Calibri"/>
                <a:sym typeface="Calibri"/>
              </a:defRPr>
            </a:lvl8pPr>
            <a:lvl9pPr indent="0" lvl="8" marL="0" marR="0" algn="r">
              <a:spcBef>
                <a:spcPts val="0"/>
              </a:spcBef>
              <a:buNone/>
              <a:defRPr b="0" i="0" sz="1200" u="none" cap="none" strike="noStrike">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120"/>
          <p:cNvSpPr txBox="1"/>
          <p:nvPr>
            <p:ph idx="1" type="body"/>
          </p:nvPr>
        </p:nvSpPr>
        <p:spPr>
          <a:xfrm rot="5400000">
            <a:off x="2217738" y="-160337"/>
            <a:ext cx="4708525" cy="82296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6" name="Google Shape;76;p120"/>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0"/>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0"/>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 name="Google Shape;81;p1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2" name="Google Shape;82;p121"/>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1"/>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1"/>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4" name="Google Shape;94;p89"/>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5" name="Google Shape;95;p89"/>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89"/>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89"/>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b="0" i="0" sz="1200" u="none" cap="none" strike="noStrike">
                <a:solidFill>
                  <a:srgbClr val="BABABA"/>
                </a:solidFill>
                <a:latin typeface="Calibri"/>
                <a:ea typeface="Calibri"/>
                <a:cs typeface="Calibri"/>
                <a:sym typeface="Calibri"/>
              </a:defRPr>
            </a:lvl1pPr>
            <a:lvl2pPr indent="0" lvl="1" marL="0" marR="0" algn="r">
              <a:spcBef>
                <a:spcPts val="0"/>
              </a:spcBef>
              <a:buNone/>
              <a:defRPr b="0" i="0" sz="1200" u="none" cap="none" strike="noStrike">
                <a:solidFill>
                  <a:srgbClr val="BABABA"/>
                </a:solidFill>
                <a:latin typeface="Calibri"/>
                <a:ea typeface="Calibri"/>
                <a:cs typeface="Calibri"/>
                <a:sym typeface="Calibri"/>
              </a:defRPr>
            </a:lvl2pPr>
            <a:lvl3pPr indent="0" lvl="2" marL="0" marR="0" algn="r">
              <a:spcBef>
                <a:spcPts val="0"/>
              </a:spcBef>
              <a:buNone/>
              <a:defRPr b="0" i="0" sz="1200" u="none" cap="none" strike="noStrike">
                <a:solidFill>
                  <a:srgbClr val="BABABA"/>
                </a:solidFill>
                <a:latin typeface="Calibri"/>
                <a:ea typeface="Calibri"/>
                <a:cs typeface="Calibri"/>
                <a:sym typeface="Calibri"/>
              </a:defRPr>
            </a:lvl3pPr>
            <a:lvl4pPr indent="0" lvl="3" marL="0" marR="0" algn="r">
              <a:spcBef>
                <a:spcPts val="0"/>
              </a:spcBef>
              <a:buNone/>
              <a:defRPr b="0" i="0" sz="1200" u="none" cap="none" strike="noStrike">
                <a:solidFill>
                  <a:srgbClr val="BABABA"/>
                </a:solidFill>
                <a:latin typeface="Calibri"/>
                <a:ea typeface="Calibri"/>
                <a:cs typeface="Calibri"/>
                <a:sym typeface="Calibri"/>
              </a:defRPr>
            </a:lvl4pPr>
            <a:lvl5pPr indent="0" lvl="4" marL="0" marR="0" algn="r">
              <a:spcBef>
                <a:spcPts val="0"/>
              </a:spcBef>
              <a:buNone/>
              <a:defRPr b="0" i="0" sz="1200" u="none" cap="none" strike="noStrike">
                <a:solidFill>
                  <a:srgbClr val="BABABA"/>
                </a:solidFill>
                <a:latin typeface="Calibri"/>
                <a:ea typeface="Calibri"/>
                <a:cs typeface="Calibri"/>
                <a:sym typeface="Calibri"/>
              </a:defRPr>
            </a:lvl5pPr>
            <a:lvl6pPr indent="0" lvl="5" marL="0" marR="0" algn="r">
              <a:spcBef>
                <a:spcPts val="0"/>
              </a:spcBef>
              <a:buNone/>
              <a:defRPr b="0" i="0" sz="1200" u="none" cap="none" strike="noStrike">
                <a:solidFill>
                  <a:srgbClr val="BABABA"/>
                </a:solidFill>
                <a:latin typeface="Calibri"/>
                <a:ea typeface="Calibri"/>
                <a:cs typeface="Calibri"/>
                <a:sym typeface="Calibri"/>
              </a:defRPr>
            </a:lvl6pPr>
            <a:lvl7pPr indent="0" lvl="6" marL="0" marR="0" algn="r">
              <a:spcBef>
                <a:spcPts val="0"/>
              </a:spcBef>
              <a:buNone/>
              <a:defRPr b="0" i="0" sz="1200" u="none" cap="none" strike="noStrike">
                <a:solidFill>
                  <a:srgbClr val="BABABA"/>
                </a:solidFill>
                <a:latin typeface="Calibri"/>
                <a:ea typeface="Calibri"/>
                <a:cs typeface="Calibri"/>
                <a:sym typeface="Calibri"/>
              </a:defRPr>
            </a:lvl7pPr>
            <a:lvl8pPr indent="0" lvl="7" marL="0" marR="0" algn="r">
              <a:spcBef>
                <a:spcPts val="0"/>
              </a:spcBef>
              <a:buNone/>
              <a:defRPr b="0" i="0" sz="1200" u="none" cap="none" strike="noStrike">
                <a:solidFill>
                  <a:srgbClr val="BABABA"/>
                </a:solidFill>
                <a:latin typeface="Calibri"/>
                <a:ea typeface="Calibri"/>
                <a:cs typeface="Calibri"/>
                <a:sym typeface="Calibri"/>
              </a:defRPr>
            </a:lvl8pPr>
            <a:lvl9pPr indent="0" lvl="8" marL="0" marR="0" algn="r">
              <a:spcBef>
                <a:spcPts val="0"/>
              </a:spcBef>
              <a:buNone/>
              <a:defRPr b="0" i="0" sz="1200" u="none" cap="none" strike="noStrike">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p94"/>
          <p:cNvSpPr txBox="1"/>
          <p:nvPr>
            <p:ph type="ctrTitle"/>
          </p:nvPr>
        </p:nvSpPr>
        <p:spPr>
          <a:xfrm>
            <a:off x="422030" y="1371600"/>
            <a:ext cx="8229600" cy="1828800"/>
          </a:xfrm>
          <a:prstGeom prst="rect">
            <a:avLst/>
          </a:prstGeom>
          <a:noFill/>
          <a:ln>
            <a:noFill/>
          </a:ln>
        </p:spPr>
        <p:txBody>
          <a:bodyPr anchorCtr="0" anchor="b" bIns="0" lIns="45700" spcFirstLastPara="1" rIns="45700" wrap="square" tIns="0">
            <a:normAutofit/>
          </a:bodyPr>
          <a:lstStyle>
            <a:lvl1pPr lvl="0" algn="ctr">
              <a:spcBef>
                <a:spcPts val="0"/>
              </a:spcBef>
              <a:spcAft>
                <a:spcPts val="0"/>
              </a:spcAft>
              <a:buSzPts val="1400"/>
              <a:buNone/>
              <a:defRPr b="1" sz="4800" cap="none">
                <a:solidFill>
                  <a:srgbClr val="EAD594"/>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0" name="Google Shape;100;p94"/>
          <p:cNvSpPr txBox="1"/>
          <p:nvPr>
            <p:ph idx="1" type="subTitle"/>
          </p:nvPr>
        </p:nvSpPr>
        <p:spPr>
          <a:xfrm>
            <a:off x="1371600" y="3331698"/>
            <a:ext cx="6400800" cy="17526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SzPts val="1820"/>
              <a:buNone/>
              <a:defRPr>
                <a:solidFill>
                  <a:schemeClr val="lt1"/>
                </a:solidFill>
              </a:defRPr>
            </a:lvl1pPr>
            <a:lvl2pPr lvl="1" algn="ctr">
              <a:spcBef>
                <a:spcPts val="360"/>
              </a:spcBef>
              <a:spcAft>
                <a:spcPts val="0"/>
              </a:spcAft>
              <a:buSzPts val="1440"/>
              <a:buNone/>
              <a:defRPr/>
            </a:lvl2pPr>
            <a:lvl3pPr lvl="2" algn="ctr">
              <a:spcBef>
                <a:spcPts val="360"/>
              </a:spcBef>
              <a:spcAft>
                <a:spcPts val="0"/>
              </a:spcAft>
              <a:buSzPts val="171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01" name="Google Shape;101;p94"/>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94"/>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94"/>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95"/>
          <p:cNvSpPr txBox="1"/>
          <p:nvPr>
            <p:ph type="title"/>
          </p:nvPr>
        </p:nvSpPr>
        <p:spPr>
          <a:xfrm>
            <a:off x="1600200" y="609600"/>
            <a:ext cx="7086600" cy="1828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Clr>
                <a:srgbClr val="DCC577"/>
              </a:buClr>
              <a:buSzPts val="4800"/>
              <a:buFont typeface="Lucida Sans"/>
              <a:buNone/>
              <a:defRPr b="1" sz="4800" cap="none">
                <a:solidFill>
                  <a:srgbClr val="DCC577"/>
                </a:solidFill>
                <a:latin typeface="Lucida Sans"/>
                <a:ea typeface="Lucida Sans"/>
                <a:cs typeface="Lucida Sans"/>
                <a:sym typeface="Lucida San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6" name="Google Shape;106;p95"/>
          <p:cNvSpPr txBox="1"/>
          <p:nvPr>
            <p:ph idx="1" type="body"/>
          </p:nvPr>
        </p:nvSpPr>
        <p:spPr>
          <a:xfrm>
            <a:off x="1600200" y="2507786"/>
            <a:ext cx="7086600" cy="150971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300"/>
              <a:buNone/>
              <a:defRPr sz="2000">
                <a:solidFill>
                  <a:schemeClr val="lt1"/>
                </a:solidFill>
              </a:defRPr>
            </a:lvl1pPr>
            <a:lvl2pPr indent="-228600" lvl="1" marL="914400" algn="l">
              <a:spcBef>
                <a:spcPts val="360"/>
              </a:spcBef>
              <a:spcAft>
                <a:spcPts val="0"/>
              </a:spcAft>
              <a:buSzPts val="1440"/>
              <a:buNone/>
              <a:defRPr sz="1800">
                <a:solidFill>
                  <a:schemeClr val="lt1"/>
                </a:solidFill>
              </a:defRPr>
            </a:lvl2pPr>
            <a:lvl3pPr indent="-228600" lvl="2" marL="1371600" algn="l">
              <a:spcBef>
                <a:spcPts val="320"/>
              </a:spcBef>
              <a:spcAft>
                <a:spcPts val="0"/>
              </a:spcAft>
              <a:buSzPts val="152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95"/>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95"/>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95"/>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0" name="Shape 110"/>
        <p:cNvGrpSpPr/>
        <p:nvPr/>
      </p:nvGrpSpPr>
      <p:grpSpPr>
        <a:xfrm>
          <a:off x="0" y="0"/>
          <a:ext cx="0" cy="0"/>
          <a:chOff x="0" y="0"/>
          <a:chExt cx="0" cy="0"/>
        </a:xfrm>
      </p:grpSpPr>
      <p:sp>
        <p:nvSpPr>
          <p:cNvPr id="111" name="Google Shape;111;p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2" name="Google Shape;112;p9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49250" lvl="2" marL="1371600" algn="l">
              <a:spcBef>
                <a:spcPts val="400"/>
              </a:spcBef>
              <a:spcAft>
                <a:spcPts val="0"/>
              </a:spcAft>
              <a:buSzPts val="19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3" name="Google Shape;113;p9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49250" lvl="2" marL="1371600" algn="l">
              <a:spcBef>
                <a:spcPts val="400"/>
              </a:spcBef>
              <a:spcAft>
                <a:spcPts val="0"/>
              </a:spcAft>
              <a:buSzPts val="19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4" name="Google Shape;114;p96"/>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96"/>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96"/>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97"/>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9" name="Google Shape;119;p97"/>
          <p:cNvSpPr txBox="1"/>
          <p:nvPr>
            <p:ph idx="1" type="body"/>
          </p:nvPr>
        </p:nvSpPr>
        <p:spPr>
          <a:xfrm>
            <a:off x="457200" y="1535112"/>
            <a:ext cx="4040188" cy="750887"/>
          </a:xfrm>
          <a:prstGeom prst="rect">
            <a:avLst/>
          </a:prstGeom>
          <a:noFill/>
          <a:ln>
            <a:noFill/>
          </a:ln>
        </p:spPr>
        <p:txBody>
          <a:bodyPr anchorCtr="0" anchor="ctr" bIns="45700" lIns="91425" spcFirstLastPara="1" rIns="91425" wrap="square" tIns="45700">
            <a:noAutofit/>
          </a:bodyPr>
          <a:lstStyle>
            <a:lvl1pPr indent="-228600" lvl="0" marL="457200" algn="l">
              <a:spcBef>
                <a:spcPts val="480"/>
              </a:spcBef>
              <a:spcAft>
                <a:spcPts val="0"/>
              </a:spcAft>
              <a:buSzPts val="1560"/>
              <a:buNone/>
              <a:defRPr b="0" sz="2400" cap="none">
                <a:solidFill>
                  <a:schemeClr val="lt1"/>
                </a:solidFill>
              </a:defRPr>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0" name="Google Shape;120;p97"/>
          <p:cNvSpPr txBox="1"/>
          <p:nvPr>
            <p:ph idx="2" type="body"/>
          </p:nvPr>
        </p:nvSpPr>
        <p:spPr>
          <a:xfrm>
            <a:off x="4645025" y="1535112"/>
            <a:ext cx="4041775" cy="750887"/>
          </a:xfrm>
          <a:prstGeom prst="rect">
            <a:avLst/>
          </a:prstGeom>
          <a:noFill/>
          <a:ln>
            <a:noFill/>
          </a:ln>
        </p:spPr>
        <p:txBody>
          <a:bodyPr anchorCtr="0" anchor="ctr" bIns="45700" lIns="91425" spcFirstLastPara="1" rIns="91425" wrap="square" tIns="45700">
            <a:noAutofit/>
          </a:bodyPr>
          <a:lstStyle>
            <a:lvl1pPr indent="-228600" lvl="0" marL="457200" algn="l">
              <a:spcBef>
                <a:spcPts val="480"/>
              </a:spcBef>
              <a:spcAft>
                <a:spcPts val="0"/>
              </a:spcAft>
              <a:buSzPts val="1560"/>
              <a:buNone/>
              <a:defRPr b="0" sz="2400" cap="none">
                <a:solidFill>
                  <a:schemeClr val="lt1"/>
                </a:solidFill>
              </a:defRPr>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1" name="Google Shape;121;p97"/>
          <p:cNvSpPr txBox="1"/>
          <p:nvPr>
            <p:ph idx="3" type="body"/>
          </p:nvPr>
        </p:nvSpPr>
        <p:spPr>
          <a:xfrm>
            <a:off x="457200" y="2362200"/>
            <a:ext cx="4040188" cy="3763963"/>
          </a:xfrm>
          <a:prstGeom prst="rect">
            <a:avLst/>
          </a:prstGeom>
          <a:noFill/>
          <a:ln>
            <a:noFill/>
          </a:ln>
        </p:spPr>
        <p:txBody>
          <a:bodyPr anchorCtr="0" anchor="t" bIns="45700" lIns="91425" spcFirstLastPara="1" rIns="91425" wrap="square" tIns="45700">
            <a:noAutofit/>
          </a:bodyPr>
          <a:lstStyle>
            <a:lvl1pPr indent="-327660" lvl="0" marL="457200" algn="l">
              <a:spcBef>
                <a:spcPts val="480"/>
              </a:spcBef>
              <a:spcAft>
                <a:spcPts val="0"/>
              </a:spcAft>
              <a:buSzPts val="1560"/>
              <a:buChar char="▣"/>
              <a:defRPr sz="2400"/>
            </a:lvl1pPr>
            <a:lvl2pPr indent="-330200" lvl="1" marL="914400" algn="l">
              <a:spcBef>
                <a:spcPts val="400"/>
              </a:spcBef>
              <a:spcAft>
                <a:spcPts val="0"/>
              </a:spcAft>
              <a:buSzPts val="1600"/>
              <a:buChar char="◼"/>
              <a:defRPr sz="2000"/>
            </a:lvl2pPr>
            <a:lvl3pPr indent="-337185" lvl="2" marL="1371600" algn="l">
              <a:spcBef>
                <a:spcPts val="360"/>
              </a:spcBef>
              <a:spcAft>
                <a:spcPts val="0"/>
              </a:spcAft>
              <a:buSzPts val="171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2" name="Google Shape;122;p97"/>
          <p:cNvSpPr txBox="1"/>
          <p:nvPr>
            <p:ph idx="4" type="body"/>
          </p:nvPr>
        </p:nvSpPr>
        <p:spPr>
          <a:xfrm>
            <a:off x="4645025" y="2362200"/>
            <a:ext cx="4041775" cy="3763963"/>
          </a:xfrm>
          <a:prstGeom prst="rect">
            <a:avLst/>
          </a:prstGeom>
          <a:noFill/>
          <a:ln>
            <a:noFill/>
          </a:ln>
        </p:spPr>
        <p:txBody>
          <a:bodyPr anchorCtr="0" anchor="t" bIns="45700" lIns="91425" spcFirstLastPara="1" rIns="91425" wrap="square" tIns="45700">
            <a:noAutofit/>
          </a:bodyPr>
          <a:lstStyle>
            <a:lvl1pPr indent="-327660" lvl="0" marL="457200" algn="l">
              <a:spcBef>
                <a:spcPts val="480"/>
              </a:spcBef>
              <a:spcAft>
                <a:spcPts val="0"/>
              </a:spcAft>
              <a:buSzPts val="1560"/>
              <a:buChar char="▣"/>
              <a:defRPr sz="2400"/>
            </a:lvl1pPr>
            <a:lvl2pPr indent="-330200" lvl="1" marL="914400" algn="l">
              <a:spcBef>
                <a:spcPts val="400"/>
              </a:spcBef>
              <a:spcAft>
                <a:spcPts val="0"/>
              </a:spcAft>
              <a:buSzPts val="1600"/>
              <a:buChar char="◼"/>
              <a:defRPr sz="2000"/>
            </a:lvl2pPr>
            <a:lvl3pPr indent="-337185" lvl="2" marL="1371600" algn="l">
              <a:spcBef>
                <a:spcPts val="360"/>
              </a:spcBef>
              <a:spcAft>
                <a:spcPts val="0"/>
              </a:spcAft>
              <a:buSzPts val="171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3" name="Google Shape;123;p97"/>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97"/>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97"/>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8" name="Google Shape;128;p98"/>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98"/>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98"/>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99"/>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99"/>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99"/>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10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4DB8A"/>
              </a:buClr>
              <a:buSzPts val="2200"/>
              <a:buFont typeface="Lucida Sans"/>
              <a:buNone/>
              <a:defRPr b="0" sz="2200">
                <a:solidFill>
                  <a:srgbClr val="F4DB8A"/>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7" name="Google Shape;137;p100"/>
          <p:cNvSpPr txBox="1"/>
          <p:nvPr>
            <p:ph idx="1" type="body"/>
          </p:nvPr>
        </p:nvSpPr>
        <p:spPr>
          <a:xfrm>
            <a:off x="457200" y="1524000"/>
            <a:ext cx="3008313" cy="46021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1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95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38" name="Google Shape;138;p100"/>
          <p:cNvSpPr txBox="1"/>
          <p:nvPr>
            <p:ph idx="2"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61314" lvl="2" marL="1371600" algn="l">
              <a:spcBef>
                <a:spcPts val="440"/>
              </a:spcBef>
              <a:spcAft>
                <a:spcPts val="0"/>
              </a:spcAft>
              <a:buSzPts val="2090"/>
              <a:buChar char="🢭"/>
              <a:defRPr sz="2200"/>
            </a:lvl3pPr>
            <a:lvl4pPr indent="-355600" lvl="3" marL="1828800" algn="l">
              <a:spcBef>
                <a:spcPts val="400"/>
              </a:spcBef>
              <a:spcAft>
                <a:spcPts val="0"/>
              </a:spcAft>
              <a:buSzPts val="2000"/>
              <a:buChar char="🢝"/>
              <a:defRPr sz="20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39" name="Google Shape;139;p100"/>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00"/>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00"/>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112"/>
          <p:cNvSpPr txBox="1"/>
          <p:nvPr>
            <p:ph type="ctrTitle"/>
          </p:nvPr>
        </p:nvSpPr>
        <p:spPr>
          <a:xfrm>
            <a:off x="422030" y="1371600"/>
            <a:ext cx="8229600" cy="1828800"/>
          </a:xfrm>
          <a:prstGeom prst="rect">
            <a:avLst/>
          </a:prstGeom>
          <a:noFill/>
          <a:ln>
            <a:noFill/>
          </a:ln>
        </p:spPr>
        <p:txBody>
          <a:bodyPr anchorCtr="0" anchor="b" bIns="0" lIns="45700" spcFirstLastPara="1" rIns="45700" wrap="square" tIns="0">
            <a:normAutofit/>
          </a:bodyPr>
          <a:lstStyle>
            <a:lvl1pPr lvl="0" algn="ctr">
              <a:spcBef>
                <a:spcPts val="0"/>
              </a:spcBef>
              <a:spcAft>
                <a:spcPts val="0"/>
              </a:spcAft>
              <a:buSzPts val="1400"/>
              <a:buNone/>
              <a:defRPr b="1" sz="4800" cap="none">
                <a:solidFill>
                  <a:srgbClr val="EAD594"/>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112"/>
          <p:cNvSpPr txBox="1"/>
          <p:nvPr>
            <p:ph idx="1" type="subTitle"/>
          </p:nvPr>
        </p:nvSpPr>
        <p:spPr>
          <a:xfrm>
            <a:off x="1371600" y="3331698"/>
            <a:ext cx="6400800" cy="17526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SzPts val="1820"/>
              <a:buNone/>
              <a:defRPr>
                <a:solidFill>
                  <a:schemeClr val="lt1"/>
                </a:solidFill>
              </a:defRPr>
            </a:lvl1pPr>
            <a:lvl2pPr lvl="1" algn="ctr">
              <a:spcBef>
                <a:spcPts val="360"/>
              </a:spcBef>
              <a:spcAft>
                <a:spcPts val="0"/>
              </a:spcAft>
              <a:buSzPts val="1440"/>
              <a:buNone/>
              <a:defRPr/>
            </a:lvl2pPr>
            <a:lvl3pPr lvl="2" algn="ctr">
              <a:spcBef>
                <a:spcPts val="360"/>
              </a:spcBef>
              <a:spcAft>
                <a:spcPts val="0"/>
              </a:spcAft>
              <a:buSzPts val="171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5" name="Google Shape;25;p112"/>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2"/>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2"/>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p101"/>
          <p:cNvSpPr txBox="1"/>
          <p:nvPr>
            <p:ph type="title"/>
          </p:nvPr>
        </p:nvSpPr>
        <p:spPr>
          <a:xfrm>
            <a:off x="1828800" y="609600"/>
            <a:ext cx="5486400" cy="522288"/>
          </a:xfrm>
          <a:prstGeom prst="rect">
            <a:avLst/>
          </a:prstGeom>
          <a:noFill/>
          <a:ln>
            <a:noFill/>
          </a:ln>
        </p:spPr>
        <p:txBody>
          <a:bodyPr anchorCtr="0" anchor="b" bIns="0" lIns="45700" spcFirstLastPara="1" rIns="45700" wrap="square" tIns="45700">
            <a:normAutofit/>
          </a:bodyPr>
          <a:lstStyle>
            <a:lvl1pPr lvl="0" algn="ctr">
              <a:spcBef>
                <a:spcPts val="0"/>
              </a:spcBef>
              <a:spcAft>
                <a:spcPts val="0"/>
              </a:spcAft>
              <a:buClr>
                <a:srgbClr val="EAD594"/>
              </a:buClr>
              <a:buSzPts val="2000"/>
              <a:buFont typeface="Lucida Sans"/>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4" name="Google Shape;144;p101"/>
          <p:cNvSpPr/>
          <p:nvPr>
            <p:ph idx="2" type="pic"/>
          </p:nvPr>
        </p:nvSpPr>
        <p:spPr>
          <a:xfrm>
            <a:off x="1828800" y="1831975"/>
            <a:ext cx="5486400" cy="3962400"/>
          </a:xfrm>
          <a:prstGeom prst="rect">
            <a:avLst/>
          </a:prstGeom>
          <a:solidFill>
            <a:schemeClr val="dk2"/>
          </a:solidFill>
          <a:ln cap="sq" cmpd="sng" w="44450">
            <a:solidFill>
              <a:srgbClr val="FFFFFF"/>
            </a:solidFill>
            <a:prstDash val="solid"/>
            <a:miter lim="800000"/>
            <a:headEnd len="sm" w="sm" type="none"/>
            <a:tailEnd len="sm" w="sm" type="none"/>
          </a:ln>
          <a:effectLst>
            <a:outerShdw blurRad="190500" dir="2700000" dist="228600" sy="90000">
              <a:srgbClr val="000000">
                <a:alpha val="24705"/>
              </a:srgbClr>
            </a:outerShdw>
          </a:effectLst>
        </p:spPr>
      </p:sp>
      <p:sp>
        <p:nvSpPr>
          <p:cNvPr id="145" name="Google Shape;145;p101"/>
          <p:cNvSpPr txBox="1"/>
          <p:nvPr>
            <p:ph idx="1" type="body"/>
          </p:nvPr>
        </p:nvSpPr>
        <p:spPr>
          <a:xfrm>
            <a:off x="1828800" y="1166787"/>
            <a:ext cx="5486400" cy="530352"/>
          </a:xfrm>
          <a:prstGeom prst="rect">
            <a:avLst/>
          </a:prstGeom>
          <a:noFill/>
          <a:ln>
            <a:noFill/>
          </a:ln>
        </p:spPr>
        <p:txBody>
          <a:bodyPr anchorCtr="0" anchor="t" bIns="45700" lIns="45700" spcFirstLastPara="1" rIns="45700" wrap="square" tIns="45700">
            <a:noAutofit/>
          </a:bodyPr>
          <a:lstStyle>
            <a:lvl1pPr indent="-228600" lvl="0" marL="457200" algn="ctr">
              <a:spcBef>
                <a:spcPts val="280"/>
              </a:spcBef>
              <a:spcAft>
                <a:spcPts val="0"/>
              </a:spcAft>
              <a:buSzPts val="910"/>
              <a:buNone/>
              <a:defRPr sz="1400"/>
            </a:lvl1pPr>
            <a:lvl2pPr indent="-289560" lvl="1" marL="914400" algn="l">
              <a:spcBef>
                <a:spcPts val="240"/>
              </a:spcBef>
              <a:spcAft>
                <a:spcPts val="0"/>
              </a:spcAft>
              <a:buSzPts val="960"/>
              <a:buChar char="◼"/>
              <a:defRPr sz="1200"/>
            </a:lvl2pPr>
            <a:lvl3pPr indent="-288925" lvl="2" marL="1371600" algn="l">
              <a:spcBef>
                <a:spcPts val="200"/>
              </a:spcBef>
              <a:spcAft>
                <a:spcPts val="0"/>
              </a:spcAft>
              <a:buSzPts val="950"/>
              <a:buChar char="🢭"/>
              <a:defRPr sz="1000"/>
            </a:lvl3pPr>
            <a:lvl4pPr indent="-285750" lvl="3" marL="1828800" algn="l">
              <a:spcBef>
                <a:spcPts val="180"/>
              </a:spcBef>
              <a:spcAft>
                <a:spcPts val="0"/>
              </a:spcAft>
              <a:buSzPts val="900"/>
              <a:buChar char="🢝"/>
              <a:defRPr sz="900"/>
            </a:lvl4pPr>
            <a:lvl5pPr indent="-285750" lvl="4" marL="2286000" algn="l">
              <a:spcBef>
                <a:spcPts val="180"/>
              </a:spcBef>
              <a:spcAft>
                <a:spcPts val="0"/>
              </a:spcAft>
              <a:buSzPts val="900"/>
              <a:buChar char="■"/>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46" name="Google Shape;146;p101"/>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01"/>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01"/>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p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1" name="Google Shape;151;p102"/>
          <p:cNvSpPr txBox="1"/>
          <p:nvPr>
            <p:ph idx="1" type="body"/>
          </p:nvPr>
        </p:nvSpPr>
        <p:spPr>
          <a:xfrm rot="5400000">
            <a:off x="2217738" y="-160337"/>
            <a:ext cx="4708525" cy="82296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2" name="Google Shape;152;p102"/>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02"/>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02"/>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10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7" name="Google Shape;157;p10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8" name="Google Shape;158;p103"/>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03"/>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03"/>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8" name="Shape 168"/>
        <p:cNvGrpSpPr/>
        <p:nvPr/>
      </p:nvGrpSpPr>
      <p:grpSpPr>
        <a:xfrm>
          <a:off x="0" y="0"/>
          <a:ext cx="0" cy="0"/>
          <a:chOff x="0" y="0"/>
          <a:chExt cx="0" cy="0"/>
        </a:xfrm>
      </p:grpSpPr>
      <p:sp>
        <p:nvSpPr>
          <p:cNvPr id="169" name="Google Shape;169;p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0" name="Google Shape;170;p91"/>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1" name="Google Shape;171;p91"/>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91"/>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91"/>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b="0" i="0" sz="1200" u="none" cap="none" strike="noStrike">
                <a:solidFill>
                  <a:srgbClr val="BABABA"/>
                </a:solidFill>
                <a:latin typeface="Calibri"/>
                <a:ea typeface="Calibri"/>
                <a:cs typeface="Calibri"/>
                <a:sym typeface="Calibri"/>
              </a:defRPr>
            </a:lvl1pPr>
            <a:lvl2pPr indent="0" lvl="1" marL="0" marR="0" algn="r">
              <a:spcBef>
                <a:spcPts val="0"/>
              </a:spcBef>
              <a:buNone/>
              <a:defRPr b="0" i="0" sz="1200" u="none" cap="none" strike="noStrike">
                <a:solidFill>
                  <a:srgbClr val="BABABA"/>
                </a:solidFill>
                <a:latin typeface="Calibri"/>
                <a:ea typeface="Calibri"/>
                <a:cs typeface="Calibri"/>
                <a:sym typeface="Calibri"/>
              </a:defRPr>
            </a:lvl2pPr>
            <a:lvl3pPr indent="0" lvl="2" marL="0" marR="0" algn="r">
              <a:spcBef>
                <a:spcPts val="0"/>
              </a:spcBef>
              <a:buNone/>
              <a:defRPr b="0" i="0" sz="1200" u="none" cap="none" strike="noStrike">
                <a:solidFill>
                  <a:srgbClr val="BABABA"/>
                </a:solidFill>
                <a:latin typeface="Calibri"/>
                <a:ea typeface="Calibri"/>
                <a:cs typeface="Calibri"/>
                <a:sym typeface="Calibri"/>
              </a:defRPr>
            </a:lvl3pPr>
            <a:lvl4pPr indent="0" lvl="3" marL="0" marR="0" algn="r">
              <a:spcBef>
                <a:spcPts val="0"/>
              </a:spcBef>
              <a:buNone/>
              <a:defRPr b="0" i="0" sz="1200" u="none" cap="none" strike="noStrike">
                <a:solidFill>
                  <a:srgbClr val="BABABA"/>
                </a:solidFill>
                <a:latin typeface="Calibri"/>
                <a:ea typeface="Calibri"/>
                <a:cs typeface="Calibri"/>
                <a:sym typeface="Calibri"/>
              </a:defRPr>
            </a:lvl4pPr>
            <a:lvl5pPr indent="0" lvl="4" marL="0" marR="0" algn="r">
              <a:spcBef>
                <a:spcPts val="0"/>
              </a:spcBef>
              <a:buNone/>
              <a:defRPr b="0" i="0" sz="1200" u="none" cap="none" strike="noStrike">
                <a:solidFill>
                  <a:srgbClr val="BABABA"/>
                </a:solidFill>
                <a:latin typeface="Calibri"/>
                <a:ea typeface="Calibri"/>
                <a:cs typeface="Calibri"/>
                <a:sym typeface="Calibri"/>
              </a:defRPr>
            </a:lvl5pPr>
            <a:lvl6pPr indent="0" lvl="5" marL="0" marR="0" algn="r">
              <a:spcBef>
                <a:spcPts val="0"/>
              </a:spcBef>
              <a:buNone/>
              <a:defRPr b="0" i="0" sz="1200" u="none" cap="none" strike="noStrike">
                <a:solidFill>
                  <a:srgbClr val="BABABA"/>
                </a:solidFill>
                <a:latin typeface="Calibri"/>
                <a:ea typeface="Calibri"/>
                <a:cs typeface="Calibri"/>
                <a:sym typeface="Calibri"/>
              </a:defRPr>
            </a:lvl6pPr>
            <a:lvl7pPr indent="0" lvl="6" marL="0" marR="0" algn="r">
              <a:spcBef>
                <a:spcPts val="0"/>
              </a:spcBef>
              <a:buNone/>
              <a:defRPr b="0" i="0" sz="1200" u="none" cap="none" strike="noStrike">
                <a:solidFill>
                  <a:srgbClr val="BABABA"/>
                </a:solidFill>
                <a:latin typeface="Calibri"/>
                <a:ea typeface="Calibri"/>
                <a:cs typeface="Calibri"/>
                <a:sym typeface="Calibri"/>
              </a:defRPr>
            </a:lvl7pPr>
            <a:lvl8pPr indent="0" lvl="7" marL="0" marR="0" algn="r">
              <a:spcBef>
                <a:spcPts val="0"/>
              </a:spcBef>
              <a:buNone/>
              <a:defRPr b="0" i="0" sz="1200" u="none" cap="none" strike="noStrike">
                <a:solidFill>
                  <a:srgbClr val="BABABA"/>
                </a:solidFill>
                <a:latin typeface="Calibri"/>
                <a:ea typeface="Calibri"/>
                <a:cs typeface="Calibri"/>
                <a:sym typeface="Calibri"/>
              </a:defRPr>
            </a:lvl8pPr>
            <a:lvl9pPr indent="0" lvl="8" marL="0" marR="0" algn="r">
              <a:spcBef>
                <a:spcPts val="0"/>
              </a:spcBef>
              <a:buNone/>
              <a:defRPr b="0" i="0" sz="1200" u="none" cap="none" strike="noStrike">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4" name="Shape 174"/>
        <p:cNvGrpSpPr/>
        <p:nvPr/>
      </p:nvGrpSpPr>
      <p:grpSpPr>
        <a:xfrm>
          <a:off x="0" y="0"/>
          <a:ext cx="0" cy="0"/>
          <a:chOff x="0" y="0"/>
          <a:chExt cx="0" cy="0"/>
        </a:xfrm>
      </p:grpSpPr>
      <p:sp>
        <p:nvSpPr>
          <p:cNvPr id="175" name="Google Shape;175;p92"/>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6" name="Google Shape;176;p92"/>
          <p:cNvSpPr txBox="1"/>
          <p:nvPr>
            <p:ph idx="1" type="body"/>
          </p:nvPr>
        </p:nvSpPr>
        <p:spPr>
          <a:xfrm>
            <a:off x="457200" y="1535112"/>
            <a:ext cx="4040188" cy="750887"/>
          </a:xfrm>
          <a:prstGeom prst="rect">
            <a:avLst/>
          </a:prstGeom>
          <a:noFill/>
          <a:ln>
            <a:noFill/>
          </a:ln>
        </p:spPr>
        <p:txBody>
          <a:bodyPr anchorCtr="0" anchor="ctr" bIns="45700" lIns="91425" spcFirstLastPara="1" rIns="91425" wrap="square" tIns="45700">
            <a:noAutofit/>
          </a:bodyPr>
          <a:lstStyle>
            <a:lvl1pPr indent="-228600" lvl="0" marL="457200" algn="l">
              <a:spcBef>
                <a:spcPts val="480"/>
              </a:spcBef>
              <a:spcAft>
                <a:spcPts val="0"/>
              </a:spcAft>
              <a:buSzPts val="1560"/>
              <a:buNone/>
              <a:defRPr b="0" sz="2400" cap="none">
                <a:solidFill>
                  <a:schemeClr val="lt1"/>
                </a:solidFill>
              </a:defRPr>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7" name="Google Shape;177;p92"/>
          <p:cNvSpPr txBox="1"/>
          <p:nvPr>
            <p:ph idx="2" type="body"/>
          </p:nvPr>
        </p:nvSpPr>
        <p:spPr>
          <a:xfrm>
            <a:off x="4645025" y="1535112"/>
            <a:ext cx="4041775" cy="750887"/>
          </a:xfrm>
          <a:prstGeom prst="rect">
            <a:avLst/>
          </a:prstGeom>
          <a:noFill/>
          <a:ln>
            <a:noFill/>
          </a:ln>
        </p:spPr>
        <p:txBody>
          <a:bodyPr anchorCtr="0" anchor="ctr" bIns="45700" lIns="91425" spcFirstLastPara="1" rIns="91425" wrap="square" tIns="45700">
            <a:noAutofit/>
          </a:bodyPr>
          <a:lstStyle>
            <a:lvl1pPr indent="-228600" lvl="0" marL="457200" algn="l">
              <a:spcBef>
                <a:spcPts val="480"/>
              </a:spcBef>
              <a:spcAft>
                <a:spcPts val="0"/>
              </a:spcAft>
              <a:buSzPts val="1560"/>
              <a:buNone/>
              <a:defRPr b="0" sz="2400" cap="none">
                <a:solidFill>
                  <a:schemeClr val="lt1"/>
                </a:solidFill>
              </a:defRPr>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8" name="Google Shape;178;p92"/>
          <p:cNvSpPr txBox="1"/>
          <p:nvPr>
            <p:ph idx="3" type="body"/>
          </p:nvPr>
        </p:nvSpPr>
        <p:spPr>
          <a:xfrm>
            <a:off x="457200" y="2362200"/>
            <a:ext cx="4040188" cy="3763963"/>
          </a:xfrm>
          <a:prstGeom prst="rect">
            <a:avLst/>
          </a:prstGeom>
          <a:noFill/>
          <a:ln>
            <a:noFill/>
          </a:ln>
        </p:spPr>
        <p:txBody>
          <a:bodyPr anchorCtr="0" anchor="t" bIns="45700" lIns="91425" spcFirstLastPara="1" rIns="91425" wrap="square" tIns="45700">
            <a:noAutofit/>
          </a:bodyPr>
          <a:lstStyle>
            <a:lvl1pPr indent="-327660" lvl="0" marL="457200" algn="l">
              <a:spcBef>
                <a:spcPts val="480"/>
              </a:spcBef>
              <a:spcAft>
                <a:spcPts val="0"/>
              </a:spcAft>
              <a:buSzPts val="1560"/>
              <a:buChar char="▣"/>
              <a:defRPr sz="2400"/>
            </a:lvl1pPr>
            <a:lvl2pPr indent="-330200" lvl="1" marL="914400" algn="l">
              <a:spcBef>
                <a:spcPts val="400"/>
              </a:spcBef>
              <a:spcAft>
                <a:spcPts val="0"/>
              </a:spcAft>
              <a:buSzPts val="1600"/>
              <a:buChar char="◼"/>
              <a:defRPr sz="2000"/>
            </a:lvl2pPr>
            <a:lvl3pPr indent="-337185" lvl="2" marL="1371600" algn="l">
              <a:spcBef>
                <a:spcPts val="360"/>
              </a:spcBef>
              <a:spcAft>
                <a:spcPts val="0"/>
              </a:spcAft>
              <a:buSzPts val="171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9" name="Google Shape;179;p92"/>
          <p:cNvSpPr txBox="1"/>
          <p:nvPr>
            <p:ph idx="4" type="body"/>
          </p:nvPr>
        </p:nvSpPr>
        <p:spPr>
          <a:xfrm>
            <a:off x="4645025" y="2362200"/>
            <a:ext cx="4041775" cy="3763963"/>
          </a:xfrm>
          <a:prstGeom prst="rect">
            <a:avLst/>
          </a:prstGeom>
          <a:noFill/>
          <a:ln>
            <a:noFill/>
          </a:ln>
        </p:spPr>
        <p:txBody>
          <a:bodyPr anchorCtr="0" anchor="t" bIns="45700" lIns="91425" spcFirstLastPara="1" rIns="91425" wrap="square" tIns="45700">
            <a:noAutofit/>
          </a:bodyPr>
          <a:lstStyle>
            <a:lvl1pPr indent="-327660" lvl="0" marL="457200" algn="l">
              <a:spcBef>
                <a:spcPts val="480"/>
              </a:spcBef>
              <a:spcAft>
                <a:spcPts val="0"/>
              </a:spcAft>
              <a:buSzPts val="1560"/>
              <a:buChar char="▣"/>
              <a:defRPr sz="2400"/>
            </a:lvl1pPr>
            <a:lvl2pPr indent="-330200" lvl="1" marL="914400" algn="l">
              <a:spcBef>
                <a:spcPts val="400"/>
              </a:spcBef>
              <a:spcAft>
                <a:spcPts val="0"/>
              </a:spcAft>
              <a:buSzPts val="1600"/>
              <a:buChar char="◼"/>
              <a:defRPr sz="2000"/>
            </a:lvl2pPr>
            <a:lvl3pPr indent="-337185" lvl="2" marL="1371600" algn="l">
              <a:spcBef>
                <a:spcPts val="360"/>
              </a:spcBef>
              <a:spcAft>
                <a:spcPts val="0"/>
              </a:spcAft>
              <a:buSzPts val="171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80" name="Google Shape;180;p92"/>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92"/>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92"/>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 name="Google Shape;185;p9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49250" lvl="2" marL="1371600" algn="l">
              <a:spcBef>
                <a:spcPts val="400"/>
              </a:spcBef>
              <a:spcAft>
                <a:spcPts val="0"/>
              </a:spcAft>
              <a:buSzPts val="19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86" name="Google Shape;186;p9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49250" lvl="2" marL="1371600" algn="l">
              <a:spcBef>
                <a:spcPts val="400"/>
              </a:spcBef>
              <a:spcAft>
                <a:spcPts val="0"/>
              </a:spcAft>
              <a:buSzPts val="19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87" name="Google Shape;187;p93"/>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93"/>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93"/>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0" name="Shape 190"/>
        <p:cNvGrpSpPr/>
        <p:nvPr/>
      </p:nvGrpSpPr>
      <p:grpSpPr>
        <a:xfrm>
          <a:off x="0" y="0"/>
          <a:ext cx="0" cy="0"/>
          <a:chOff x="0" y="0"/>
          <a:chExt cx="0" cy="0"/>
        </a:xfrm>
      </p:grpSpPr>
      <p:sp>
        <p:nvSpPr>
          <p:cNvPr id="191" name="Google Shape;191;p104"/>
          <p:cNvSpPr txBox="1"/>
          <p:nvPr>
            <p:ph type="ctrTitle"/>
          </p:nvPr>
        </p:nvSpPr>
        <p:spPr>
          <a:xfrm>
            <a:off x="422030" y="1371600"/>
            <a:ext cx="8229600" cy="1828800"/>
          </a:xfrm>
          <a:prstGeom prst="rect">
            <a:avLst/>
          </a:prstGeom>
          <a:noFill/>
          <a:ln>
            <a:noFill/>
          </a:ln>
        </p:spPr>
        <p:txBody>
          <a:bodyPr anchorCtr="0" anchor="b" bIns="0" lIns="45700" spcFirstLastPara="1" rIns="45700" wrap="square" tIns="0">
            <a:normAutofit/>
          </a:bodyPr>
          <a:lstStyle>
            <a:lvl1pPr lvl="0" algn="ctr">
              <a:spcBef>
                <a:spcPts val="0"/>
              </a:spcBef>
              <a:spcAft>
                <a:spcPts val="0"/>
              </a:spcAft>
              <a:buSzPts val="1400"/>
              <a:buNone/>
              <a:defRPr b="1" sz="4800" cap="none">
                <a:solidFill>
                  <a:srgbClr val="EAD594"/>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 name="Google Shape;192;p104"/>
          <p:cNvSpPr txBox="1"/>
          <p:nvPr>
            <p:ph idx="1" type="subTitle"/>
          </p:nvPr>
        </p:nvSpPr>
        <p:spPr>
          <a:xfrm>
            <a:off x="1371600" y="3331698"/>
            <a:ext cx="6400800" cy="17526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SzPts val="1820"/>
              <a:buNone/>
              <a:defRPr>
                <a:solidFill>
                  <a:schemeClr val="lt1"/>
                </a:solidFill>
              </a:defRPr>
            </a:lvl1pPr>
            <a:lvl2pPr lvl="1" algn="ctr">
              <a:spcBef>
                <a:spcPts val="360"/>
              </a:spcBef>
              <a:spcAft>
                <a:spcPts val="0"/>
              </a:spcAft>
              <a:buSzPts val="1440"/>
              <a:buNone/>
              <a:defRPr/>
            </a:lvl2pPr>
            <a:lvl3pPr lvl="2" algn="ctr">
              <a:spcBef>
                <a:spcPts val="360"/>
              </a:spcBef>
              <a:spcAft>
                <a:spcPts val="0"/>
              </a:spcAft>
              <a:buSzPts val="171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93" name="Google Shape;193;p104"/>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104"/>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04"/>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6" name="Shape 196"/>
        <p:cNvGrpSpPr/>
        <p:nvPr/>
      </p:nvGrpSpPr>
      <p:grpSpPr>
        <a:xfrm>
          <a:off x="0" y="0"/>
          <a:ext cx="0" cy="0"/>
          <a:chOff x="0" y="0"/>
          <a:chExt cx="0" cy="0"/>
        </a:xfrm>
      </p:grpSpPr>
      <p:sp>
        <p:nvSpPr>
          <p:cNvPr id="197" name="Google Shape;197;p105"/>
          <p:cNvSpPr txBox="1"/>
          <p:nvPr>
            <p:ph type="title"/>
          </p:nvPr>
        </p:nvSpPr>
        <p:spPr>
          <a:xfrm>
            <a:off x="1600200" y="609600"/>
            <a:ext cx="7086600" cy="1828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Clr>
                <a:srgbClr val="DCC577"/>
              </a:buClr>
              <a:buSzPts val="4800"/>
              <a:buFont typeface="Lucida Sans"/>
              <a:buNone/>
              <a:defRPr b="1" sz="4800" cap="none">
                <a:solidFill>
                  <a:srgbClr val="DCC577"/>
                </a:solidFill>
                <a:latin typeface="Lucida Sans"/>
                <a:ea typeface="Lucida Sans"/>
                <a:cs typeface="Lucida Sans"/>
                <a:sym typeface="Lucida San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8" name="Google Shape;198;p105"/>
          <p:cNvSpPr txBox="1"/>
          <p:nvPr>
            <p:ph idx="1" type="body"/>
          </p:nvPr>
        </p:nvSpPr>
        <p:spPr>
          <a:xfrm>
            <a:off x="1600200" y="2507786"/>
            <a:ext cx="7086600" cy="150971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300"/>
              <a:buNone/>
              <a:defRPr sz="2000">
                <a:solidFill>
                  <a:schemeClr val="lt1"/>
                </a:solidFill>
              </a:defRPr>
            </a:lvl1pPr>
            <a:lvl2pPr indent="-228600" lvl="1" marL="914400" algn="l">
              <a:spcBef>
                <a:spcPts val="360"/>
              </a:spcBef>
              <a:spcAft>
                <a:spcPts val="0"/>
              </a:spcAft>
              <a:buSzPts val="1440"/>
              <a:buNone/>
              <a:defRPr sz="1800">
                <a:solidFill>
                  <a:schemeClr val="lt1"/>
                </a:solidFill>
              </a:defRPr>
            </a:lvl2pPr>
            <a:lvl3pPr indent="-228600" lvl="2" marL="1371600" algn="l">
              <a:spcBef>
                <a:spcPts val="320"/>
              </a:spcBef>
              <a:spcAft>
                <a:spcPts val="0"/>
              </a:spcAft>
              <a:buSzPts val="152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99" name="Google Shape;199;p105"/>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105"/>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105"/>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10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4" name="Google Shape;204;p106"/>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106"/>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06"/>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7" name="Shape 207"/>
        <p:cNvGrpSpPr/>
        <p:nvPr/>
      </p:nvGrpSpPr>
      <p:grpSpPr>
        <a:xfrm>
          <a:off x="0" y="0"/>
          <a:ext cx="0" cy="0"/>
          <a:chOff x="0" y="0"/>
          <a:chExt cx="0" cy="0"/>
        </a:xfrm>
      </p:grpSpPr>
      <p:sp>
        <p:nvSpPr>
          <p:cNvPr id="208" name="Google Shape;208;p107"/>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07"/>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107"/>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113"/>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 name="Google Shape;31;p113"/>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3"/>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13"/>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1" name="Shape 211"/>
        <p:cNvGrpSpPr/>
        <p:nvPr/>
      </p:nvGrpSpPr>
      <p:grpSpPr>
        <a:xfrm>
          <a:off x="0" y="0"/>
          <a:ext cx="0" cy="0"/>
          <a:chOff x="0" y="0"/>
          <a:chExt cx="0" cy="0"/>
        </a:xfrm>
      </p:grpSpPr>
      <p:sp>
        <p:nvSpPr>
          <p:cNvPr id="212" name="Google Shape;212;p10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4DB8A"/>
              </a:buClr>
              <a:buSzPts val="2200"/>
              <a:buFont typeface="Lucida Sans"/>
              <a:buNone/>
              <a:defRPr b="0" sz="2200">
                <a:solidFill>
                  <a:srgbClr val="F4DB8A"/>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3" name="Google Shape;213;p108"/>
          <p:cNvSpPr txBox="1"/>
          <p:nvPr>
            <p:ph idx="1" type="body"/>
          </p:nvPr>
        </p:nvSpPr>
        <p:spPr>
          <a:xfrm>
            <a:off x="457200" y="1524000"/>
            <a:ext cx="3008313" cy="46021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1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95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4" name="Google Shape;214;p108"/>
          <p:cNvSpPr txBox="1"/>
          <p:nvPr>
            <p:ph idx="2"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61314" lvl="2" marL="1371600" algn="l">
              <a:spcBef>
                <a:spcPts val="440"/>
              </a:spcBef>
              <a:spcAft>
                <a:spcPts val="0"/>
              </a:spcAft>
              <a:buSzPts val="2090"/>
              <a:buChar char="🢭"/>
              <a:defRPr sz="2200"/>
            </a:lvl3pPr>
            <a:lvl4pPr indent="-355600" lvl="3" marL="1828800" algn="l">
              <a:spcBef>
                <a:spcPts val="400"/>
              </a:spcBef>
              <a:spcAft>
                <a:spcPts val="0"/>
              </a:spcAft>
              <a:buSzPts val="2000"/>
              <a:buChar char="🢝"/>
              <a:defRPr sz="20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5" name="Google Shape;215;p108"/>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108"/>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108"/>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8" name="Shape 218"/>
        <p:cNvGrpSpPr/>
        <p:nvPr/>
      </p:nvGrpSpPr>
      <p:grpSpPr>
        <a:xfrm>
          <a:off x="0" y="0"/>
          <a:ext cx="0" cy="0"/>
          <a:chOff x="0" y="0"/>
          <a:chExt cx="0" cy="0"/>
        </a:xfrm>
      </p:grpSpPr>
      <p:sp>
        <p:nvSpPr>
          <p:cNvPr id="219" name="Google Shape;219;p109"/>
          <p:cNvSpPr txBox="1"/>
          <p:nvPr>
            <p:ph type="title"/>
          </p:nvPr>
        </p:nvSpPr>
        <p:spPr>
          <a:xfrm>
            <a:off x="1828800" y="609600"/>
            <a:ext cx="5486400" cy="522288"/>
          </a:xfrm>
          <a:prstGeom prst="rect">
            <a:avLst/>
          </a:prstGeom>
          <a:noFill/>
          <a:ln>
            <a:noFill/>
          </a:ln>
        </p:spPr>
        <p:txBody>
          <a:bodyPr anchorCtr="0" anchor="b" bIns="0" lIns="45700" spcFirstLastPara="1" rIns="45700" wrap="square" tIns="45700">
            <a:normAutofit/>
          </a:bodyPr>
          <a:lstStyle>
            <a:lvl1pPr lvl="0" algn="ctr">
              <a:spcBef>
                <a:spcPts val="0"/>
              </a:spcBef>
              <a:spcAft>
                <a:spcPts val="0"/>
              </a:spcAft>
              <a:buClr>
                <a:srgbClr val="EAD594"/>
              </a:buClr>
              <a:buSzPts val="2000"/>
              <a:buFont typeface="Lucida Sans"/>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0" name="Google Shape;220;p109"/>
          <p:cNvSpPr/>
          <p:nvPr>
            <p:ph idx="2" type="pic"/>
          </p:nvPr>
        </p:nvSpPr>
        <p:spPr>
          <a:xfrm>
            <a:off x="1828800" y="1831975"/>
            <a:ext cx="5486400" cy="3962400"/>
          </a:xfrm>
          <a:prstGeom prst="rect">
            <a:avLst/>
          </a:prstGeom>
          <a:solidFill>
            <a:schemeClr val="dk2"/>
          </a:solidFill>
          <a:ln cap="sq" cmpd="sng" w="44450">
            <a:solidFill>
              <a:srgbClr val="FFFFFF"/>
            </a:solidFill>
            <a:prstDash val="solid"/>
            <a:miter lim="800000"/>
            <a:headEnd len="sm" w="sm" type="none"/>
            <a:tailEnd len="sm" w="sm" type="none"/>
          </a:ln>
          <a:effectLst>
            <a:outerShdw blurRad="190500" dir="2700000" dist="228600" sy="90000">
              <a:srgbClr val="000000">
                <a:alpha val="24705"/>
              </a:srgbClr>
            </a:outerShdw>
          </a:effectLst>
        </p:spPr>
      </p:sp>
      <p:sp>
        <p:nvSpPr>
          <p:cNvPr id="221" name="Google Shape;221;p109"/>
          <p:cNvSpPr txBox="1"/>
          <p:nvPr>
            <p:ph idx="1" type="body"/>
          </p:nvPr>
        </p:nvSpPr>
        <p:spPr>
          <a:xfrm>
            <a:off x="1828800" y="1166787"/>
            <a:ext cx="5486400" cy="530352"/>
          </a:xfrm>
          <a:prstGeom prst="rect">
            <a:avLst/>
          </a:prstGeom>
          <a:noFill/>
          <a:ln>
            <a:noFill/>
          </a:ln>
        </p:spPr>
        <p:txBody>
          <a:bodyPr anchorCtr="0" anchor="t" bIns="45700" lIns="45700" spcFirstLastPara="1" rIns="45700" wrap="square" tIns="45700">
            <a:noAutofit/>
          </a:bodyPr>
          <a:lstStyle>
            <a:lvl1pPr indent="-228600" lvl="0" marL="457200" algn="ctr">
              <a:spcBef>
                <a:spcPts val="280"/>
              </a:spcBef>
              <a:spcAft>
                <a:spcPts val="0"/>
              </a:spcAft>
              <a:buSzPts val="910"/>
              <a:buNone/>
              <a:defRPr sz="1400"/>
            </a:lvl1pPr>
            <a:lvl2pPr indent="-289560" lvl="1" marL="914400" algn="l">
              <a:spcBef>
                <a:spcPts val="240"/>
              </a:spcBef>
              <a:spcAft>
                <a:spcPts val="0"/>
              </a:spcAft>
              <a:buSzPts val="960"/>
              <a:buChar char="◼"/>
              <a:defRPr sz="1200"/>
            </a:lvl2pPr>
            <a:lvl3pPr indent="-288925" lvl="2" marL="1371600" algn="l">
              <a:spcBef>
                <a:spcPts val="200"/>
              </a:spcBef>
              <a:spcAft>
                <a:spcPts val="0"/>
              </a:spcAft>
              <a:buSzPts val="950"/>
              <a:buChar char="🢭"/>
              <a:defRPr sz="1000"/>
            </a:lvl3pPr>
            <a:lvl4pPr indent="-285750" lvl="3" marL="1828800" algn="l">
              <a:spcBef>
                <a:spcPts val="180"/>
              </a:spcBef>
              <a:spcAft>
                <a:spcPts val="0"/>
              </a:spcAft>
              <a:buSzPts val="900"/>
              <a:buChar char="🢝"/>
              <a:defRPr sz="900"/>
            </a:lvl4pPr>
            <a:lvl5pPr indent="-285750" lvl="4" marL="2286000" algn="l">
              <a:spcBef>
                <a:spcPts val="180"/>
              </a:spcBef>
              <a:spcAft>
                <a:spcPts val="0"/>
              </a:spcAft>
              <a:buSzPts val="900"/>
              <a:buChar char="■"/>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22" name="Google Shape;222;p109"/>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109"/>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109"/>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5" name="Shape 225"/>
        <p:cNvGrpSpPr/>
        <p:nvPr/>
      </p:nvGrpSpPr>
      <p:grpSpPr>
        <a:xfrm>
          <a:off x="0" y="0"/>
          <a:ext cx="0" cy="0"/>
          <a:chOff x="0" y="0"/>
          <a:chExt cx="0" cy="0"/>
        </a:xfrm>
      </p:grpSpPr>
      <p:sp>
        <p:nvSpPr>
          <p:cNvPr id="226" name="Google Shape;226;p1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7" name="Google Shape;227;p110"/>
          <p:cNvSpPr txBox="1"/>
          <p:nvPr>
            <p:ph idx="1" type="body"/>
          </p:nvPr>
        </p:nvSpPr>
        <p:spPr>
          <a:xfrm rot="5400000">
            <a:off x="2217738" y="-160337"/>
            <a:ext cx="4708525" cy="82296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28" name="Google Shape;228;p110"/>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10"/>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110"/>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1" name="Shape 231"/>
        <p:cNvGrpSpPr/>
        <p:nvPr/>
      </p:nvGrpSpPr>
      <p:grpSpPr>
        <a:xfrm>
          <a:off x="0" y="0"/>
          <a:ext cx="0" cy="0"/>
          <a:chOff x="0" y="0"/>
          <a:chExt cx="0" cy="0"/>
        </a:xfrm>
      </p:grpSpPr>
      <p:sp>
        <p:nvSpPr>
          <p:cNvPr id="232" name="Google Shape;232;p11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3" name="Google Shape;233;p11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34" name="Google Shape;234;p111"/>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111"/>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111"/>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11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49250" lvl="2" marL="1371600" algn="l">
              <a:spcBef>
                <a:spcPts val="400"/>
              </a:spcBef>
              <a:spcAft>
                <a:spcPts val="0"/>
              </a:spcAft>
              <a:buSzPts val="19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7" name="Google Shape;37;p11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49250" lvl="2" marL="1371600" algn="l">
              <a:spcBef>
                <a:spcPts val="400"/>
              </a:spcBef>
              <a:spcAft>
                <a:spcPts val="0"/>
              </a:spcAft>
              <a:buSzPts val="19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8" name="Google Shape;38;p114"/>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4"/>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14"/>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115"/>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115"/>
          <p:cNvSpPr txBox="1"/>
          <p:nvPr>
            <p:ph idx="1" type="body"/>
          </p:nvPr>
        </p:nvSpPr>
        <p:spPr>
          <a:xfrm>
            <a:off x="457200" y="1535112"/>
            <a:ext cx="4040188" cy="750887"/>
          </a:xfrm>
          <a:prstGeom prst="rect">
            <a:avLst/>
          </a:prstGeom>
          <a:noFill/>
          <a:ln>
            <a:noFill/>
          </a:ln>
        </p:spPr>
        <p:txBody>
          <a:bodyPr anchorCtr="0" anchor="ctr" bIns="45700" lIns="91425" spcFirstLastPara="1" rIns="91425" wrap="square" tIns="45700">
            <a:noAutofit/>
          </a:bodyPr>
          <a:lstStyle>
            <a:lvl1pPr indent="-228600" lvl="0" marL="457200" algn="l">
              <a:spcBef>
                <a:spcPts val="480"/>
              </a:spcBef>
              <a:spcAft>
                <a:spcPts val="0"/>
              </a:spcAft>
              <a:buSzPts val="1560"/>
              <a:buNone/>
              <a:defRPr b="0" sz="2400" cap="none">
                <a:solidFill>
                  <a:schemeClr val="lt1"/>
                </a:solidFill>
              </a:defRPr>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4" name="Google Shape;44;p115"/>
          <p:cNvSpPr txBox="1"/>
          <p:nvPr>
            <p:ph idx="2" type="body"/>
          </p:nvPr>
        </p:nvSpPr>
        <p:spPr>
          <a:xfrm>
            <a:off x="4645025" y="1535112"/>
            <a:ext cx="4041775" cy="750887"/>
          </a:xfrm>
          <a:prstGeom prst="rect">
            <a:avLst/>
          </a:prstGeom>
          <a:noFill/>
          <a:ln>
            <a:noFill/>
          </a:ln>
        </p:spPr>
        <p:txBody>
          <a:bodyPr anchorCtr="0" anchor="ctr" bIns="45700" lIns="91425" spcFirstLastPara="1" rIns="91425" wrap="square" tIns="45700">
            <a:noAutofit/>
          </a:bodyPr>
          <a:lstStyle>
            <a:lvl1pPr indent="-228600" lvl="0" marL="457200" algn="l">
              <a:spcBef>
                <a:spcPts val="480"/>
              </a:spcBef>
              <a:spcAft>
                <a:spcPts val="0"/>
              </a:spcAft>
              <a:buSzPts val="1560"/>
              <a:buNone/>
              <a:defRPr b="0" sz="2400" cap="none">
                <a:solidFill>
                  <a:schemeClr val="lt1"/>
                </a:solidFill>
              </a:defRPr>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5" name="Google Shape;45;p115"/>
          <p:cNvSpPr txBox="1"/>
          <p:nvPr>
            <p:ph idx="3" type="body"/>
          </p:nvPr>
        </p:nvSpPr>
        <p:spPr>
          <a:xfrm>
            <a:off x="457200" y="2362200"/>
            <a:ext cx="4040188" cy="3763963"/>
          </a:xfrm>
          <a:prstGeom prst="rect">
            <a:avLst/>
          </a:prstGeom>
          <a:noFill/>
          <a:ln>
            <a:noFill/>
          </a:ln>
        </p:spPr>
        <p:txBody>
          <a:bodyPr anchorCtr="0" anchor="t" bIns="45700" lIns="91425" spcFirstLastPara="1" rIns="91425" wrap="square" tIns="45700">
            <a:noAutofit/>
          </a:bodyPr>
          <a:lstStyle>
            <a:lvl1pPr indent="-327660" lvl="0" marL="457200" algn="l">
              <a:spcBef>
                <a:spcPts val="480"/>
              </a:spcBef>
              <a:spcAft>
                <a:spcPts val="0"/>
              </a:spcAft>
              <a:buSzPts val="1560"/>
              <a:buChar char="▣"/>
              <a:defRPr sz="2400"/>
            </a:lvl1pPr>
            <a:lvl2pPr indent="-330200" lvl="1" marL="914400" algn="l">
              <a:spcBef>
                <a:spcPts val="400"/>
              </a:spcBef>
              <a:spcAft>
                <a:spcPts val="0"/>
              </a:spcAft>
              <a:buSzPts val="1600"/>
              <a:buChar char="◼"/>
              <a:defRPr sz="2000"/>
            </a:lvl2pPr>
            <a:lvl3pPr indent="-337185" lvl="2" marL="1371600" algn="l">
              <a:spcBef>
                <a:spcPts val="360"/>
              </a:spcBef>
              <a:spcAft>
                <a:spcPts val="0"/>
              </a:spcAft>
              <a:buSzPts val="171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115"/>
          <p:cNvSpPr txBox="1"/>
          <p:nvPr>
            <p:ph idx="4" type="body"/>
          </p:nvPr>
        </p:nvSpPr>
        <p:spPr>
          <a:xfrm>
            <a:off x="4645025" y="2362200"/>
            <a:ext cx="4041775" cy="3763963"/>
          </a:xfrm>
          <a:prstGeom prst="rect">
            <a:avLst/>
          </a:prstGeom>
          <a:noFill/>
          <a:ln>
            <a:noFill/>
          </a:ln>
        </p:spPr>
        <p:txBody>
          <a:bodyPr anchorCtr="0" anchor="t" bIns="45700" lIns="91425" spcFirstLastPara="1" rIns="91425" wrap="square" tIns="45700">
            <a:noAutofit/>
          </a:bodyPr>
          <a:lstStyle>
            <a:lvl1pPr indent="-327660" lvl="0" marL="457200" algn="l">
              <a:spcBef>
                <a:spcPts val="480"/>
              </a:spcBef>
              <a:spcAft>
                <a:spcPts val="0"/>
              </a:spcAft>
              <a:buSzPts val="1560"/>
              <a:buChar char="▣"/>
              <a:defRPr sz="2400"/>
            </a:lvl1pPr>
            <a:lvl2pPr indent="-330200" lvl="1" marL="914400" algn="l">
              <a:spcBef>
                <a:spcPts val="400"/>
              </a:spcBef>
              <a:spcAft>
                <a:spcPts val="0"/>
              </a:spcAft>
              <a:buSzPts val="1600"/>
              <a:buChar char="◼"/>
              <a:defRPr sz="2000"/>
            </a:lvl2pPr>
            <a:lvl3pPr indent="-337185" lvl="2" marL="1371600" algn="l">
              <a:spcBef>
                <a:spcPts val="360"/>
              </a:spcBef>
              <a:spcAft>
                <a:spcPts val="0"/>
              </a:spcAft>
              <a:buSzPts val="171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7" name="Google Shape;47;p115"/>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5"/>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5"/>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1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116"/>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6"/>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16"/>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17"/>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17"/>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17"/>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4DB8A"/>
              </a:buClr>
              <a:buSzPts val="2200"/>
              <a:buFont typeface="Lucida Sans"/>
              <a:buNone/>
              <a:defRPr b="0" sz="2200">
                <a:solidFill>
                  <a:srgbClr val="F4DB8A"/>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118"/>
          <p:cNvSpPr txBox="1"/>
          <p:nvPr>
            <p:ph idx="1" type="body"/>
          </p:nvPr>
        </p:nvSpPr>
        <p:spPr>
          <a:xfrm>
            <a:off x="457200" y="1524000"/>
            <a:ext cx="3008313" cy="46021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1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95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118"/>
          <p:cNvSpPr txBox="1"/>
          <p:nvPr>
            <p:ph idx="2"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61314" lvl="2" marL="1371600" algn="l">
              <a:spcBef>
                <a:spcPts val="440"/>
              </a:spcBef>
              <a:spcAft>
                <a:spcPts val="0"/>
              </a:spcAft>
              <a:buSzPts val="2090"/>
              <a:buChar char="🢭"/>
              <a:defRPr sz="2200"/>
            </a:lvl3pPr>
            <a:lvl4pPr indent="-355600" lvl="3" marL="1828800" algn="l">
              <a:spcBef>
                <a:spcPts val="400"/>
              </a:spcBef>
              <a:spcAft>
                <a:spcPts val="0"/>
              </a:spcAft>
              <a:buSzPts val="2000"/>
              <a:buChar char="🢝"/>
              <a:defRPr sz="20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118"/>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18"/>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18"/>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19"/>
          <p:cNvSpPr txBox="1"/>
          <p:nvPr>
            <p:ph type="title"/>
          </p:nvPr>
        </p:nvSpPr>
        <p:spPr>
          <a:xfrm>
            <a:off x="1828800" y="609600"/>
            <a:ext cx="5486400" cy="522288"/>
          </a:xfrm>
          <a:prstGeom prst="rect">
            <a:avLst/>
          </a:prstGeom>
          <a:noFill/>
          <a:ln>
            <a:noFill/>
          </a:ln>
        </p:spPr>
        <p:txBody>
          <a:bodyPr anchorCtr="0" anchor="b" bIns="0" lIns="45700" spcFirstLastPara="1" rIns="45700" wrap="square" tIns="45700">
            <a:normAutofit/>
          </a:bodyPr>
          <a:lstStyle>
            <a:lvl1pPr lvl="0" algn="ctr">
              <a:spcBef>
                <a:spcPts val="0"/>
              </a:spcBef>
              <a:spcAft>
                <a:spcPts val="0"/>
              </a:spcAft>
              <a:buClr>
                <a:srgbClr val="EAD594"/>
              </a:buClr>
              <a:buSzPts val="2000"/>
              <a:buFont typeface="Lucida Sans"/>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119"/>
          <p:cNvSpPr/>
          <p:nvPr>
            <p:ph idx="2" type="pic"/>
          </p:nvPr>
        </p:nvSpPr>
        <p:spPr>
          <a:xfrm>
            <a:off x="1828800" y="1831975"/>
            <a:ext cx="5486400" cy="3962400"/>
          </a:xfrm>
          <a:prstGeom prst="rect">
            <a:avLst/>
          </a:prstGeom>
          <a:solidFill>
            <a:schemeClr val="dk2"/>
          </a:solidFill>
          <a:ln cap="sq" cmpd="sng" w="44450">
            <a:solidFill>
              <a:srgbClr val="FFFFFF"/>
            </a:solidFill>
            <a:prstDash val="solid"/>
            <a:miter lim="800000"/>
            <a:headEnd len="sm" w="sm" type="none"/>
            <a:tailEnd len="sm" w="sm" type="none"/>
          </a:ln>
          <a:effectLst>
            <a:outerShdw blurRad="190500" dir="2700000" dist="228600" sy="90000">
              <a:srgbClr val="000000">
                <a:alpha val="24705"/>
              </a:srgbClr>
            </a:outerShdw>
          </a:effectLst>
        </p:spPr>
      </p:sp>
      <p:sp>
        <p:nvSpPr>
          <p:cNvPr id="69" name="Google Shape;69;p119"/>
          <p:cNvSpPr txBox="1"/>
          <p:nvPr>
            <p:ph idx="1" type="body"/>
          </p:nvPr>
        </p:nvSpPr>
        <p:spPr>
          <a:xfrm>
            <a:off x="1828800" y="1166787"/>
            <a:ext cx="5486400" cy="530352"/>
          </a:xfrm>
          <a:prstGeom prst="rect">
            <a:avLst/>
          </a:prstGeom>
          <a:noFill/>
          <a:ln>
            <a:noFill/>
          </a:ln>
        </p:spPr>
        <p:txBody>
          <a:bodyPr anchorCtr="0" anchor="t" bIns="45700" lIns="45700" spcFirstLastPara="1" rIns="45700" wrap="square" tIns="45700">
            <a:noAutofit/>
          </a:bodyPr>
          <a:lstStyle>
            <a:lvl1pPr indent="-228600" lvl="0" marL="457200" algn="ctr">
              <a:spcBef>
                <a:spcPts val="280"/>
              </a:spcBef>
              <a:spcAft>
                <a:spcPts val="0"/>
              </a:spcAft>
              <a:buSzPts val="910"/>
              <a:buNone/>
              <a:defRPr sz="1400"/>
            </a:lvl1pPr>
            <a:lvl2pPr indent="-289560" lvl="1" marL="914400" algn="l">
              <a:spcBef>
                <a:spcPts val="240"/>
              </a:spcBef>
              <a:spcAft>
                <a:spcPts val="0"/>
              </a:spcAft>
              <a:buSzPts val="960"/>
              <a:buChar char="◼"/>
              <a:defRPr sz="1200"/>
            </a:lvl2pPr>
            <a:lvl3pPr indent="-288925" lvl="2" marL="1371600" algn="l">
              <a:spcBef>
                <a:spcPts val="200"/>
              </a:spcBef>
              <a:spcAft>
                <a:spcPts val="0"/>
              </a:spcAft>
              <a:buSzPts val="950"/>
              <a:buChar char="🢭"/>
              <a:defRPr sz="1000"/>
            </a:lvl3pPr>
            <a:lvl4pPr indent="-285750" lvl="3" marL="1828800" algn="l">
              <a:spcBef>
                <a:spcPts val="180"/>
              </a:spcBef>
              <a:spcAft>
                <a:spcPts val="0"/>
              </a:spcAft>
              <a:buSzPts val="900"/>
              <a:buChar char="🢝"/>
              <a:defRPr sz="900"/>
            </a:lvl4pPr>
            <a:lvl5pPr indent="-285750" lvl="4" marL="2286000" algn="l">
              <a:spcBef>
                <a:spcPts val="180"/>
              </a:spcBef>
              <a:spcAft>
                <a:spcPts val="0"/>
              </a:spcAft>
              <a:buSzPts val="900"/>
              <a:buChar char="■"/>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0" name="Google Shape;70;p119"/>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9"/>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9"/>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spcBef>
                <a:spcPts val="0"/>
              </a:spcBef>
              <a:buNone/>
              <a:defRPr sz="1200">
                <a:solidFill>
                  <a:srgbClr val="BABABA"/>
                </a:solidFill>
                <a:latin typeface="Calibri"/>
                <a:ea typeface="Calibri"/>
                <a:cs typeface="Calibri"/>
                <a:sym typeface="Calibri"/>
              </a:defRPr>
            </a:lvl1pPr>
            <a:lvl2pPr indent="0" lvl="1" marL="0" marR="0" algn="r">
              <a:spcBef>
                <a:spcPts val="0"/>
              </a:spcBef>
              <a:buNone/>
              <a:defRPr sz="1200">
                <a:solidFill>
                  <a:srgbClr val="BABABA"/>
                </a:solidFill>
                <a:latin typeface="Calibri"/>
                <a:ea typeface="Calibri"/>
                <a:cs typeface="Calibri"/>
                <a:sym typeface="Calibri"/>
              </a:defRPr>
            </a:lvl2pPr>
            <a:lvl3pPr indent="0" lvl="2" marL="0" marR="0" algn="r">
              <a:spcBef>
                <a:spcPts val="0"/>
              </a:spcBef>
              <a:buNone/>
              <a:defRPr sz="1200">
                <a:solidFill>
                  <a:srgbClr val="BABABA"/>
                </a:solidFill>
                <a:latin typeface="Calibri"/>
                <a:ea typeface="Calibri"/>
                <a:cs typeface="Calibri"/>
                <a:sym typeface="Calibri"/>
              </a:defRPr>
            </a:lvl3pPr>
            <a:lvl4pPr indent="0" lvl="3" marL="0" marR="0" algn="r">
              <a:spcBef>
                <a:spcPts val="0"/>
              </a:spcBef>
              <a:buNone/>
              <a:defRPr sz="1200">
                <a:solidFill>
                  <a:srgbClr val="BABABA"/>
                </a:solidFill>
                <a:latin typeface="Calibri"/>
                <a:ea typeface="Calibri"/>
                <a:cs typeface="Calibri"/>
                <a:sym typeface="Calibri"/>
              </a:defRPr>
            </a:lvl4pPr>
            <a:lvl5pPr indent="0" lvl="4" marL="0" marR="0" algn="r">
              <a:spcBef>
                <a:spcPts val="0"/>
              </a:spcBef>
              <a:buNone/>
              <a:defRPr sz="1200">
                <a:solidFill>
                  <a:srgbClr val="BABABA"/>
                </a:solidFill>
                <a:latin typeface="Calibri"/>
                <a:ea typeface="Calibri"/>
                <a:cs typeface="Calibri"/>
                <a:sym typeface="Calibri"/>
              </a:defRPr>
            </a:lvl5pPr>
            <a:lvl6pPr indent="0" lvl="5" marL="0" marR="0" algn="r">
              <a:spcBef>
                <a:spcPts val="0"/>
              </a:spcBef>
              <a:buNone/>
              <a:defRPr sz="1200">
                <a:solidFill>
                  <a:srgbClr val="BABABA"/>
                </a:solidFill>
                <a:latin typeface="Calibri"/>
                <a:ea typeface="Calibri"/>
                <a:cs typeface="Calibri"/>
                <a:sym typeface="Calibri"/>
              </a:defRPr>
            </a:lvl6pPr>
            <a:lvl7pPr indent="0" lvl="6" marL="0" marR="0" algn="r">
              <a:spcBef>
                <a:spcPts val="0"/>
              </a:spcBef>
              <a:buNone/>
              <a:defRPr sz="1200">
                <a:solidFill>
                  <a:srgbClr val="BABABA"/>
                </a:solidFill>
                <a:latin typeface="Calibri"/>
                <a:ea typeface="Calibri"/>
                <a:cs typeface="Calibri"/>
                <a:sym typeface="Calibri"/>
              </a:defRPr>
            </a:lvl7pPr>
            <a:lvl8pPr indent="0" lvl="7" marL="0" marR="0" algn="r">
              <a:spcBef>
                <a:spcPts val="0"/>
              </a:spcBef>
              <a:buNone/>
              <a:defRPr sz="1200">
                <a:solidFill>
                  <a:srgbClr val="BABABA"/>
                </a:solidFill>
                <a:latin typeface="Calibri"/>
                <a:ea typeface="Calibri"/>
                <a:cs typeface="Calibri"/>
                <a:sym typeface="Calibri"/>
              </a:defRPr>
            </a:lvl8pPr>
            <a:lvl9pPr indent="0" lvl="8" marL="0" marR="0" algn="r">
              <a:spcBef>
                <a:spcPts val="0"/>
              </a:spcBef>
              <a:buNone/>
              <a:defRPr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4.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jpg"/><Relationship Id="rId2" Type="http://schemas.openxmlformats.org/officeDocument/2006/relationships/image" Target="../media/image4.jp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1.jpg"/><Relationship Id="rId2" Type="http://schemas.openxmlformats.org/officeDocument/2006/relationships/image" Target="../media/image4.jp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1.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yan Keck's Files\Templates\PowerPoint Templates\Generic TCDA PowerPoint Template\Crimson Background.jpg" id="10" name="Google Shape;10;p8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 name="Google Shape;11;p8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1" i="0" sz="4100" u="none" cap="none" strike="noStrike">
                <a:solidFill>
                  <a:srgbClr val="EAD594"/>
                </a:solidFill>
                <a:latin typeface="Lucida Sans"/>
                <a:ea typeface="Lucida Sans"/>
                <a:cs typeface="Lucida Sans"/>
                <a:sym typeface="Lucida Sans"/>
              </a:defRPr>
            </a:lvl1pPr>
            <a:lvl2pPr lvl="1"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2pPr>
            <a:lvl3pPr lvl="2"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3pPr>
            <a:lvl4pPr lvl="3"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4pPr>
            <a:lvl5pPr lvl="4"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5pPr>
            <a:lvl6pPr lvl="5"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6pPr>
            <a:lvl7pPr lvl="6"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7pPr>
            <a:lvl8pPr lvl="7"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8pPr>
            <a:lvl9pPr lvl="8"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9pPr>
          </a:lstStyle>
          <a:p/>
        </p:txBody>
      </p:sp>
      <p:sp>
        <p:nvSpPr>
          <p:cNvPr id="12" name="Google Shape;12;p86"/>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lvl1pPr indent="-344170" lvl="0" marL="457200" marR="0" rtl="0" algn="l">
              <a:spcBef>
                <a:spcPts val="560"/>
              </a:spcBef>
              <a:spcAft>
                <a:spcPts val="0"/>
              </a:spcAft>
              <a:buClr>
                <a:srgbClr val="F9F9F9"/>
              </a:buClr>
              <a:buSzPts val="1820"/>
              <a:buFont typeface="Noto Sans Symbols"/>
              <a:buChar char="▣"/>
              <a:defRPr b="0" i="0" sz="2800" u="none" cap="none" strike="noStrike">
                <a:solidFill>
                  <a:schemeClr val="lt1"/>
                </a:solidFill>
                <a:latin typeface="Book Antiqua"/>
                <a:ea typeface="Book Antiqua"/>
                <a:cs typeface="Book Antiqua"/>
                <a:sym typeface="Book Antiqua"/>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indent="-361314" lvl="2" marL="1371600" marR="0" rtl="0" algn="l">
              <a:spcBef>
                <a:spcPts val="440"/>
              </a:spcBef>
              <a:spcAft>
                <a:spcPts val="0"/>
              </a:spcAft>
              <a:buClr>
                <a:schemeClr val="lt1"/>
              </a:buClr>
              <a:buSzPts val="2090"/>
              <a:buFont typeface="Noto Sans Symbols"/>
              <a:buChar char="🢭"/>
              <a:defRPr b="0" i="0" sz="2200" u="none" cap="none" strike="noStrike">
                <a:solidFill>
                  <a:schemeClr val="lt1"/>
                </a:solidFill>
                <a:latin typeface="Book Antiqua"/>
                <a:ea typeface="Book Antiqua"/>
                <a:cs typeface="Book Antiqua"/>
                <a:sym typeface="Book Antiqua"/>
              </a:defRPr>
            </a:lvl3pPr>
            <a:lvl4pPr indent="-355600" lvl="3" marL="18288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13" name="Google Shape;13;p86"/>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BABABA"/>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14" name="Google Shape;14;p86"/>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BABABA"/>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15" name="Google Shape;15;p86"/>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0" i="0" sz="1200" u="none" cap="none" strike="noStrike">
                <a:solidFill>
                  <a:srgbClr val="BABABA"/>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BABABA"/>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BABABA"/>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BABABA"/>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BABABA"/>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BABABA"/>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BABABA"/>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BABABA"/>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5" name="Shape 85"/>
        <p:cNvGrpSpPr/>
        <p:nvPr/>
      </p:nvGrpSpPr>
      <p:grpSpPr>
        <a:xfrm>
          <a:off x="0" y="0"/>
          <a:ext cx="0" cy="0"/>
          <a:chOff x="0" y="0"/>
          <a:chExt cx="0" cy="0"/>
        </a:xfrm>
      </p:grpSpPr>
      <p:pic>
        <p:nvPicPr>
          <p:cNvPr descr="D:\Ryan Keck's Files\Templates\PowerPoint Templates\Generic TCDA PowerPoint Template\Crimson Background.jpg" id="86" name="Google Shape;86;p8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87" name="Google Shape;87;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1" i="0" sz="4100" u="none" cap="none" strike="noStrike">
                <a:solidFill>
                  <a:srgbClr val="EAD594"/>
                </a:solidFill>
                <a:latin typeface="Lucida Sans"/>
                <a:ea typeface="Lucida Sans"/>
                <a:cs typeface="Lucida Sans"/>
                <a:sym typeface="Lucida Sans"/>
              </a:defRPr>
            </a:lvl1pPr>
            <a:lvl2pPr lvl="1"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2pPr>
            <a:lvl3pPr lvl="2"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3pPr>
            <a:lvl4pPr lvl="3"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4pPr>
            <a:lvl5pPr lvl="4"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5pPr>
            <a:lvl6pPr lvl="5"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6pPr>
            <a:lvl7pPr lvl="6"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7pPr>
            <a:lvl8pPr lvl="7"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8pPr>
            <a:lvl9pPr lvl="8"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9pPr>
          </a:lstStyle>
          <a:p/>
        </p:txBody>
      </p:sp>
      <p:sp>
        <p:nvSpPr>
          <p:cNvPr id="88" name="Google Shape;88;p88"/>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lvl1pPr indent="-344170" lvl="0" marL="457200" marR="0" rtl="0" algn="l">
              <a:spcBef>
                <a:spcPts val="560"/>
              </a:spcBef>
              <a:spcAft>
                <a:spcPts val="0"/>
              </a:spcAft>
              <a:buClr>
                <a:srgbClr val="F9F9F9"/>
              </a:buClr>
              <a:buSzPts val="1820"/>
              <a:buFont typeface="Noto Sans Symbols"/>
              <a:buChar char="▣"/>
              <a:defRPr b="0" i="0" sz="2800" u="none" cap="none" strike="noStrike">
                <a:solidFill>
                  <a:schemeClr val="lt1"/>
                </a:solidFill>
                <a:latin typeface="Book Antiqua"/>
                <a:ea typeface="Book Antiqua"/>
                <a:cs typeface="Book Antiqua"/>
                <a:sym typeface="Book Antiqua"/>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indent="-361314" lvl="2" marL="1371600" marR="0" rtl="0" algn="l">
              <a:spcBef>
                <a:spcPts val="440"/>
              </a:spcBef>
              <a:spcAft>
                <a:spcPts val="0"/>
              </a:spcAft>
              <a:buClr>
                <a:schemeClr val="lt1"/>
              </a:buClr>
              <a:buSzPts val="2090"/>
              <a:buFont typeface="Noto Sans Symbols"/>
              <a:buChar char="🢭"/>
              <a:defRPr b="0" i="0" sz="2200" u="none" cap="none" strike="noStrike">
                <a:solidFill>
                  <a:schemeClr val="lt1"/>
                </a:solidFill>
                <a:latin typeface="Book Antiqua"/>
                <a:ea typeface="Book Antiqua"/>
                <a:cs typeface="Book Antiqua"/>
                <a:sym typeface="Book Antiqua"/>
              </a:defRPr>
            </a:lvl3pPr>
            <a:lvl4pPr indent="-355600" lvl="3" marL="18288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89" name="Google Shape;89;p88"/>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BABABA"/>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90" name="Google Shape;90;p88"/>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BABABA"/>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91" name="Google Shape;91;p88"/>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0" i="0" sz="1200" u="none" cap="none" strike="noStrike">
                <a:solidFill>
                  <a:srgbClr val="BABABA"/>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BABABA"/>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BABABA"/>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BABABA"/>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BABABA"/>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BABABA"/>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BABABA"/>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BABABA"/>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1" name="Shape 161"/>
        <p:cNvGrpSpPr/>
        <p:nvPr/>
      </p:nvGrpSpPr>
      <p:grpSpPr>
        <a:xfrm>
          <a:off x="0" y="0"/>
          <a:ext cx="0" cy="0"/>
          <a:chOff x="0" y="0"/>
          <a:chExt cx="0" cy="0"/>
        </a:xfrm>
      </p:grpSpPr>
      <p:pic>
        <p:nvPicPr>
          <p:cNvPr descr="D:\Ryan Keck's Files\Templates\PowerPoint Templates\Generic TCDA PowerPoint Template\Crimson Background.jpg" id="162" name="Google Shape;162;p9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63" name="Google Shape;163;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1" i="0" sz="4100" u="none" cap="none" strike="noStrike">
                <a:solidFill>
                  <a:srgbClr val="EAD594"/>
                </a:solidFill>
                <a:latin typeface="Lucida Sans"/>
                <a:ea typeface="Lucida Sans"/>
                <a:cs typeface="Lucida Sans"/>
                <a:sym typeface="Lucida Sans"/>
              </a:defRPr>
            </a:lvl1pPr>
            <a:lvl2pPr lvl="1"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2pPr>
            <a:lvl3pPr lvl="2"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3pPr>
            <a:lvl4pPr lvl="3"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4pPr>
            <a:lvl5pPr lvl="4"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5pPr>
            <a:lvl6pPr lvl="5"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6pPr>
            <a:lvl7pPr lvl="6"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7pPr>
            <a:lvl8pPr lvl="7"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8pPr>
            <a:lvl9pPr lvl="8"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9pPr>
          </a:lstStyle>
          <a:p/>
        </p:txBody>
      </p:sp>
      <p:sp>
        <p:nvSpPr>
          <p:cNvPr id="164" name="Google Shape;164;p90"/>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lvl1pPr indent="-344170" lvl="0" marL="457200" marR="0" rtl="0" algn="l">
              <a:spcBef>
                <a:spcPts val="560"/>
              </a:spcBef>
              <a:spcAft>
                <a:spcPts val="0"/>
              </a:spcAft>
              <a:buClr>
                <a:srgbClr val="F9F9F9"/>
              </a:buClr>
              <a:buSzPts val="1820"/>
              <a:buFont typeface="Noto Sans Symbols"/>
              <a:buChar char="▣"/>
              <a:defRPr b="0" i="0" sz="2800" u="none" cap="none" strike="noStrike">
                <a:solidFill>
                  <a:schemeClr val="lt1"/>
                </a:solidFill>
                <a:latin typeface="Book Antiqua"/>
                <a:ea typeface="Book Antiqua"/>
                <a:cs typeface="Book Antiqua"/>
                <a:sym typeface="Book Antiqua"/>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indent="-361314" lvl="2" marL="1371600" marR="0" rtl="0" algn="l">
              <a:spcBef>
                <a:spcPts val="440"/>
              </a:spcBef>
              <a:spcAft>
                <a:spcPts val="0"/>
              </a:spcAft>
              <a:buClr>
                <a:schemeClr val="lt1"/>
              </a:buClr>
              <a:buSzPts val="2090"/>
              <a:buFont typeface="Noto Sans Symbols"/>
              <a:buChar char="🢭"/>
              <a:defRPr b="0" i="0" sz="2200" u="none" cap="none" strike="noStrike">
                <a:solidFill>
                  <a:schemeClr val="lt1"/>
                </a:solidFill>
                <a:latin typeface="Book Antiqua"/>
                <a:ea typeface="Book Antiqua"/>
                <a:cs typeface="Book Antiqua"/>
                <a:sym typeface="Book Antiqua"/>
              </a:defRPr>
            </a:lvl3pPr>
            <a:lvl4pPr indent="-355600" lvl="3" marL="18288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165" name="Google Shape;165;p90"/>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BABABA"/>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166" name="Google Shape;166;p90"/>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BABABA"/>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167" name="Google Shape;167;p90"/>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0" i="0" sz="1200" u="none" cap="none" strike="noStrike">
                <a:solidFill>
                  <a:srgbClr val="BABABA"/>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BABABA"/>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BABABA"/>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BABABA"/>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BABABA"/>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BABABA"/>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BABABA"/>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BABABA"/>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hyperlink" Target="http://www.google.com/url?sa=i&amp;rct=j&amp;q=&amp;esrc=s&amp;source=images&amp;cd=&amp;cad=rja&amp;uact=8&amp;ved=0ahUKEwinzv7FmP7OAhUhS2MKHXDdBeUQjRwIBw&amp;url=http://ryleacall2017.blogspot.com/2014/10/jury-selection-political-cartoon.html&amp;psig=AFQjCNF_aPnVEcf1HK0qcHLW4WEPoxGppg&amp;ust=1473360833873263"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24.png"/><Relationship Id="rId4" Type="http://schemas.openxmlformats.org/officeDocument/2006/relationships/hyperlink" Target="http://quotesgram.com/jury-duty-funny-quotes/" TargetMode="External"/><Relationship Id="rId5"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 Id="rId3" Type="http://schemas.openxmlformats.org/officeDocument/2006/relationships/image" Target="../media/image1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2.xml"/><Relationship Id="rId3" Type="http://schemas.openxmlformats.org/officeDocument/2006/relationships/image" Target="../media/image2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 Id="rId3" Type="http://schemas.openxmlformats.org/officeDocument/2006/relationships/image" Target="../media/image1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1.xml"/><Relationship Id="rId3"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7.xml"/><Relationship Id="rId3" Type="http://schemas.openxmlformats.org/officeDocument/2006/relationships/image" Target="../media/image2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9.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5.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
          <p:cNvSpPr txBox="1"/>
          <p:nvPr>
            <p:ph type="title"/>
          </p:nvPr>
        </p:nvSpPr>
        <p:spPr>
          <a:xfrm>
            <a:off x="735013" y="2667000"/>
            <a:ext cx="7772400" cy="1885950"/>
          </a:xfrm>
          <a:prstGeom prst="rect">
            <a:avLst/>
          </a:prstGeom>
          <a:noFill/>
          <a:ln>
            <a:noFill/>
          </a:ln>
        </p:spPr>
        <p:txBody>
          <a:bodyPr anchorCtr="0" anchor="b" bIns="0" lIns="91425" spcFirstLastPara="1" rIns="91425" wrap="square" tIns="45700">
            <a:normAutofit fontScale="90000"/>
          </a:bodyPr>
          <a:lstStyle/>
          <a:p>
            <a:pPr indent="0" lvl="0" marL="0" rtl="0" algn="ctr">
              <a:spcBef>
                <a:spcPts val="0"/>
              </a:spcBef>
              <a:spcAft>
                <a:spcPts val="0"/>
              </a:spcAft>
              <a:buClr>
                <a:srgbClr val="DCC577"/>
              </a:buClr>
              <a:buSzPct val="100000"/>
              <a:buFont typeface="Georgia"/>
              <a:buNone/>
            </a:pPr>
            <a:br>
              <a:rPr lang="en-US" sz="2200">
                <a:latin typeface="Georgia"/>
                <a:ea typeface="Georgia"/>
                <a:cs typeface="Georgia"/>
                <a:sym typeface="Georgia"/>
              </a:rPr>
            </a:br>
            <a:br>
              <a:rPr lang="en-US" sz="2200">
                <a:latin typeface="Georgia"/>
                <a:ea typeface="Georgia"/>
                <a:cs typeface="Georgia"/>
                <a:sym typeface="Georgia"/>
              </a:rPr>
            </a:br>
            <a:br>
              <a:rPr lang="en-US" sz="2200">
                <a:latin typeface="Georgia"/>
                <a:ea typeface="Georgia"/>
                <a:cs typeface="Georgia"/>
                <a:sym typeface="Georgia"/>
              </a:rPr>
            </a:br>
            <a:br>
              <a:rPr lang="en-US" sz="2200">
                <a:latin typeface="Georgia"/>
                <a:ea typeface="Georgia"/>
                <a:cs typeface="Georgia"/>
                <a:sym typeface="Georgia"/>
              </a:rPr>
            </a:br>
            <a:br>
              <a:rPr lang="en-US" sz="2200">
                <a:latin typeface="Georgia"/>
                <a:ea typeface="Georgia"/>
                <a:cs typeface="Georgia"/>
                <a:sym typeface="Georgia"/>
              </a:rPr>
            </a:br>
            <a:br>
              <a:rPr lang="en-US" sz="2200">
                <a:latin typeface="Georgia"/>
                <a:ea typeface="Georgia"/>
                <a:cs typeface="Georgia"/>
                <a:sym typeface="Georgia"/>
              </a:rPr>
            </a:br>
            <a:br>
              <a:rPr lang="en-US" sz="2200">
                <a:latin typeface="Georgia"/>
                <a:ea typeface="Georgia"/>
                <a:cs typeface="Georgia"/>
                <a:sym typeface="Georgia"/>
              </a:rPr>
            </a:br>
            <a:br>
              <a:rPr lang="en-US" sz="2200">
                <a:latin typeface="Georgia"/>
                <a:ea typeface="Georgia"/>
                <a:cs typeface="Georgia"/>
                <a:sym typeface="Georgia"/>
              </a:rPr>
            </a:br>
            <a:br>
              <a:rPr lang="en-US" sz="2200">
                <a:latin typeface="Georgia"/>
                <a:ea typeface="Georgia"/>
                <a:cs typeface="Georgia"/>
                <a:sym typeface="Georgia"/>
              </a:rPr>
            </a:br>
            <a:br>
              <a:rPr lang="en-US" sz="2200">
                <a:latin typeface="Georgia"/>
                <a:ea typeface="Georgia"/>
                <a:cs typeface="Georgia"/>
                <a:sym typeface="Georgia"/>
              </a:rPr>
            </a:br>
            <a:br>
              <a:rPr lang="en-US" sz="2200">
                <a:latin typeface="Georgia"/>
                <a:ea typeface="Georgia"/>
                <a:cs typeface="Georgia"/>
                <a:sym typeface="Georgia"/>
              </a:rPr>
            </a:br>
            <a:br>
              <a:rPr lang="en-US" sz="2200">
                <a:latin typeface="Georgia"/>
                <a:ea typeface="Georgia"/>
                <a:cs typeface="Georgia"/>
                <a:sym typeface="Georgia"/>
              </a:rPr>
            </a:br>
            <a:r>
              <a:rPr lang="en-US" sz="2700">
                <a:latin typeface="Times New Roman"/>
                <a:ea typeface="Times New Roman"/>
                <a:cs typeface="Times New Roman"/>
                <a:sym typeface="Times New Roman"/>
              </a:rPr>
              <a:t>Noell Niayesh, Deputy District Attorney</a:t>
            </a:r>
            <a:br>
              <a:rPr lang="en-US" sz="2700">
                <a:latin typeface="Times New Roman"/>
                <a:ea typeface="Times New Roman"/>
                <a:cs typeface="Times New Roman"/>
                <a:sym typeface="Times New Roman"/>
              </a:rPr>
            </a:br>
            <a:r>
              <a:rPr lang="en-US" sz="2700">
                <a:latin typeface="Times New Roman"/>
                <a:ea typeface="Times New Roman"/>
                <a:cs typeface="Times New Roman"/>
                <a:sym typeface="Times New Roman"/>
              </a:rPr>
              <a:t>Kalina Laleva, Deputy District Attorney</a:t>
            </a:r>
            <a:br>
              <a:rPr lang="en-US" sz="2700">
                <a:latin typeface="Times New Roman"/>
                <a:ea typeface="Times New Roman"/>
                <a:cs typeface="Times New Roman"/>
                <a:sym typeface="Times New Roman"/>
              </a:rPr>
            </a:br>
            <a:br>
              <a:rPr lang="en-US" sz="2700">
                <a:latin typeface="Times New Roman"/>
                <a:ea typeface="Times New Roman"/>
                <a:cs typeface="Times New Roman"/>
                <a:sym typeface="Times New Roman"/>
              </a:rPr>
            </a:br>
            <a:br>
              <a:rPr lang="en-US" sz="2400">
                <a:latin typeface="Times New Roman"/>
                <a:ea typeface="Times New Roman"/>
                <a:cs typeface="Times New Roman"/>
                <a:sym typeface="Times New Roman"/>
              </a:rPr>
            </a:br>
            <a:r>
              <a:rPr lang="en-US" sz="2400">
                <a:latin typeface="Times New Roman"/>
                <a:ea typeface="Times New Roman"/>
                <a:cs typeface="Times New Roman"/>
                <a:sym typeface="Times New Roman"/>
              </a:rPr>
              <a:t>Friday, September 30, 2016</a:t>
            </a:r>
            <a:br>
              <a:rPr lang="en-US" sz="2200">
                <a:latin typeface="Georgia"/>
                <a:ea typeface="Georgia"/>
                <a:cs typeface="Georgia"/>
                <a:sym typeface="Georgia"/>
              </a:rPr>
            </a:br>
            <a:r>
              <a:rPr lang="en-US" sz="2500">
                <a:latin typeface="Georgia"/>
                <a:ea typeface="Georgia"/>
                <a:cs typeface="Georgia"/>
                <a:sym typeface="Georgia"/>
              </a:rPr>
              <a:t>		</a:t>
            </a:r>
            <a:endParaRPr sz="1600">
              <a:latin typeface="Georgia"/>
              <a:ea typeface="Georgia"/>
              <a:cs typeface="Georgia"/>
              <a:sym typeface="Georgia"/>
            </a:endParaRPr>
          </a:p>
        </p:txBody>
      </p:sp>
      <p:sp>
        <p:nvSpPr>
          <p:cNvPr id="243" name="Google Shape;243;p1"/>
          <p:cNvSpPr txBox="1"/>
          <p:nvPr/>
        </p:nvSpPr>
        <p:spPr>
          <a:xfrm>
            <a:off x="631826" y="457200"/>
            <a:ext cx="7950200" cy="208672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i="0" lang="en-US" sz="5400" u="none" cap="none" strike="noStrike">
                <a:solidFill>
                  <a:srgbClr val="FFFFFF"/>
                </a:solidFill>
                <a:latin typeface="Times New Roman"/>
                <a:ea typeface="Times New Roman"/>
                <a:cs typeface="Times New Roman"/>
                <a:sym typeface="Times New Roman"/>
              </a:rPr>
              <a:t>Jury Selection </a:t>
            </a:r>
            <a:endParaRPr/>
          </a:p>
          <a:p>
            <a:pPr indent="0" lvl="0" marL="0" marR="0" rtl="0" algn="ctr">
              <a:lnSpc>
                <a:spcPct val="80000"/>
              </a:lnSpc>
              <a:spcBef>
                <a:spcPts val="0"/>
              </a:spcBef>
              <a:spcAft>
                <a:spcPts val="0"/>
              </a:spcAft>
              <a:buNone/>
            </a:pPr>
            <a:r>
              <a:rPr b="1" i="0" lang="en-US" sz="5400" u="none" cap="none" strike="noStrike">
                <a:solidFill>
                  <a:srgbClr val="FFFFFF"/>
                </a:solidFill>
                <a:latin typeface="Times New Roman"/>
                <a:ea typeface="Times New Roman"/>
                <a:cs typeface="Times New Roman"/>
                <a:sym typeface="Times New Roman"/>
              </a:rPr>
              <a:t>and</a:t>
            </a:r>
            <a:endParaRPr/>
          </a:p>
          <a:p>
            <a:pPr indent="0" lvl="0" marL="0" marR="0" rtl="0" algn="ctr">
              <a:lnSpc>
                <a:spcPct val="80000"/>
              </a:lnSpc>
              <a:spcBef>
                <a:spcPts val="0"/>
              </a:spcBef>
              <a:spcAft>
                <a:spcPts val="0"/>
              </a:spcAft>
              <a:buNone/>
            </a:pPr>
            <a:r>
              <a:rPr b="1" i="0" lang="en-US" sz="5400" u="none" cap="none" strike="noStrike">
                <a:solidFill>
                  <a:srgbClr val="FFFFFF"/>
                </a:solidFill>
                <a:latin typeface="Times New Roman"/>
                <a:ea typeface="Times New Roman"/>
                <a:cs typeface="Times New Roman"/>
                <a:sym typeface="Times New Roman"/>
              </a:rPr>
              <a:t>Voir Dire Techniques</a:t>
            </a:r>
            <a:endParaRPr b="1" i="0" sz="5400" u="none" cap="none" strike="noStrike">
              <a:solidFill>
                <a:srgbClr val="FFFFFF"/>
              </a:solidFill>
              <a:latin typeface="Times New Roman"/>
              <a:ea typeface="Times New Roman"/>
              <a:cs typeface="Times New Roman"/>
              <a:sym typeface="Times New Roman"/>
            </a:endParaRPr>
          </a:p>
        </p:txBody>
      </p:sp>
      <p:pic>
        <p:nvPicPr>
          <p:cNvPr descr="horizontal_logo_w-gold_flame" id="244" name="Google Shape;244;p1"/>
          <p:cNvPicPr preferRelativeResize="0"/>
          <p:nvPr/>
        </p:nvPicPr>
        <p:blipFill rotWithShape="1">
          <a:blip r:embed="rId3">
            <a:alphaModFix/>
          </a:blip>
          <a:srcRect b="30000" l="0" r="0" t="29999"/>
          <a:stretch/>
        </p:blipFill>
        <p:spPr>
          <a:xfrm>
            <a:off x="838200" y="4918075"/>
            <a:ext cx="3276600" cy="1311275"/>
          </a:xfrm>
          <a:prstGeom prst="rect">
            <a:avLst/>
          </a:prstGeom>
          <a:noFill/>
          <a:ln>
            <a:noFill/>
          </a:ln>
        </p:spPr>
      </p:pic>
      <p:sp>
        <p:nvSpPr>
          <p:cNvPr id="245" name="Google Shape;245;p1"/>
          <p:cNvSpPr/>
          <p:nvPr/>
        </p:nvSpPr>
        <p:spPr>
          <a:xfrm>
            <a:off x="838200" y="4876800"/>
            <a:ext cx="8305800" cy="19050"/>
          </a:xfrm>
          <a:prstGeom prst="rect">
            <a:avLst/>
          </a:prstGeom>
          <a:gradFill>
            <a:gsLst>
              <a:gs pos="0">
                <a:srgbClr val="FFFFFF"/>
              </a:gs>
              <a:gs pos="91000">
                <a:srgbClr val="FFFFFF">
                  <a:alpha val="0"/>
                </a:srgbClr>
              </a:gs>
              <a:gs pos="100000">
                <a:srgbClr val="FFFFFF">
                  <a:alpha val="0"/>
                </a:srgbClr>
              </a:gs>
            </a:gsLst>
            <a:lin ang="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Removal for Cause</a:t>
            </a:r>
            <a:endParaRPr/>
          </a:p>
        </p:txBody>
      </p:sp>
      <p:sp>
        <p:nvSpPr>
          <p:cNvPr id="301" name="Google Shape;301;p10"/>
          <p:cNvSpPr txBox="1"/>
          <p:nvPr>
            <p:ph idx="1" type="body"/>
          </p:nvPr>
        </p:nvSpPr>
        <p:spPr>
          <a:xfrm>
            <a:off x="457200" y="1600200"/>
            <a:ext cx="8229600" cy="50292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CCP § 225 Challenge for Cause:  one of the following:</a:t>
            </a:r>
            <a:endParaRPr/>
          </a:p>
          <a:p>
            <a:pPr indent="-411163" lvl="0" marL="547688" rtl="0" algn="l">
              <a:spcBef>
                <a:spcPts val="1080"/>
              </a:spcBef>
              <a:spcAft>
                <a:spcPts val="0"/>
              </a:spcAft>
              <a:buSzPts val="1560"/>
              <a:buChar char="▣"/>
            </a:pPr>
            <a:r>
              <a:rPr lang="en-US" sz="2400"/>
              <a:t>(A) </a:t>
            </a:r>
            <a:r>
              <a:rPr b="1" i="1" lang="en-US" sz="2400" u="sng"/>
              <a:t>General disqualification</a:t>
            </a:r>
            <a:r>
              <a:rPr lang="en-US" sz="2400"/>
              <a:t>--that the juror is disqualified from serving in the action on trial.</a:t>
            </a:r>
            <a:endParaRPr/>
          </a:p>
          <a:p>
            <a:pPr indent="-411163" lvl="0" marL="547688" rtl="0" algn="l">
              <a:spcBef>
                <a:spcPts val="1080"/>
              </a:spcBef>
              <a:spcAft>
                <a:spcPts val="0"/>
              </a:spcAft>
              <a:buSzPts val="1560"/>
              <a:buChar char="▣"/>
            </a:pPr>
            <a:r>
              <a:rPr lang="en-US" sz="2400"/>
              <a:t>(B) </a:t>
            </a:r>
            <a:r>
              <a:rPr b="1" i="1" lang="en-US" sz="2400" u="sng"/>
              <a:t>Implied bias</a:t>
            </a:r>
            <a:r>
              <a:rPr lang="en-US" sz="2400" u="sng"/>
              <a:t>-</a:t>
            </a:r>
            <a:r>
              <a:rPr lang="en-US" sz="2400"/>
              <a:t>-as, when the existence of the facts as ascertained, in judgment of law disqualifies the juror.</a:t>
            </a:r>
            <a:endParaRPr/>
          </a:p>
          <a:p>
            <a:pPr indent="-411163" lvl="0" marL="547688" rtl="0" algn="l">
              <a:spcBef>
                <a:spcPts val="1080"/>
              </a:spcBef>
              <a:spcAft>
                <a:spcPts val="0"/>
              </a:spcAft>
              <a:buSzPts val="1560"/>
              <a:buChar char="▣"/>
            </a:pPr>
            <a:r>
              <a:rPr lang="en-US" sz="2400"/>
              <a:t>(C) </a:t>
            </a:r>
            <a:r>
              <a:rPr b="1" i="1" lang="en-US" sz="2400" u="sng"/>
              <a:t>Actual bias</a:t>
            </a:r>
            <a:r>
              <a:rPr lang="en-US" sz="2400"/>
              <a:t>--the existence of a </a:t>
            </a:r>
            <a:r>
              <a:rPr b="1" i="1" lang="en-US" sz="2400"/>
              <a:t>state of mind </a:t>
            </a:r>
            <a:r>
              <a:rPr lang="en-US" sz="2400"/>
              <a:t>on the part of the juror in reference to the case, or to any of the parties, </a:t>
            </a:r>
            <a:r>
              <a:rPr b="1" i="1" lang="en-US" sz="2400" u="sng"/>
              <a:t>which will prevent the juror from acting with entire impartiality, and without prejudice </a:t>
            </a:r>
            <a:r>
              <a:rPr lang="en-US" sz="2400"/>
              <a:t>to the substantial rights of any party.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1"/>
          <p:cNvSpPr txBox="1"/>
          <p:nvPr>
            <p:ph type="title"/>
          </p:nvPr>
        </p:nvSpPr>
        <p:spPr>
          <a:xfrm>
            <a:off x="152400" y="274638"/>
            <a:ext cx="8839200" cy="17065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A juror who is Too Close to the Case = Implied Bias = </a:t>
            </a:r>
            <a:br>
              <a:rPr lang="en-US"/>
            </a:br>
            <a:r>
              <a:rPr i="1" lang="en-US"/>
              <a:t>CAUSE CHALLENGE</a:t>
            </a:r>
            <a:endParaRPr i="1"/>
          </a:p>
        </p:txBody>
      </p:sp>
      <p:sp>
        <p:nvSpPr>
          <p:cNvPr id="307" name="Google Shape;307;p11"/>
          <p:cNvSpPr txBox="1"/>
          <p:nvPr>
            <p:ph idx="1" type="body"/>
          </p:nvPr>
        </p:nvSpPr>
        <p:spPr>
          <a:xfrm>
            <a:off x="457200" y="1981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Be sure to ask each juror whether they know ANYONE in the courtroom, including staff and other potential jurors.</a:t>
            </a:r>
            <a:endParaRPr/>
          </a:p>
          <a:p>
            <a:pPr indent="-411163" lvl="0" marL="547688" rtl="0" algn="l">
              <a:spcBef>
                <a:spcPts val="560"/>
              </a:spcBef>
              <a:spcAft>
                <a:spcPts val="0"/>
              </a:spcAft>
              <a:buSzPts val="1820"/>
              <a:buChar char="▣"/>
            </a:pPr>
            <a:r>
              <a:rPr lang="en-US"/>
              <a:t>Be sure to ask EACH juror whether they know any of the potential witnesses, including the Victim or Victim’s family, Defendant or Defendant’s family.</a:t>
            </a:r>
            <a:endParaRPr/>
          </a:p>
          <a:p>
            <a:pPr indent="-411163" lvl="0" marL="547688" rtl="0" algn="l">
              <a:spcBef>
                <a:spcPts val="560"/>
              </a:spcBef>
              <a:spcAft>
                <a:spcPts val="0"/>
              </a:spcAft>
              <a:buSzPts val="1820"/>
              <a:buChar char="▣"/>
            </a:pPr>
            <a:r>
              <a:rPr lang="en-US"/>
              <a:t>These questions go to challenge for CAUSE and must be asked regardless of whether you use a questionnaire or have attorney voir dire.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pic>
        <p:nvPicPr>
          <p:cNvPr descr="Image result for cartoon of jury selection" id="313" name="Google Shape;313;p12">
            <a:hlinkClick r:id="rId3"/>
          </p:cNvPr>
          <p:cNvPicPr preferRelativeResize="0"/>
          <p:nvPr/>
        </p:nvPicPr>
        <p:blipFill rotWithShape="1">
          <a:blip r:embed="rId4">
            <a:alphaModFix/>
          </a:blip>
          <a:srcRect b="0" l="0" r="0" t="0"/>
          <a:stretch/>
        </p:blipFill>
        <p:spPr>
          <a:xfrm>
            <a:off x="1171073" y="838200"/>
            <a:ext cx="6829425" cy="5200651"/>
          </a:xfrm>
          <a:prstGeom prst="rect">
            <a:avLst/>
          </a:prstGeom>
          <a:noFill/>
          <a:ln>
            <a:noFill/>
          </a:ln>
        </p:spPr>
      </p:pic>
      <p:sp>
        <p:nvSpPr>
          <p:cNvPr id="314" name="Google Shape;314;p12"/>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295592" lvl="0" marL="547688" rtl="0" algn="l">
              <a:spcBef>
                <a:spcPts val="0"/>
              </a:spcBef>
              <a:spcAft>
                <a:spcPts val="0"/>
              </a:spcAft>
              <a:buSzPts val="182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When Do You Exercise Your Preemptory Challenges? </a:t>
            </a:r>
            <a:endParaRPr/>
          </a:p>
        </p:txBody>
      </p:sp>
      <p:sp>
        <p:nvSpPr>
          <p:cNvPr id="320" name="Google Shape;320;p13"/>
          <p:cNvSpPr txBox="1"/>
          <p:nvPr>
            <p:ph idx="1" type="body"/>
          </p:nvPr>
        </p:nvSpPr>
        <p:spPr>
          <a:xfrm>
            <a:off x="457200" y="1600200"/>
            <a:ext cx="84582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Challenges for CAUSE are first, with preemptory challenges to follow.</a:t>
            </a:r>
            <a:endParaRPr/>
          </a:p>
          <a:p>
            <a:pPr indent="-411163" lvl="0" marL="547688" rtl="0" algn="l">
              <a:spcBef>
                <a:spcPts val="1760"/>
              </a:spcBef>
              <a:spcAft>
                <a:spcPts val="0"/>
              </a:spcAft>
              <a:buSzPts val="1820"/>
              <a:buChar char="▣"/>
            </a:pPr>
            <a:r>
              <a:rPr lang="en-US"/>
              <a:t>Code Civ. Proc., § 226(d) All challenges to an individual juror, except a peremptory challenge, shall be taken, first by the defendants, and then by the people or plaintiffs.  </a:t>
            </a:r>
            <a:r>
              <a:rPr b="1" lang="en-US" u="sng"/>
              <a:t>Defense goes first </a:t>
            </a:r>
            <a:r>
              <a:rPr lang="en-US"/>
              <a:t>in cause challenges.</a:t>
            </a:r>
            <a:endParaRPr/>
          </a:p>
          <a:p>
            <a:pPr indent="-411163" lvl="0" marL="547688" rtl="0" algn="l">
              <a:spcBef>
                <a:spcPts val="1760"/>
              </a:spcBef>
              <a:spcAft>
                <a:spcPts val="0"/>
              </a:spcAft>
              <a:buSzPts val="1820"/>
              <a:buChar char="▣"/>
            </a:pPr>
            <a:r>
              <a:rPr lang="en-US"/>
              <a:t>Code Civ. Proc., § 231(d) Peremptory challenges are exercised or passed by the sides alternately, </a:t>
            </a:r>
            <a:r>
              <a:rPr b="1" lang="en-US" u="sng"/>
              <a:t>People go first.</a:t>
            </a:r>
            <a:endParaRPr/>
          </a:p>
          <a:p>
            <a:pPr indent="-295592" lvl="0" marL="547688" rtl="0" algn="l">
              <a:spcBef>
                <a:spcPts val="560"/>
              </a:spcBef>
              <a:spcAft>
                <a:spcPts val="0"/>
              </a:spcAft>
              <a:buSzPts val="182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Preemptory Challenges – What reason do you need to give?</a:t>
            </a:r>
            <a:endParaRPr/>
          </a:p>
        </p:txBody>
      </p:sp>
      <p:sp>
        <p:nvSpPr>
          <p:cNvPr id="326" name="Google Shape;326;p14"/>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You do NOT NEED to give a reason for excusing a juror when you use a preemptory challenge:</a:t>
            </a:r>
            <a:endParaRPr/>
          </a:p>
          <a:p>
            <a:pPr indent="-282575" lvl="1" marL="868363" rtl="0" algn="l">
              <a:spcBef>
                <a:spcPts val="480"/>
              </a:spcBef>
              <a:spcAft>
                <a:spcPts val="0"/>
              </a:spcAft>
              <a:buSzPts val="1920"/>
              <a:buChar char="◼"/>
            </a:pPr>
            <a:r>
              <a:rPr lang="en-US"/>
              <a:t>“The People would like to thank and excuse Juror number 6.”</a:t>
            </a:r>
            <a:endParaRPr/>
          </a:p>
          <a:p>
            <a:pPr indent="-95885" lvl="2" marL="1133475" rtl="0" algn="l">
              <a:spcBef>
                <a:spcPts val="440"/>
              </a:spcBef>
              <a:spcAft>
                <a:spcPts val="0"/>
              </a:spcAft>
              <a:buSzPts val="2090"/>
              <a:buNone/>
            </a:pPr>
            <a:r>
              <a:t/>
            </a:r>
            <a:endParaRPr/>
          </a:p>
          <a:p>
            <a:pPr indent="-228600" lvl="2" marL="1133475" rtl="0" algn="l">
              <a:spcBef>
                <a:spcPts val="440"/>
              </a:spcBef>
              <a:spcAft>
                <a:spcPts val="0"/>
              </a:spcAft>
              <a:buSzPts val="2090"/>
              <a:buChar char="🢭"/>
            </a:pPr>
            <a:r>
              <a:rPr i="1" lang="en-US"/>
              <a:t>Side Note: </a:t>
            </a:r>
            <a:r>
              <a:rPr b="1" i="1" lang="en-US"/>
              <a:t>If you make a mistake, tell the Court immediately</a:t>
            </a:r>
            <a:r>
              <a:rPr b="1" lang="en-US"/>
              <a:t>! </a:t>
            </a:r>
            <a:r>
              <a:rPr lang="en-US"/>
              <a:t>(It is better to be a little embarrassed then to lose one of your preemptory challenges excusing someone you really meant to keep; when you will need to use your next one to excuse the person you really meant to excuse in the first place.)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Preemptory Challenges – What reason do you need to give?</a:t>
            </a:r>
            <a:endParaRPr/>
          </a:p>
        </p:txBody>
      </p:sp>
      <p:sp>
        <p:nvSpPr>
          <p:cNvPr id="332" name="Google Shape;332;p15"/>
          <p:cNvSpPr txBox="1"/>
          <p:nvPr>
            <p:ph idx="1" type="body"/>
          </p:nvPr>
        </p:nvSpPr>
        <p:spPr>
          <a:xfrm>
            <a:off x="457200" y="1752600"/>
            <a:ext cx="8229600" cy="48006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Although you do not need to give a reason for exercising a preemptory challenge, make SURE that you have race-gender neutral reasons for excusing the prospective juror, and that you can articulate those reasons if necessary (No Batson-Wheeler violations).</a:t>
            </a:r>
            <a:endParaRPr/>
          </a:p>
          <a:p>
            <a:pPr indent="-295592" lvl="0" marL="547688" rtl="0" algn="l">
              <a:spcBef>
                <a:spcPts val="560"/>
              </a:spcBef>
              <a:spcAft>
                <a:spcPts val="0"/>
              </a:spcAft>
              <a:buSzPts val="1820"/>
              <a:buNone/>
            </a:pPr>
            <a:r>
              <a:t/>
            </a:r>
            <a:endParaRPr/>
          </a:p>
          <a:p>
            <a:pPr indent="-411163" lvl="0" marL="547688" rtl="0" algn="l">
              <a:spcBef>
                <a:spcPts val="560"/>
              </a:spcBef>
              <a:spcAft>
                <a:spcPts val="0"/>
              </a:spcAft>
              <a:buSzPts val="1820"/>
              <a:buChar char="▣"/>
            </a:pPr>
            <a:r>
              <a:rPr lang="en-US"/>
              <a:t>(Cannot kick based on race, ethnicity, religion, gender, race-gender, sexual orientation or disability.)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Proper Excuse of Jurors</a:t>
            </a:r>
            <a:endParaRPr/>
          </a:p>
        </p:txBody>
      </p:sp>
      <p:sp>
        <p:nvSpPr>
          <p:cNvPr id="338" name="Google Shape;338;p16"/>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560"/>
              <a:buChar char="▣"/>
            </a:pPr>
            <a:r>
              <a:rPr lang="en-US" sz="2400"/>
              <a:t>Preemptory challenges are a historic right, provided “to insure that criminal trials are conducted before jurors who not only proclaim their impartiality, but whose ability to be even handed is not seriously questioned by the parties.”</a:t>
            </a:r>
            <a:endParaRPr/>
          </a:p>
          <a:p>
            <a:pPr indent="-411163" lvl="0" marL="547688" rtl="0" algn="l">
              <a:spcBef>
                <a:spcPts val="1680"/>
              </a:spcBef>
              <a:spcAft>
                <a:spcPts val="0"/>
              </a:spcAft>
              <a:buSzPts val="1560"/>
              <a:buChar char="▣"/>
            </a:pPr>
            <a:r>
              <a:rPr lang="en-US" sz="2400"/>
              <a:t>Preemptory challenges excusing jurors MUST be for genuine, reasonably specific, race- or group-neutral explanation related to the particular case being tried.  </a:t>
            </a:r>
            <a:r>
              <a:rPr i="1" lang="en-US" sz="2400"/>
              <a:t>Hernandez v. New York</a:t>
            </a:r>
            <a:r>
              <a:rPr lang="en-US" sz="2400"/>
              <a:t> (1991) 500 U.S. 352.</a:t>
            </a:r>
            <a:endParaRPr/>
          </a:p>
          <a:p>
            <a:pPr indent="-411163" lvl="0" marL="547688" rtl="0" algn="l">
              <a:spcBef>
                <a:spcPts val="1680"/>
              </a:spcBef>
              <a:spcAft>
                <a:spcPts val="0"/>
              </a:spcAft>
              <a:buSzPts val="1560"/>
              <a:buChar char="▣"/>
            </a:pPr>
            <a:r>
              <a:rPr lang="en-US" sz="2400"/>
              <a:t>Reasons need not amount to challenge for cause.</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7"/>
          <p:cNvSpPr txBox="1"/>
          <p:nvPr>
            <p:ph type="title"/>
          </p:nvPr>
        </p:nvSpPr>
        <p:spPr>
          <a:xfrm>
            <a:off x="457200" y="152400"/>
            <a:ext cx="8229600" cy="12493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344" name="Google Shape;344;p17"/>
          <p:cNvSpPr txBox="1"/>
          <p:nvPr>
            <p:ph idx="1" type="body"/>
          </p:nvPr>
        </p:nvSpPr>
        <p:spPr>
          <a:xfrm>
            <a:off x="457200" y="1600200"/>
            <a:ext cx="8229600" cy="5105400"/>
          </a:xfrm>
          <a:prstGeom prst="rect">
            <a:avLst/>
          </a:prstGeom>
          <a:noFill/>
          <a:ln>
            <a:noFill/>
          </a:ln>
        </p:spPr>
        <p:txBody>
          <a:bodyPr anchorCtr="0" anchor="t" bIns="45700" lIns="91425" spcFirstLastPara="1" rIns="91425" wrap="square" tIns="45700">
            <a:noAutofit/>
          </a:bodyPr>
          <a:lstStyle/>
          <a:p>
            <a:pPr indent="0" lvl="1" marL="585788" rtl="0" algn="l">
              <a:spcBef>
                <a:spcPts val="0"/>
              </a:spcBef>
              <a:spcAft>
                <a:spcPts val="0"/>
              </a:spcAft>
              <a:buSzPts val="1920"/>
              <a:buNone/>
            </a:pPr>
            <a:r>
              <a:t/>
            </a:r>
            <a:endParaRPr/>
          </a:p>
          <a:p>
            <a:pPr indent="-295592" lvl="0" marL="547688" rtl="0" algn="l">
              <a:spcBef>
                <a:spcPts val="1160"/>
              </a:spcBef>
              <a:spcAft>
                <a:spcPts val="0"/>
              </a:spcAft>
              <a:buSzPts val="1820"/>
              <a:buNone/>
            </a:pPr>
            <a:r>
              <a:t/>
            </a:r>
            <a:endParaRPr/>
          </a:p>
        </p:txBody>
      </p:sp>
      <p:pic>
        <p:nvPicPr>
          <p:cNvPr id="345" name="Google Shape;345;p17"/>
          <p:cNvPicPr preferRelativeResize="0"/>
          <p:nvPr/>
        </p:nvPicPr>
        <p:blipFill rotWithShape="1">
          <a:blip r:embed="rId3">
            <a:alphaModFix/>
          </a:blip>
          <a:srcRect b="0" l="0" r="0" t="0"/>
          <a:stretch/>
        </p:blipFill>
        <p:spPr>
          <a:xfrm>
            <a:off x="2561122" y="914400"/>
            <a:ext cx="3810000" cy="5200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How Many Preemptory Challenges Do We Get? </a:t>
            </a:r>
            <a:endParaRPr/>
          </a:p>
        </p:txBody>
      </p:sp>
      <p:sp>
        <p:nvSpPr>
          <p:cNvPr id="351" name="Google Shape;351;p18"/>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Number of Challenges depends on Max Punishment and Number of Defendants (CCP §231)</a:t>
            </a:r>
            <a:endParaRPr/>
          </a:p>
          <a:p>
            <a:pPr indent="-295592" lvl="0" marL="547688" rtl="0" algn="l">
              <a:spcBef>
                <a:spcPts val="560"/>
              </a:spcBef>
              <a:spcAft>
                <a:spcPts val="0"/>
              </a:spcAft>
              <a:buSzPts val="1820"/>
              <a:buNone/>
            </a:pPr>
            <a:r>
              <a:t/>
            </a:r>
            <a:endParaRPr/>
          </a:p>
          <a:p>
            <a:pPr indent="0" lvl="0" marL="136525" rtl="0" algn="ctr">
              <a:spcBef>
                <a:spcPts val="560"/>
              </a:spcBef>
              <a:spcAft>
                <a:spcPts val="0"/>
              </a:spcAft>
              <a:buSzPts val="1820"/>
              <a:buNone/>
            </a:pPr>
            <a:r>
              <a:rPr b="1" lang="en-US" u="sng"/>
              <a:t>(i.e. it depends on whether there is a single defendant or co-defendants.)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How Many Preemptory Challenges Do We Get? </a:t>
            </a:r>
            <a:endParaRPr/>
          </a:p>
        </p:txBody>
      </p:sp>
      <p:sp>
        <p:nvSpPr>
          <p:cNvPr id="357" name="Google Shape;357;p19"/>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295592" lvl="0" marL="547688" rtl="0" algn="l">
              <a:spcBef>
                <a:spcPts val="0"/>
              </a:spcBef>
              <a:spcAft>
                <a:spcPts val="0"/>
              </a:spcAft>
              <a:buSzPts val="1820"/>
              <a:buNone/>
            </a:pPr>
            <a:r>
              <a:t/>
            </a:r>
            <a:endParaRPr/>
          </a:p>
          <a:p>
            <a:pPr indent="0" lvl="0" marL="136525" rtl="0" algn="ctr">
              <a:spcBef>
                <a:spcPts val="560"/>
              </a:spcBef>
              <a:spcAft>
                <a:spcPts val="0"/>
              </a:spcAft>
              <a:buSzPts val="1820"/>
              <a:buNone/>
            </a:pPr>
            <a:r>
              <a:rPr b="1" lang="en-US" u="sng"/>
              <a:t>SINGLE DEFENDANT CASES</a:t>
            </a:r>
            <a:endParaRPr/>
          </a:p>
          <a:p>
            <a:pPr indent="0" lvl="0" marL="136525" rtl="0" algn="ctr">
              <a:spcBef>
                <a:spcPts val="560"/>
              </a:spcBef>
              <a:spcAft>
                <a:spcPts val="0"/>
              </a:spcAft>
              <a:buSzPts val="1820"/>
              <a:buNone/>
            </a:pPr>
            <a:r>
              <a:t/>
            </a:r>
            <a:endParaRPr b="1" u="sng"/>
          </a:p>
          <a:p>
            <a:pPr indent="-411163" lvl="0" marL="547688" rtl="0" algn="l">
              <a:spcBef>
                <a:spcPts val="560"/>
              </a:spcBef>
              <a:spcAft>
                <a:spcPts val="0"/>
              </a:spcAft>
              <a:buSzPts val="1820"/>
              <a:buChar char="▣"/>
            </a:pPr>
            <a:r>
              <a:rPr lang="en-US"/>
              <a:t>Life/Death Cases = 20 challenges </a:t>
            </a:r>
            <a:endParaRPr/>
          </a:p>
          <a:p>
            <a:pPr indent="-411163" lvl="0" marL="547688" rtl="0" algn="l">
              <a:spcBef>
                <a:spcPts val="560"/>
              </a:spcBef>
              <a:spcAft>
                <a:spcPts val="0"/>
              </a:spcAft>
              <a:buSzPts val="1820"/>
              <a:buChar char="▣"/>
            </a:pPr>
            <a:r>
              <a:rPr lang="en-US"/>
              <a:t>Crime w/Max of 90 days = 6 challenges</a:t>
            </a:r>
            <a:endParaRPr/>
          </a:p>
          <a:p>
            <a:pPr indent="-411163" lvl="0" marL="547688" rtl="0" algn="l">
              <a:spcBef>
                <a:spcPts val="560"/>
              </a:spcBef>
              <a:spcAft>
                <a:spcPts val="0"/>
              </a:spcAft>
              <a:buSzPts val="1820"/>
              <a:buChar char="▣"/>
            </a:pPr>
            <a:r>
              <a:rPr lang="en-US"/>
              <a:t>All Others = 10 challenges (CCP §231(a))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Objective of this Presentation</a:t>
            </a:r>
            <a:endParaRPr/>
          </a:p>
        </p:txBody>
      </p:sp>
      <p:sp>
        <p:nvSpPr>
          <p:cNvPr id="251" name="Google Shape;251;p2"/>
          <p:cNvSpPr txBox="1"/>
          <p:nvPr>
            <p:ph idx="1" type="body"/>
          </p:nvPr>
        </p:nvSpPr>
        <p:spPr>
          <a:xfrm>
            <a:off x="457200" y="1371600"/>
            <a:ext cx="8229600" cy="51816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625"/>
              <a:buChar char="▣"/>
            </a:pPr>
            <a:r>
              <a:rPr lang="en-US" sz="2500"/>
              <a:t>To enhance your skills in jury selection.</a:t>
            </a:r>
            <a:endParaRPr/>
          </a:p>
          <a:p>
            <a:pPr indent="-411163" lvl="0" marL="547688" rtl="0" algn="l">
              <a:spcBef>
                <a:spcPts val="1300"/>
              </a:spcBef>
              <a:spcAft>
                <a:spcPts val="0"/>
              </a:spcAft>
              <a:buSzPts val="1625"/>
              <a:buChar char="▣"/>
            </a:pPr>
            <a:r>
              <a:rPr lang="en-US" sz="2500"/>
              <a:t>To provide you with new tools for making informed decisions about who you select to be on your jury.</a:t>
            </a:r>
            <a:endParaRPr/>
          </a:p>
          <a:p>
            <a:pPr indent="-411163" lvl="0" marL="547688" rtl="0" algn="l">
              <a:spcBef>
                <a:spcPts val="1300"/>
              </a:spcBef>
              <a:spcAft>
                <a:spcPts val="0"/>
              </a:spcAft>
              <a:buSzPts val="1625"/>
              <a:buChar char="▣"/>
            </a:pPr>
            <a:r>
              <a:rPr lang="en-US" sz="2500"/>
              <a:t>To enlighten you and your jurors about internal / unknown biases.</a:t>
            </a:r>
            <a:endParaRPr/>
          </a:p>
          <a:p>
            <a:pPr indent="-411163" lvl="0" marL="547688" rtl="0" algn="l">
              <a:spcBef>
                <a:spcPts val="1300"/>
              </a:spcBef>
              <a:spcAft>
                <a:spcPts val="0"/>
              </a:spcAft>
              <a:buSzPts val="1625"/>
              <a:buChar char="▣"/>
            </a:pPr>
            <a:r>
              <a:rPr lang="en-US" sz="2500"/>
              <a:t>To demonstrate valuable techniques in questioning and educating your jurors.</a:t>
            </a:r>
            <a:endParaRPr/>
          </a:p>
          <a:p>
            <a:pPr indent="-411163" lvl="0" marL="547688" rtl="0" algn="l">
              <a:spcBef>
                <a:spcPts val="1300"/>
              </a:spcBef>
              <a:spcAft>
                <a:spcPts val="0"/>
              </a:spcAft>
              <a:buSzPts val="1625"/>
              <a:buChar char="▣"/>
            </a:pPr>
            <a:r>
              <a:rPr lang="en-US" sz="2500"/>
              <a:t>To teach you what you should be aware of regarding Batson Wheeler motions, by giving you the case law and the Court’s recent treatment of Batson Wheeler motions brought by the defense.</a:t>
            </a:r>
            <a:endParaRPr/>
          </a:p>
          <a:p>
            <a:pPr indent="-307975" lvl="0" marL="547688" rtl="0" algn="l">
              <a:spcBef>
                <a:spcPts val="1300"/>
              </a:spcBef>
              <a:spcAft>
                <a:spcPts val="0"/>
              </a:spcAft>
              <a:buSzPts val="1625"/>
              <a:buNone/>
            </a:pPr>
            <a:r>
              <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0"/>
          <p:cNvSpPr txBox="1"/>
          <p:nvPr>
            <p:ph type="title"/>
          </p:nvPr>
        </p:nvSpPr>
        <p:spPr>
          <a:xfrm>
            <a:off x="457200" y="152400"/>
            <a:ext cx="8229600" cy="12493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How Many Preemptory Challenges Do We Get? </a:t>
            </a:r>
            <a:endParaRPr/>
          </a:p>
        </p:txBody>
      </p:sp>
      <p:sp>
        <p:nvSpPr>
          <p:cNvPr id="363" name="Google Shape;363;p20"/>
          <p:cNvSpPr txBox="1"/>
          <p:nvPr>
            <p:ph idx="1" type="body"/>
          </p:nvPr>
        </p:nvSpPr>
        <p:spPr>
          <a:xfrm>
            <a:off x="457200" y="1600200"/>
            <a:ext cx="8229600" cy="5105400"/>
          </a:xfrm>
          <a:prstGeom prst="rect">
            <a:avLst/>
          </a:prstGeom>
          <a:noFill/>
          <a:ln>
            <a:noFill/>
          </a:ln>
        </p:spPr>
        <p:txBody>
          <a:bodyPr anchorCtr="0" anchor="t" bIns="45700" lIns="91425" spcFirstLastPara="1" rIns="91425" wrap="square" tIns="45700">
            <a:noAutofit/>
          </a:bodyPr>
          <a:lstStyle/>
          <a:p>
            <a:pPr indent="0" lvl="0" marL="136525" rtl="0" algn="ctr">
              <a:spcBef>
                <a:spcPts val="0"/>
              </a:spcBef>
              <a:spcAft>
                <a:spcPts val="0"/>
              </a:spcAft>
              <a:buSzPts val="1495"/>
              <a:buNone/>
            </a:pPr>
            <a:r>
              <a:rPr b="1" lang="en-US" sz="2300" u="sng"/>
              <a:t>MULTIPLE DEFENDANT CASES</a:t>
            </a:r>
            <a:endParaRPr/>
          </a:p>
          <a:p>
            <a:pPr indent="-411163" lvl="0" marL="547688" rtl="0" algn="l">
              <a:spcBef>
                <a:spcPts val="1060"/>
              </a:spcBef>
              <a:spcAft>
                <a:spcPts val="0"/>
              </a:spcAft>
              <a:buSzPts val="1495"/>
              <a:buChar char="▣"/>
            </a:pPr>
            <a:r>
              <a:rPr lang="en-US" sz="2300"/>
              <a:t>Life/Death Cases = 20 joint challenges (CCP §231(a))</a:t>
            </a:r>
            <a:endParaRPr/>
          </a:p>
          <a:p>
            <a:pPr indent="-282575" lvl="1" marL="868363" rtl="0" algn="l">
              <a:spcBef>
                <a:spcPts val="1060"/>
              </a:spcBef>
              <a:spcAft>
                <a:spcPts val="0"/>
              </a:spcAft>
              <a:buSzPts val="1840"/>
              <a:buChar char="◼"/>
            </a:pPr>
            <a:r>
              <a:rPr lang="en-US" sz="2300"/>
              <a:t>5 additional individual challenges per D</a:t>
            </a:r>
            <a:endParaRPr/>
          </a:p>
          <a:p>
            <a:pPr indent="-282575" lvl="1" marL="868363" rtl="0" algn="l">
              <a:spcBef>
                <a:spcPts val="1060"/>
              </a:spcBef>
              <a:spcAft>
                <a:spcPts val="0"/>
              </a:spcAft>
              <a:buSzPts val="1840"/>
              <a:buChar char="◼"/>
            </a:pPr>
            <a:r>
              <a:rPr lang="en-US" sz="2300"/>
              <a:t>DA gets the same as ENTIRE defense team.</a:t>
            </a:r>
            <a:endParaRPr/>
          </a:p>
          <a:p>
            <a:pPr indent="-411163" lvl="0" marL="547688" rtl="0" algn="l">
              <a:spcBef>
                <a:spcPts val="1060"/>
              </a:spcBef>
              <a:spcAft>
                <a:spcPts val="0"/>
              </a:spcAft>
              <a:buSzPts val="1495"/>
              <a:buChar char="▣"/>
            </a:pPr>
            <a:r>
              <a:rPr lang="en-US" sz="2300"/>
              <a:t>Crime w/Max of 90 days = 6 joint challenges</a:t>
            </a:r>
            <a:endParaRPr/>
          </a:p>
          <a:p>
            <a:pPr indent="-282575" lvl="1" marL="868363" rtl="0" algn="l">
              <a:spcBef>
                <a:spcPts val="1060"/>
              </a:spcBef>
              <a:spcAft>
                <a:spcPts val="0"/>
              </a:spcAft>
              <a:buSzPts val="1840"/>
              <a:buChar char="◼"/>
            </a:pPr>
            <a:r>
              <a:rPr lang="en-US" sz="2300"/>
              <a:t>4 additional individual for each D</a:t>
            </a:r>
            <a:endParaRPr/>
          </a:p>
          <a:p>
            <a:pPr indent="-282575" lvl="1" marL="868363" rtl="0" algn="l">
              <a:spcBef>
                <a:spcPts val="1060"/>
              </a:spcBef>
              <a:spcAft>
                <a:spcPts val="0"/>
              </a:spcAft>
              <a:buSzPts val="1840"/>
              <a:buChar char="◼"/>
            </a:pPr>
            <a:r>
              <a:rPr lang="en-US" sz="2300"/>
              <a:t>DA gets the same as ENTIRE defense team.</a:t>
            </a:r>
            <a:endParaRPr/>
          </a:p>
          <a:p>
            <a:pPr indent="-411163" lvl="0" marL="547688" rtl="0" algn="l">
              <a:spcBef>
                <a:spcPts val="1060"/>
              </a:spcBef>
              <a:spcAft>
                <a:spcPts val="0"/>
              </a:spcAft>
              <a:buSzPts val="1495"/>
              <a:buChar char="▣"/>
            </a:pPr>
            <a:r>
              <a:rPr lang="en-US" sz="2300"/>
              <a:t>All Others = 10 joint challenges (CCP §231(a))</a:t>
            </a:r>
            <a:endParaRPr/>
          </a:p>
          <a:p>
            <a:pPr indent="-282575" lvl="1" marL="868363" rtl="0" algn="l">
              <a:spcBef>
                <a:spcPts val="1060"/>
              </a:spcBef>
              <a:spcAft>
                <a:spcPts val="0"/>
              </a:spcAft>
              <a:buSzPts val="1840"/>
              <a:buChar char="◼"/>
            </a:pPr>
            <a:r>
              <a:rPr lang="en-US" sz="2300"/>
              <a:t>5 additional individual challenges</a:t>
            </a:r>
            <a:endParaRPr/>
          </a:p>
          <a:p>
            <a:pPr indent="-282575" lvl="1" marL="868363" rtl="0" algn="l">
              <a:spcBef>
                <a:spcPts val="1060"/>
              </a:spcBef>
              <a:spcAft>
                <a:spcPts val="0"/>
              </a:spcAft>
              <a:buSzPts val="1840"/>
              <a:buChar char="◼"/>
            </a:pPr>
            <a:r>
              <a:rPr lang="en-US" sz="2300"/>
              <a:t>DA gets the same as ENTIRE defense team.</a:t>
            </a:r>
            <a:endParaRPr/>
          </a:p>
          <a:p>
            <a:pPr indent="0" lvl="1" marL="585788" rtl="0" algn="l">
              <a:spcBef>
                <a:spcPts val="1080"/>
              </a:spcBef>
              <a:spcAft>
                <a:spcPts val="0"/>
              </a:spcAft>
              <a:buSzPts val="1920"/>
              <a:buNone/>
            </a:pPr>
            <a:r>
              <a:t/>
            </a:r>
            <a:endParaRPr/>
          </a:p>
          <a:p>
            <a:pPr indent="-295592" lvl="0" marL="547688" rtl="0" algn="l">
              <a:spcBef>
                <a:spcPts val="1160"/>
              </a:spcBef>
              <a:spcAft>
                <a:spcPts val="0"/>
              </a:spcAft>
              <a:buSzPts val="182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pic>
        <p:nvPicPr>
          <p:cNvPr id="369" name="Google Shape;369;p21"/>
          <p:cNvPicPr preferRelativeResize="0"/>
          <p:nvPr>
            <p:ph idx="1" type="body"/>
          </p:nvPr>
        </p:nvPicPr>
        <p:blipFill rotWithShape="1">
          <a:blip r:embed="rId3">
            <a:alphaModFix/>
          </a:blip>
          <a:srcRect b="0" l="0" r="0" t="0"/>
          <a:stretch/>
        </p:blipFill>
        <p:spPr>
          <a:xfrm>
            <a:off x="2743200" y="1752600"/>
            <a:ext cx="3593992" cy="4191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Safety Net – Bias Question 1</a:t>
            </a:r>
            <a:endParaRPr/>
          </a:p>
        </p:txBody>
      </p:sp>
      <p:sp>
        <p:nvSpPr>
          <p:cNvPr id="375" name="Google Shape;375;p22"/>
          <p:cNvSpPr txBox="1"/>
          <p:nvPr>
            <p:ph idx="1" type="body"/>
          </p:nvPr>
        </p:nvSpPr>
        <p:spPr>
          <a:xfrm>
            <a:off x="228600" y="1295400"/>
            <a:ext cx="8686800" cy="50133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Magic question to ask EVERY JUROR:</a:t>
            </a:r>
            <a:endParaRPr/>
          </a:p>
          <a:p>
            <a:pPr indent="0" lvl="0" marL="136525" rtl="0" algn="ctr">
              <a:spcBef>
                <a:spcPts val="560"/>
              </a:spcBef>
              <a:spcAft>
                <a:spcPts val="0"/>
              </a:spcAft>
              <a:buSzPts val="1820"/>
              <a:buNone/>
            </a:pPr>
            <a:r>
              <a:rPr b="1" lang="en-US" u="sng">
                <a:solidFill>
                  <a:srgbClr val="00B0F0"/>
                </a:solidFill>
              </a:rPr>
              <a:t>“Have you </a:t>
            </a:r>
            <a:r>
              <a:rPr b="1" i="1" lang="en-US" u="sng">
                <a:solidFill>
                  <a:srgbClr val="00B0F0"/>
                </a:solidFill>
              </a:rPr>
              <a:t>ever </a:t>
            </a:r>
            <a:r>
              <a:rPr b="1" lang="en-US" u="sng">
                <a:solidFill>
                  <a:srgbClr val="00B0F0"/>
                </a:solidFill>
              </a:rPr>
              <a:t>been in a courtroom for </a:t>
            </a:r>
            <a:r>
              <a:rPr b="1" i="1" lang="en-US" u="sng">
                <a:solidFill>
                  <a:srgbClr val="00B0F0"/>
                </a:solidFill>
              </a:rPr>
              <a:t>any reason</a:t>
            </a:r>
            <a:r>
              <a:rPr b="1" lang="en-US" u="sng">
                <a:solidFill>
                  <a:srgbClr val="00B0F0"/>
                </a:solidFill>
              </a:rPr>
              <a:t>?”</a:t>
            </a:r>
            <a:endParaRPr/>
          </a:p>
          <a:p>
            <a:pPr indent="-411163" lvl="0" marL="547688" rtl="0" algn="l">
              <a:spcBef>
                <a:spcPts val="560"/>
              </a:spcBef>
              <a:spcAft>
                <a:spcPts val="0"/>
              </a:spcAft>
              <a:buSzPts val="1820"/>
              <a:buChar char="▣"/>
            </a:pPr>
            <a:r>
              <a:rPr lang="en-US"/>
              <a:t>This question uncovers the juror who:</a:t>
            </a:r>
            <a:endParaRPr/>
          </a:p>
          <a:p>
            <a:pPr indent="-282575" lvl="1" marL="868363" rtl="0" algn="l">
              <a:spcBef>
                <a:spcPts val="480"/>
              </a:spcBef>
              <a:spcAft>
                <a:spcPts val="0"/>
              </a:spcAft>
              <a:buSzPts val="1920"/>
              <a:buChar char="◼"/>
            </a:pPr>
            <a:r>
              <a:rPr lang="en-US"/>
              <a:t>Attended her boyfriend’s murder trial.</a:t>
            </a:r>
            <a:endParaRPr/>
          </a:p>
          <a:p>
            <a:pPr indent="-282575" lvl="1" marL="868363" rtl="0" algn="l">
              <a:spcBef>
                <a:spcPts val="480"/>
              </a:spcBef>
              <a:spcAft>
                <a:spcPts val="0"/>
              </a:spcAft>
              <a:buSzPts val="1920"/>
              <a:buChar char="◼"/>
            </a:pPr>
            <a:r>
              <a:rPr lang="en-US"/>
              <a:t>Attended his father’s molestation trial.</a:t>
            </a:r>
            <a:endParaRPr/>
          </a:p>
          <a:p>
            <a:pPr indent="-282575" lvl="1" marL="868363" rtl="0" algn="l">
              <a:spcBef>
                <a:spcPts val="480"/>
              </a:spcBef>
              <a:spcAft>
                <a:spcPts val="0"/>
              </a:spcAft>
              <a:buSzPts val="1920"/>
              <a:buChar char="◼"/>
            </a:pPr>
            <a:r>
              <a:rPr lang="en-US"/>
              <a:t>Testified as a character witness for the defense.</a:t>
            </a:r>
            <a:endParaRPr/>
          </a:p>
          <a:p>
            <a:pPr indent="-282575" lvl="1" marL="868363" rtl="0" algn="l">
              <a:spcBef>
                <a:spcPts val="480"/>
              </a:spcBef>
              <a:spcAft>
                <a:spcPts val="0"/>
              </a:spcAft>
              <a:buSzPts val="1920"/>
              <a:buChar char="◼"/>
            </a:pPr>
            <a:r>
              <a:rPr lang="en-US"/>
              <a:t>Was prosecuted for welfare fraud years ago. (</a:t>
            </a:r>
            <a:r>
              <a:rPr i="1" lang="en-US"/>
              <a:t>Oh, is fraud a crime?</a:t>
            </a:r>
            <a:r>
              <a:rPr lang="en-US"/>
              <a:t>)</a:t>
            </a:r>
            <a:endParaRPr/>
          </a:p>
          <a:p>
            <a:pPr indent="-282575" lvl="1" marL="868363" rtl="0" algn="l">
              <a:spcBef>
                <a:spcPts val="480"/>
              </a:spcBef>
              <a:spcAft>
                <a:spcPts val="0"/>
              </a:spcAft>
              <a:buSzPts val="1920"/>
              <a:buChar char="◼"/>
            </a:pPr>
            <a:r>
              <a:rPr lang="en-US"/>
              <a:t>Was wrongfully arrested &amp; arraigned for murder. </a:t>
            </a:r>
            <a:r>
              <a:rPr i="1" lang="en-US"/>
              <a:t>(Do you think this person might have bias against the DA?)</a:t>
            </a:r>
            <a:endParaRPr/>
          </a:p>
          <a:p>
            <a:pPr indent="-282575" lvl="1" marL="868363" rtl="0" algn="l">
              <a:spcBef>
                <a:spcPts val="480"/>
              </a:spcBef>
              <a:spcAft>
                <a:spcPts val="0"/>
              </a:spcAft>
              <a:buSzPts val="1920"/>
              <a:buChar char="◼"/>
            </a:pPr>
            <a:r>
              <a:rPr lang="en-US"/>
              <a:t>Was in juvenile court with their “innocent” son.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Safety Net – Bias Question 2</a:t>
            </a:r>
            <a:endParaRPr/>
          </a:p>
        </p:txBody>
      </p:sp>
      <p:sp>
        <p:nvSpPr>
          <p:cNvPr id="381" name="Google Shape;381;p23"/>
          <p:cNvSpPr txBox="1"/>
          <p:nvPr>
            <p:ph idx="1" type="body"/>
          </p:nvPr>
        </p:nvSpPr>
        <p:spPr>
          <a:xfrm>
            <a:off x="228600" y="1295400"/>
            <a:ext cx="8686800" cy="50133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Magic question to ask EVERY JUROR:</a:t>
            </a:r>
            <a:endParaRPr/>
          </a:p>
          <a:p>
            <a:pPr indent="0" lvl="0" marL="136525" rtl="0" algn="ctr">
              <a:spcBef>
                <a:spcPts val="1160"/>
              </a:spcBef>
              <a:spcAft>
                <a:spcPts val="0"/>
              </a:spcAft>
              <a:buSzPts val="1820"/>
              <a:buNone/>
            </a:pPr>
            <a:r>
              <a:rPr b="1" lang="en-US" u="sng">
                <a:solidFill>
                  <a:srgbClr val="00B0F0"/>
                </a:solidFill>
              </a:rPr>
              <a:t>“Please describe any contact you have had with law enforcement for any reason.”</a:t>
            </a:r>
            <a:endParaRPr/>
          </a:p>
          <a:p>
            <a:pPr indent="-411163" lvl="0" marL="547688" rtl="0" algn="l">
              <a:spcBef>
                <a:spcPts val="1160"/>
              </a:spcBef>
              <a:spcAft>
                <a:spcPts val="0"/>
              </a:spcAft>
              <a:buSzPts val="1820"/>
              <a:buChar char="▣"/>
            </a:pPr>
            <a:r>
              <a:rPr lang="en-US"/>
              <a:t>This question uncovers the juror who:</a:t>
            </a:r>
            <a:endParaRPr/>
          </a:p>
          <a:p>
            <a:pPr indent="-282575" lvl="1" marL="868363" rtl="0" algn="l">
              <a:spcBef>
                <a:spcPts val="1080"/>
              </a:spcBef>
              <a:spcAft>
                <a:spcPts val="0"/>
              </a:spcAft>
              <a:buSzPts val="1920"/>
              <a:buChar char="◼"/>
            </a:pPr>
            <a:r>
              <a:rPr lang="en-US"/>
              <a:t>Was misidentified for a crime and later released.</a:t>
            </a:r>
            <a:endParaRPr/>
          </a:p>
          <a:p>
            <a:pPr indent="-282575" lvl="1" marL="868363" rtl="0" algn="l">
              <a:spcBef>
                <a:spcPts val="1080"/>
              </a:spcBef>
              <a:spcAft>
                <a:spcPts val="0"/>
              </a:spcAft>
              <a:buSzPts val="1920"/>
              <a:buChar char="◼"/>
            </a:pPr>
            <a:r>
              <a:rPr lang="en-US"/>
              <a:t>Was stopped and questioned at an anti-war protest.</a:t>
            </a:r>
            <a:endParaRPr/>
          </a:p>
          <a:p>
            <a:pPr indent="-282575" lvl="1" marL="868363" rtl="0" algn="l">
              <a:spcBef>
                <a:spcPts val="1080"/>
              </a:spcBef>
              <a:spcAft>
                <a:spcPts val="0"/>
              </a:spcAft>
              <a:buSzPts val="1920"/>
              <a:buChar char="◼"/>
            </a:pPr>
            <a:r>
              <a:rPr lang="en-US"/>
              <a:t>Had a juvenile child brought home by the police.</a:t>
            </a:r>
            <a:endParaRPr/>
          </a:p>
          <a:p>
            <a:pPr indent="-282575" lvl="1" marL="868363" rtl="0" algn="l">
              <a:spcBef>
                <a:spcPts val="1080"/>
              </a:spcBef>
              <a:spcAft>
                <a:spcPts val="0"/>
              </a:spcAft>
              <a:buSzPts val="1920"/>
              <a:buChar char="◼"/>
            </a:pPr>
            <a:r>
              <a:rPr lang="en-US"/>
              <a:t>Was harassed by the police.</a:t>
            </a:r>
            <a:endParaRPr/>
          </a:p>
          <a:p>
            <a:pPr indent="-282575" lvl="1" marL="868363" rtl="0" algn="l">
              <a:spcBef>
                <a:spcPts val="1080"/>
              </a:spcBef>
              <a:spcAft>
                <a:spcPts val="0"/>
              </a:spcAft>
              <a:buSzPts val="1920"/>
              <a:buChar char="◼"/>
            </a:pPr>
            <a:r>
              <a:rPr lang="en-US"/>
              <a:t>Who fought a traffic ticket.</a:t>
            </a:r>
            <a:endParaRPr/>
          </a:p>
          <a:p>
            <a:pPr indent="-282575" lvl="1" marL="868363" rtl="0" algn="l">
              <a:spcBef>
                <a:spcPts val="1080"/>
              </a:spcBef>
              <a:spcAft>
                <a:spcPts val="0"/>
              </a:spcAft>
              <a:buSzPts val="1920"/>
              <a:buChar char="◼"/>
            </a:pPr>
            <a:r>
              <a:rPr lang="en-US"/>
              <a:t>Went with her boyfriend to register as a sex offender.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Safety Net – Bias Question 3</a:t>
            </a:r>
            <a:endParaRPr/>
          </a:p>
        </p:txBody>
      </p:sp>
      <p:sp>
        <p:nvSpPr>
          <p:cNvPr id="387" name="Google Shape;387;p24"/>
          <p:cNvSpPr txBox="1"/>
          <p:nvPr>
            <p:ph idx="1" type="body"/>
          </p:nvPr>
        </p:nvSpPr>
        <p:spPr>
          <a:xfrm>
            <a:off x="228600" y="1295400"/>
            <a:ext cx="8686800" cy="50133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Magic question to ask EVERY JUROR:</a:t>
            </a:r>
            <a:endParaRPr/>
          </a:p>
          <a:p>
            <a:pPr indent="0" lvl="0" marL="136525" rtl="0" algn="ctr">
              <a:spcBef>
                <a:spcPts val="560"/>
              </a:spcBef>
              <a:spcAft>
                <a:spcPts val="0"/>
              </a:spcAft>
              <a:buSzPts val="1820"/>
              <a:buNone/>
            </a:pPr>
            <a:r>
              <a:rPr b="1" lang="en-US" u="sng">
                <a:solidFill>
                  <a:srgbClr val="00B0F0"/>
                </a:solidFill>
              </a:rPr>
              <a:t>“Have you or anyone you know ever been in custody?”</a:t>
            </a:r>
            <a:endParaRPr/>
          </a:p>
          <a:p>
            <a:pPr indent="-411163" lvl="0" marL="547688" rtl="0" algn="l">
              <a:spcBef>
                <a:spcPts val="560"/>
              </a:spcBef>
              <a:spcAft>
                <a:spcPts val="0"/>
              </a:spcAft>
              <a:buSzPts val="1820"/>
              <a:buChar char="▣"/>
            </a:pPr>
            <a:r>
              <a:rPr lang="en-US"/>
              <a:t>This question uncovers the juror who:</a:t>
            </a:r>
            <a:endParaRPr/>
          </a:p>
          <a:p>
            <a:pPr indent="-282575" lvl="1" marL="868363" rtl="0" algn="l">
              <a:spcBef>
                <a:spcPts val="480"/>
              </a:spcBef>
              <a:spcAft>
                <a:spcPts val="0"/>
              </a:spcAft>
              <a:buSzPts val="1920"/>
              <a:buChar char="◼"/>
            </a:pPr>
            <a:r>
              <a:rPr lang="en-US"/>
              <a:t>Is furious with the police because she was arrested and never charged.</a:t>
            </a:r>
            <a:endParaRPr/>
          </a:p>
          <a:p>
            <a:pPr indent="-282575" lvl="1" marL="868363" rtl="0" algn="l">
              <a:spcBef>
                <a:spcPts val="480"/>
              </a:spcBef>
              <a:spcAft>
                <a:spcPts val="0"/>
              </a:spcAft>
              <a:buSzPts val="1920"/>
              <a:buChar char="◼"/>
            </a:pPr>
            <a:r>
              <a:rPr lang="en-US"/>
              <a:t>Is a woman who becomes pen pals with death row inmates.</a:t>
            </a:r>
            <a:endParaRPr/>
          </a:p>
          <a:p>
            <a:pPr indent="-282575" lvl="1" marL="868363" rtl="0" algn="l">
              <a:spcBef>
                <a:spcPts val="480"/>
              </a:spcBef>
              <a:spcAft>
                <a:spcPts val="0"/>
              </a:spcAft>
              <a:buSzPts val="1920"/>
              <a:buChar char="◼"/>
            </a:pPr>
            <a:r>
              <a:rPr lang="en-US"/>
              <a:t>Arrested for participating in an anti-war protest, but not charged.</a:t>
            </a:r>
            <a:endParaRPr/>
          </a:p>
          <a:p>
            <a:pPr indent="-282575" lvl="1" marL="868363" rtl="0" algn="l">
              <a:spcBef>
                <a:spcPts val="480"/>
              </a:spcBef>
              <a:spcAft>
                <a:spcPts val="0"/>
              </a:spcAft>
              <a:buSzPts val="1920"/>
              <a:buChar char="◼"/>
            </a:pPr>
            <a:r>
              <a:rPr lang="en-US"/>
              <a:t>Brother doing time because he took a plea bargain, but the brother did not do the crime.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pic>
        <p:nvPicPr>
          <p:cNvPr id="393" name="Google Shape;393;p25"/>
          <p:cNvPicPr preferRelativeResize="0"/>
          <p:nvPr>
            <p:ph idx="1" type="body"/>
          </p:nvPr>
        </p:nvPicPr>
        <p:blipFill rotWithShape="1">
          <a:blip r:embed="rId3">
            <a:alphaModFix/>
          </a:blip>
          <a:srcRect b="0" l="0" r="0" t="0"/>
          <a:stretch/>
        </p:blipFill>
        <p:spPr>
          <a:xfrm>
            <a:off x="381000" y="381000"/>
            <a:ext cx="2428572" cy="1895238"/>
          </a:xfrm>
          <a:prstGeom prst="rect">
            <a:avLst/>
          </a:prstGeom>
          <a:noFill/>
          <a:ln>
            <a:noFill/>
          </a:ln>
        </p:spPr>
      </p:pic>
      <p:pic>
        <p:nvPicPr>
          <p:cNvPr id="394" name="Google Shape;394;p25"/>
          <p:cNvPicPr preferRelativeResize="0"/>
          <p:nvPr/>
        </p:nvPicPr>
        <p:blipFill rotWithShape="1">
          <a:blip r:embed="rId4">
            <a:alphaModFix/>
          </a:blip>
          <a:srcRect b="0" l="0" r="0" t="0"/>
          <a:stretch/>
        </p:blipFill>
        <p:spPr>
          <a:xfrm>
            <a:off x="2415339" y="1752600"/>
            <a:ext cx="1409700" cy="933450"/>
          </a:xfrm>
          <a:prstGeom prst="rect">
            <a:avLst/>
          </a:prstGeom>
          <a:noFill/>
          <a:ln>
            <a:noFill/>
          </a:ln>
        </p:spPr>
      </p:pic>
      <p:pic>
        <p:nvPicPr>
          <p:cNvPr id="395" name="Google Shape;395;p25"/>
          <p:cNvPicPr preferRelativeResize="0"/>
          <p:nvPr/>
        </p:nvPicPr>
        <p:blipFill rotWithShape="1">
          <a:blip r:embed="rId5">
            <a:alphaModFix/>
          </a:blip>
          <a:srcRect b="0" l="0" r="0" t="0"/>
          <a:stretch/>
        </p:blipFill>
        <p:spPr>
          <a:xfrm>
            <a:off x="3829050" y="1066800"/>
            <a:ext cx="2476500" cy="1857375"/>
          </a:xfrm>
          <a:prstGeom prst="rect">
            <a:avLst/>
          </a:prstGeom>
          <a:noFill/>
          <a:ln>
            <a:noFill/>
          </a:ln>
        </p:spPr>
      </p:pic>
      <p:sp>
        <p:nvSpPr>
          <p:cNvPr id="396" name="Google Shape;396;p25"/>
          <p:cNvSpPr/>
          <p:nvPr/>
        </p:nvSpPr>
        <p:spPr>
          <a:xfrm>
            <a:off x="6362700" y="1447800"/>
            <a:ext cx="262890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Book Antiqua"/>
                <a:ea typeface="Book Antiqua"/>
                <a:cs typeface="Book Antiqua"/>
                <a:sym typeface="Book Antiqua"/>
              </a:rPr>
              <a:t>Charles Manson</a:t>
            </a:r>
            <a:endParaRPr/>
          </a:p>
          <a:p>
            <a:pPr indent="0" lvl="0" marL="0" marR="0" rtl="0" algn="l">
              <a:spcBef>
                <a:spcPts val="0"/>
              </a:spcBef>
              <a:spcAft>
                <a:spcPts val="0"/>
              </a:spcAft>
              <a:buNone/>
            </a:pPr>
            <a:r>
              <a:rPr b="0" i="0" lang="en-US" sz="1800" u="none" cap="none" strike="noStrike">
                <a:solidFill>
                  <a:schemeClr val="lt1"/>
                </a:solidFill>
                <a:latin typeface="Book Antiqua"/>
                <a:ea typeface="Book Antiqua"/>
                <a:cs typeface="Book Antiqua"/>
                <a:sym typeface="Book Antiqua"/>
              </a:rPr>
              <a:t>The 79-year-old is due to wed 25-year-old 'Star' after the pair met in California’s Corcoran State Prison</a:t>
            </a:r>
            <a:endParaRPr sz="1800">
              <a:solidFill>
                <a:schemeClr val="lt1"/>
              </a:solidFill>
              <a:latin typeface="Book Antiqua"/>
              <a:ea typeface="Book Antiqua"/>
              <a:cs typeface="Book Antiqua"/>
              <a:sym typeface="Book Antiqua"/>
            </a:endParaRPr>
          </a:p>
        </p:txBody>
      </p:sp>
      <p:pic>
        <p:nvPicPr>
          <p:cNvPr id="397" name="Google Shape;397;p25"/>
          <p:cNvPicPr preferRelativeResize="0"/>
          <p:nvPr/>
        </p:nvPicPr>
        <p:blipFill rotWithShape="1">
          <a:blip r:embed="rId6">
            <a:alphaModFix/>
          </a:blip>
          <a:srcRect b="0" l="0" r="0" t="0"/>
          <a:stretch/>
        </p:blipFill>
        <p:spPr>
          <a:xfrm>
            <a:off x="1295400" y="3514725"/>
            <a:ext cx="5905500" cy="3143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Proper to Excuse Jurors for Attitudes About Law Enforcement</a:t>
            </a:r>
            <a:endParaRPr/>
          </a:p>
        </p:txBody>
      </p:sp>
      <p:sp>
        <p:nvSpPr>
          <p:cNvPr id="403" name="Google Shape;403;p26"/>
          <p:cNvSpPr txBox="1"/>
          <p:nvPr>
            <p:ph idx="1" type="body"/>
          </p:nvPr>
        </p:nvSpPr>
        <p:spPr>
          <a:xfrm>
            <a:off x="457200" y="1600200"/>
            <a:ext cx="8229600" cy="50292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b="1" lang="en-US"/>
              <a:t>A preemptory challenge made on the basis of a prospective juror’s negative experience with law enforcement (or DA) is proper. </a:t>
            </a:r>
            <a:r>
              <a:rPr lang="en-US"/>
              <a:t>(</a:t>
            </a:r>
            <a:r>
              <a:rPr i="1" lang="en-US"/>
              <a:t>People v. Scott </a:t>
            </a:r>
            <a:r>
              <a:rPr lang="en-US"/>
              <a:t>(2015) 61 Cal.4</a:t>
            </a:r>
            <a:r>
              <a:rPr baseline="30000" lang="en-US"/>
              <a:t>th</a:t>
            </a:r>
            <a:r>
              <a:rPr lang="en-US"/>
              <a:t> 363, </a:t>
            </a:r>
            <a:r>
              <a:rPr i="1" lang="en-US"/>
              <a:t>People v. Riccardi </a:t>
            </a:r>
            <a:r>
              <a:rPr lang="en-US"/>
              <a:t>(2012) 54 Cal.4</a:t>
            </a:r>
            <a:r>
              <a:rPr baseline="30000" lang="en-US"/>
              <a:t>th</a:t>
            </a:r>
            <a:r>
              <a:rPr lang="en-US"/>
              <a:t> 758.)</a:t>
            </a:r>
            <a:endParaRPr/>
          </a:p>
          <a:p>
            <a:pPr indent="0" lvl="0" marL="136525" rtl="0" algn="l">
              <a:spcBef>
                <a:spcPts val="840"/>
              </a:spcBef>
              <a:spcAft>
                <a:spcPts val="0"/>
              </a:spcAft>
              <a:buSzPts val="780"/>
              <a:buNone/>
            </a:pPr>
            <a:r>
              <a:t/>
            </a:r>
            <a:endParaRPr sz="1200"/>
          </a:p>
          <a:p>
            <a:pPr indent="-282575" lvl="1" marL="868363" rtl="0" algn="l">
              <a:spcBef>
                <a:spcPts val="1080"/>
              </a:spcBef>
              <a:spcAft>
                <a:spcPts val="0"/>
              </a:spcAft>
              <a:buSzPts val="1920"/>
              <a:buChar char="◼"/>
            </a:pPr>
            <a:r>
              <a:rPr lang="en-US"/>
              <a:t>However, if you have a potential juror who has a bad experience with police and you have a police witness, I would develop their bias against law enforcement during questioning and try to have them removed for implied bias or actual bias on a challenge for cause.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Topic for Voir Dire:</a:t>
            </a:r>
            <a:br>
              <a:rPr lang="en-US"/>
            </a:br>
            <a:r>
              <a:rPr lang="en-US"/>
              <a:t>The Criminal Justice System</a:t>
            </a:r>
            <a:endParaRPr/>
          </a:p>
        </p:txBody>
      </p:sp>
      <p:sp>
        <p:nvSpPr>
          <p:cNvPr id="409" name="Google Shape;409;p27"/>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Have you, a family member or anyone you know ever been accused of, arrested for, charged with or convicted of a crime, including driving under the influence of drugs or alcohol?</a:t>
            </a:r>
            <a:endParaRPr/>
          </a:p>
          <a:p>
            <a:pPr indent="-411163" lvl="0" marL="547688" rtl="0" algn="l">
              <a:spcBef>
                <a:spcPts val="1160"/>
              </a:spcBef>
              <a:spcAft>
                <a:spcPts val="0"/>
              </a:spcAft>
              <a:buSzPts val="1820"/>
              <a:buChar char="▣"/>
            </a:pPr>
            <a:r>
              <a:rPr lang="en-US"/>
              <a:t>Have you or anyone you know ever been investigated for a crime as a suspect? </a:t>
            </a:r>
            <a:endParaRPr/>
          </a:p>
          <a:p>
            <a:pPr indent="-411163" lvl="0" marL="547688" rtl="0" algn="l">
              <a:spcBef>
                <a:spcPts val="1160"/>
              </a:spcBef>
              <a:spcAft>
                <a:spcPts val="0"/>
              </a:spcAft>
              <a:buSzPts val="1820"/>
              <a:buChar char="▣"/>
            </a:pPr>
            <a:r>
              <a:rPr lang="en-US"/>
              <a:t>What are your feelings about the effectiveness of our criminal justice system? (Leave space to explain.)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8"/>
          <p:cNvSpPr txBox="1"/>
          <p:nvPr>
            <p:ph type="title"/>
          </p:nvPr>
        </p:nvSpPr>
        <p:spPr>
          <a:xfrm>
            <a:off x="457200" y="10668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Topic for Voir Dire:</a:t>
            </a:r>
            <a:br>
              <a:rPr lang="en-US"/>
            </a:br>
            <a:r>
              <a:rPr lang="en-US"/>
              <a:t>Judging the Credibility of a Witness or Evidence</a:t>
            </a:r>
            <a:br>
              <a:rPr lang="en-US"/>
            </a:br>
            <a:endParaRPr/>
          </a:p>
        </p:txBody>
      </p:sp>
      <p:sp>
        <p:nvSpPr>
          <p:cNvPr id="415" name="Google Shape;415;p28"/>
          <p:cNvSpPr txBox="1"/>
          <p:nvPr>
            <p:ph idx="1" type="body"/>
          </p:nvPr>
        </p:nvSpPr>
        <p:spPr>
          <a:xfrm>
            <a:off x="457200" y="2209800"/>
            <a:ext cx="8229600" cy="42672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Is it possible for you to return a verdict of guilty in a …</a:t>
            </a:r>
            <a:endParaRPr/>
          </a:p>
          <a:p>
            <a:pPr indent="-282575" lvl="1" marL="868363" rtl="0" algn="l">
              <a:spcBef>
                <a:spcPts val="480"/>
              </a:spcBef>
              <a:spcAft>
                <a:spcPts val="0"/>
              </a:spcAft>
              <a:buSzPts val="1920"/>
              <a:buChar char="◼"/>
            </a:pPr>
            <a:r>
              <a:rPr lang="en-US"/>
              <a:t>Case with only one witness?</a:t>
            </a:r>
            <a:endParaRPr/>
          </a:p>
          <a:p>
            <a:pPr indent="-282575" lvl="1" marL="868363" rtl="0" algn="l">
              <a:spcBef>
                <a:spcPts val="480"/>
              </a:spcBef>
              <a:spcAft>
                <a:spcPts val="0"/>
              </a:spcAft>
              <a:buSzPts val="1920"/>
              <a:buChar char="◼"/>
            </a:pPr>
            <a:r>
              <a:rPr lang="en-US"/>
              <a:t>Case with no fingerprints?</a:t>
            </a:r>
            <a:endParaRPr/>
          </a:p>
          <a:p>
            <a:pPr indent="-282575" lvl="1" marL="868363" rtl="0" algn="l">
              <a:spcBef>
                <a:spcPts val="480"/>
              </a:spcBef>
              <a:spcAft>
                <a:spcPts val="0"/>
              </a:spcAft>
              <a:buSzPts val="1920"/>
              <a:buChar char="◼"/>
            </a:pPr>
            <a:r>
              <a:rPr lang="en-US"/>
              <a:t>Case with no medical findings?</a:t>
            </a:r>
            <a:endParaRPr/>
          </a:p>
          <a:p>
            <a:pPr indent="-282575" lvl="1" marL="868363" rtl="0" algn="l">
              <a:spcBef>
                <a:spcPts val="480"/>
              </a:spcBef>
              <a:spcAft>
                <a:spcPts val="0"/>
              </a:spcAft>
              <a:buSzPts val="1920"/>
              <a:buChar char="◼"/>
            </a:pPr>
            <a:r>
              <a:rPr lang="en-US"/>
              <a:t>Case with delayed reporting?</a:t>
            </a:r>
            <a:endParaRPr/>
          </a:p>
          <a:p>
            <a:pPr indent="-282575" lvl="1" marL="868363" rtl="0" algn="l">
              <a:spcBef>
                <a:spcPts val="480"/>
              </a:spcBef>
              <a:spcAft>
                <a:spcPts val="0"/>
              </a:spcAft>
              <a:buSzPts val="1920"/>
              <a:buChar char="◼"/>
            </a:pPr>
            <a:r>
              <a:rPr lang="en-US"/>
              <a:t>Case with a recanting witness?</a:t>
            </a:r>
            <a:endParaRPr/>
          </a:p>
          <a:p>
            <a:pPr indent="-228600" lvl="2" marL="1133475" rtl="0" algn="l">
              <a:spcBef>
                <a:spcPts val="1600"/>
              </a:spcBef>
              <a:spcAft>
                <a:spcPts val="0"/>
              </a:spcAft>
              <a:buSzPts val="1900"/>
              <a:buChar char="🢭"/>
            </a:pPr>
            <a:r>
              <a:rPr lang="en-US" sz="2000"/>
              <a:t>THESE QUESTIONS ALL GO TO ACTUAL OR IMPLIED BIAS – </a:t>
            </a:r>
            <a:r>
              <a:rPr lang="en-US" sz="2000" u="sng"/>
              <a:t>CAUSE!  (Your Honor, s/he said he won’t follow the law.  I ask that you kick him for cause.) </a:t>
            </a:r>
            <a:endParaRPr sz="2000" u="sng"/>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9"/>
          <p:cNvSpPr txBox="1"/>
          <p:nvPr>
            <p:ph type="title"/>
          </p:nvPr>
        </p:nvSpPr>
        <p:spPr>
          <a:xfrm>
            <a:off x="457200" y="152400"/>
            <a:ext cx="8229600" cy="2057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br>
              <a:rPr lang="en-US"/>
            </a:br>
            <a:r>
              <a:rPr lang="en-US"/>
              <a:t>Judging the Credibility of a Witness or Evidence</a:t>
            </a:r>
            <a:br>
              <a:rPr lang="en-US"/>
            </a:br>
            <a:r>
              <a:rPr lang="en-US" sz="2200"/>
              <a:t>(This is the beginning of educating the jury about the perceived weaknesses in your case – these go to cause.)</a:t>
            </a:r>
            <a:br>
              <a:rPr lang="en-US" sz="2200"/>
            </a:br>
            <a:endParaRPr sz="2200"/>
          </a:p>
        </p:txBody>
      </p:sp>
      <p:sp>
        <p:nvSpPr>
          <p:cNvPr id="421" name="Google Shape;421;p29"/>
          <p:cNvSpPr txBox="1"/>
          <p:nvPr>
            <p:ph idx="1" type="body"/>
          </p:nvPr>
        </p:nvSpPr>
        <p:spPr>
          <a:xfrm>
            <a:off x="457200" y="2286000"/>
            <a:ext cx="8229600" cy="41910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690"/>
              <a:buChar char="▣"/>
            </a:pPr>
            <a:r>
              <a:rPr lang="en-US" sz="2600"/>
              <a:t>Is it possible for you to believe the testimony of an individual, if you think he/she is somehow involved in the crime about which he/she is testifying?</a:t>
            </a:r>
            <a:endParaRPr/>
          </a:p>
          <a:p>
            <a:pPr indent="-411163" lvl="0" marL="547688" rtl="0" algn="l">
              <a:spcBef>
                <a:spcPts val="1120"/>
              </a:spcBef>
              <a:spcAft>
                <a:spcPts val="0"/>
              </a:spcAft>
              <a:buSzPts val="1690"/>
              <a:buChar char="▣"/>
            </a:pPr>
            <a:r>
              <a:rPr lang="en-US" sz="2600"/>
              <a:t>Is it possible for you return a verdict of assault with a deadly weapon, if the weapon was never recovered?</a:t>
            </a:r>
            <a:endParaRPr/>
          </a:p>
          <a:p>
            <a:pPr indent="-411163" lvl="0" marL="547688" rtl="0" algn="l">
              <a:spcBef>
                <a:spcPts val="1120"/>
              </a:spcBef>
              <a:spcAft>
                <a:spcPts val="0"/>
              </a:spcAft>
              <a:buSzPts val="1690"/>
              <a:buChar char="▣"/>
            </a:pPr>
            <a:r>
              <a:rPr lang="en-US" sz="2600"/>
              <a:t>Is it possible for you to return a verdict of murder, if there is no DNA evidence presented?</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A Science or an Art?</a:t>
            </a:r>
            <a:endParaRPr/>
          </a:p>
        </p:txBody>
      </p:sp>
      <p:sp>
        <p:nvSpPr>
          <p:cNvPr id="257" name="Google Shape;257;p3"/>
          <p:cNvSpPr txBox="1"/>
          <p:nvPr>
            <p:ph idx="1" type="body"/>
          </p:nvPr>
        </p:nvSpPr>
        <p:spPr>
          <a:xfrm>
            <a:off x="457200" y="1600200"/>
            <a:ext cx="8229600" cy="5181600"/>
          </a:xfrm>
          <a:prstGeom prst="rect">
            <a:avLst/>
          </a:prstGeom>
          <a:noFill/>
          <a:ln>
            <a:noFill/>
          </a:ln>
        </p:spPr>
        <p:txBody>
          <a:bodyPr anchorCtr="0" anchor="t" bIns="45700" lIns="91425" spcFirstLastPara="1" rIns="91425" wrap="square" tIns="45700">
            <a:normAutofit/>
          </a:bodyPr>
          <a:lstStyle/>
          <a:p>
            <a:pPr indent="-411480" lvl="0" marL="548640" rtl="0" algn="l">
              <a:spcBef>
                <a:spcPts val="0"/>
              </a:spcBef>
              <a:spcAft>
                <a:spcPts val="0"/>
              </a:spcAft>
              <a:buClr>
                <a:srgbClr val="F9F9F9"/>
              </a:buClr>
              <a:buSzPts val="1820"/>
              <a:buFont typeface="Arial"/>
              <a:buChar char="•"/>
            </a:pPr>
            <a:r>
              <a:rPr lang="en-US">
                <a:latin typeface="Times New Roman"/>
                <a:ea typeface="Times New Roman"/>
                <a:cs typeface="Times New Roman"/>
                <a:sym typeface="Times New Roman"/>
              </a:rPr>
              <a:t>Jury selection is an art form.</a:t>
            </a:r>
            <a:endParaRPr/>
          </a:p>
          <a:p>
            <a:pPr indent="-411480" lvl="0" marL="548640" rtl="0" algn="l">
              <a:spcBef>
                <a:spcPts val="1160"/>
              </a:spcBef>
              <a:spcAft>
                <a:spcPts val="0"/>
              </a:spcAft>
              <a:buClr>
                <a:srgbClr val="F9F9F9"/>
              </a:buClr>
              <a:buSzPts val="1820"/>
              <a:buFont typeface="Arial"/>
              <a:buChar char="•"/>
            </a:pPr>
            <a:r>
              <a:rPr lang="en-US">
                <a:latin typeface="Times New Roman"/>
                <a:ea typeface="Times New Roman"/>
                <a:cs typeface="Times New Roman"/>
                <a:sym typeface="Times New Roman"/>
              </a:rPr>
              <a:t>Jury selection is an intuitive process.</a:t>
            </a:r>
            <a:endParaRPr/>
          </a:p>
          <a:p>
            <a:pPr indent="-411480" lvl="0" marL="548640" rtl="0" algn="l">
              <a:spcBef>
                <a:spcPts val="1160"/>
              </a:spcBef>
              <a:spcAft>
                <a:spcPts val="0"/>
              </a:spcAft>
              <a:buClr>
                <a:srgbClr val="F9F9F9"/>
              </a:buClr>
              <a:buSzPts val="1820"/>
              <a:buFont typeface="Arial"/>
              <a:buChar char="•"/>
            </a:pPr>
            <a:r>
              <a:rPr lang="en-US">
                <a:latin typeface="Times New Roman"/>
                <a:ea typeface="Times New Roman"/>
                <a:cs typeface="Times New Roman"/>
                <a:sym typeface="Times New Roman"/>
              </a:rPr>
              <a:t>Jury selection is a study in human behavior.</a:t>
            </a:r>
            <a:endParaRPr/>
          </a:p>
          <a:p>
            <a:pPr indent="-411480" lvl="0" marL="548640" rtl="0" algn="l">
              <a:spcBef>
                <a:spcPts val="1160"/>
              </a:spcBef>
              <a:spcAft>
                <a:spcPts val="0"/>
              </a:spcAft>
              <a:buClr>
                <a:srgbClr val="F9F9F9"/>
              </a:buClr>
              <a:buSzPts val="1820"/>
              <a:buFont typeface="Arial"/>
              <a:buChar char="•"/>
            </a:pPr>
            <a:r>
              <a:rPr lang="en-US">
                <a:latin typeface="Times New Roman"/>
                <a:ea typeface="Times New Roman"/>
                <a:cs typeface="Times New Roman"/>
                <a:sym typeface="Times New Roman"/>
              </a:rPr>
              <a:t>Jury selection varies with your evidence/witnesses.</a:t>
            </a:r>
            <a:endParaRPr/>
          </a:p>
          <a:p>
            <a:pPr indent="-411480" lvl="0" marL="548640" rtl="0" algn="l">
              <a:spcBef>
                <a:spcPts val="1160"/>
              </a:spcBef>
              <a:spcAft>
                <a:spcPts val="0"/>
              </a:spcAft>
              <a:buClr>
                <a:srgbClr val="F9F9F9"/>
              </a:buClr>
              <a:buSzPts val="1820"/>
              <a:buFont typeface="Arial"/>
              <a:buChar char="•"/>
            </a:pPr>
            <a:r>
              <a:rPr lang="en-US">
                <a:latin typeface="Times New Roman"/>
                <a:ea typeface="Times New Roman"/>
                <a:cs typeface="Times New Roman"/>
                <a:sym typeface="Times New Roman"/>
              </a:rPr>
              <a:t>Jury selection is not a task that can be delegated to another person.</a:t>
            </a:r>
            <a:endParaRPr/>
          </a:p>
          <a:p>
            <a:pPr indent="-411480" lvl="0" marL="548640" rtl="0" algn="l">
              <a:spcBef>
                <a:spcPts val="1160"/>
              </a:spcBef>
              <a:spcAft>
                <a:spcPts val="0"/>
              </a:spcAft>
              <a:buClr>
                <a:srgbClr val="F9F9F9"/>
              </a:buClr>
              <a:buSzPts val="1820"/>
              <a:buFont typeface="Arial"/>
              <a:buChar char="•"/>
            </a:pPr>
            <a:r>
              <a:rPr lang="en-US">
                <a:latin typeface="Times New Roman"/>
                <a:ea typeface="Times New Roman"/>
                <a:cs typeface="Times New Roman"/>
                <a:sym typeface="Times New Roman"/>
              </a:rPr>
              <a:t>ONE mistake in jury selection can deprive you, your victim and the community of a just verdict.</a:t>
            </a:r>
            <a:endParaRPr/>
          </a:p>
          <a:p>
            <a:pPr indent="0" lvl="0" marL="0" rtl="0" algn="l">
              <a:spcBef>
                <a:spcPts val="1160"/>
              </a:spcBef>
              <a:spcAft>
                <a:spcPts val="0"/>
              </a:spcAft>
              <a:buClr>
                <a:srgbClr val="F9F9F9"/>
              </a:buClr>
              <a:buSzPts val="1820"/>
              <a:buFont typeface="Arial"/>
              <a:buNone/>
            </a:pPr>
            <a:r>
              <a:t/>
            </a: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0"/>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The Jury Questionnaire</a:t>
            </a:r>
            <a:endParaRPr/>
          </a:p>
        </p:txBody>
      </p:sp>
      <p:sp>
        <p:nvSpPr>
          <p:cNvPr id="427" name="Google Shape;427;p30"/>
          <p:cNvSpPr txBox="1"/>
          <p:nvPr>
            <p:ph idx="1" type="body"/>
          </p:nvPr>
        </p:nvSpPr>
        <p:spPr>
          <a:xfrm>
            <a:off x="457200" y="1535112"/>
            <a:ext cx="4040188" cy="75088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560"/>
              <a:buNone/>
            </a:pPr>
            <a:r>
              <a:rPr lang="en-US"/>
              <a:t>PRO’S</a:t>
            </a:r>
            <a:endParaRPr/>
          </a:p>
        </p:txBody>
      </p:sp>
      <p:sp>
        <p:nvSpPr>
          <p:cNvPr id="428" name="Google Shape;428;p30"/>
          <p:cNvSpPr txBox="1"/>
          <p:nvPr>
            <p:ph idx="2" type="body"/>
          </p:nvPr>
        </p:nvSpPr>
        <p:spPr>
          <a:xfrm>
            <a:off x="5029200" y="1535112"/>
            <a:ext cx="3657600" cy="75088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560"/>
              <a:buNone/>
            </a:pPr>
            <a:r>
              <a:rPr lang="en-US"/>
              <a:t>CON’S</a:t>
            </a:r>
            <a:endParaRPr/>
          </a:p>
        </p:txBody>
      </p:sp>
      <p:sp>
        <p:nvSpPr>
          <p:cNvPr id="429" name="Google Shape;429;p30"/>
          <p:cNvSpPr txBox="1"/>
          <p:nvPr>
            <p:ph idx="3" type="body"/>
          </p:nvPr>
        </p:nvSpPr>
        <p:spPr>
          <a:xfrm>
            <a:off x="457200" y="2362200"/>
            <a:ext cx="4040188" cy="3763963"/>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300"/>
              <a:buChar char="▣"/>
            </a:pPr>
            <a:r>
              <a:rPr lang="en-US" sz="2000"/>
              <a:t>Obtain more info</a:t>
            </a:r>
            <a:endParaRPr/>
          </a:p>
          <a:p>
            <a:pPr indent="-411163" lvl="0" marL="547688" rtl="0" algn="l">
              <a:spcBef>
                <a:spcPts val="400"/>
              </a:spcBef>
              <a:spcAft>
                <a:spcPts val="0"/>
              </a:spcAft>
              <a:buSzPts val="1300"/>
              <a:buChar char="▣"/>
            </a:pPr>
            <a:r>
              <a:rPr lang="en-US" sz="2000"/>
              <a:t>Obtain honest answers</a:t>
            </a:r>
            <a:endParaRPr/>
          </a:p>
          <a:p>
            <a:pPr indent="-411163" lvl="0" marL="547688" rtl="0" algn="l">
              <a:spcBef>
                <a:spcPts val="400"/>
              </a:spcBef>
              <a:spcAft>
                <a:spcPts val="0"/>
              </a:spcAft>
              <a:buSzPts val="1300"/>
              <a:buChar char="▣"/>
            </a:pPr>
            <a:r>
              <a:rPr lang="en-US" sz="2000"/>
              <a:t>Spares jurors of embarrassment in the group setting</a:t>
            </a:r>
            <a:endParaRPr/>
          </a:p>
          <a:p>
            <a:pPr indent="-411163" lvl="0" marL="547688" rtl="0" algn="l">
              <a:spcBef>
                <a:spcPts val="400"/>
              </a:spcBef>
              <a:spcAft>
                <a:spcPts val="0"/>
              </a:spcAft>
              <a:buSzPts val="1300"/>
              <a:buChar char="▣"/>
            </a:pPr>
            <a:r>
              <a:rPr lang="en-US" sz="2000"/>
              <a:t>Chance to educate the jurors about the law and the case</a:t>
            </a:r>
            <a:endParaRPr/>
          </a:p>
          <a:p>
            <a:pPr indent="-411163" lvl="0" marL="547688" rtl="0" algn="l">
              <a:spcBef>
                <a:spcPts val="400"/>
              </a:spcBef>
              <a:spcAft>
                <a:spcPts val="0"/>
              </a:spcAft>
              <a:buSzPts val="1300"/>
              <a:buChar char="▣"/>
            </a:pPr>
            <a:r>
              <a:rPr lang="en-US" sz="2000"/>
              <a:t>Jurors don’t learn “right” answers from other jurors</a:t>
            </a:r>
            <a:endParaRPr/>
          </a:p>
          <a:p>
            <a:pPr indent="-411163" lvl="0" marL="547688" rtl="0" algn="l">
              <a:spcBef>
                <a:spcPts val="400"/>
              </a:spcBef>
              <a:spcAft>
                <a:spcPts val="0"/>
              </a:spcAft>
              <a:buSzPts val="1300"/>
              <a:buChar char="▣"/>
            </a:pPr>
            <a:r>
              <a:rPr lang="en-US" sz="2000"/>
              <a:t>Jurors aren’t poisoned by other juror’s comments</a:t>
            </a:r>
            <a:endParaRPr sz="2000"/>
          </a:p>
        </p:txBody>
      </p:sp>
      <p:sp>
        <p:nvSpPr>
          <p:cNvPr id="430" name="Google Shape;430;p30"/>
          <p:cNvSpPr txBox="1"/>
          <p:nvPr>
            <p:ph idx="4" type="body"/>
          </p:nvPr>
        </p:nvSpPr>
        <p:spPr>
          <a:xfrm>
            <a:off x="5029200" y="2362200"/>
            <a:ext cx="3657600" cy="3763963"/>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300"/>
              <a:buChar char="▣"/>
            </a:pPr>
            <a:r>
              <a:rPr lang="en-US" sz="2000"/>
              <a:t>Time</a:t>
            </a:r>
            <a:endParaRPr/>
          </a:p>
          <a:p>
            <a:pPr indent="-411163" lvl="0" marL="547688" rtl="0" algn="l">
              <a:spcBef>
                <a:spcPts val="400"/>
              </a:spcBef>
              <a:spcAft>
                <a:spcPts val="0"/>
              </a:spcAft>
              <a:buSzPts val="1300"/>
              <a:buChar char="▣"/>
            </a:pPr>
            <a:r>
              <a:rPr lang="en-US" sz="2000"/>
              <a:t>Money</a:t>
            </a:r>
            <a:endParaRPr/>
          </a:p>
          <a:p>
            <a:pPr indent="-411163" lvl="0" marL="547688" rtl="0" algn="l">
              <a:spcBef>
                <a:spcPts val="400"/>
              </a:spcBef>
              <a:spcAft>
                <a:spcPts val="0"/>
              </a:spcAft>
              <a:buSzPts val="1300"/>
              <a:buChar char="▣"/>
            </a:pPr>
            <a:r>
              <a:rPr lang="en-US" sz="2000"/>
              <a:t>Deprives you of “face time” with the juror</a:t>
            </a:r>
            <a:endParaRPr/>
          </a:p>
          <a:p>
            <a:pPr indent="-411163" lvl="0" marL="547688" rtl="0" algn="l">
              <a:spcBef>
                <a:spcPts val="400"/>
              </a:spcBef>
              <a:spcAft>
                <a:spcPts val="0"/>
              </a:spcAft>
              <a:buSzPts val="1300"/>
              <a:buChar char="▣"/>
            </a:pPr>
            <a:r>
              <a:rPr lang="en-US" sz="2000"/>
              <a:t>Can’t read body language or hesitation when juror is writing answers on the questionnaire</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The “Discount” Question</a:t>
            </a:r>
            <a:endParaRPr/>
          </a:p>
        </p:txBody>
      </p:sp>
      <p:sp>
        <p:nvSpPr>
          <p:cNvPr id="436" name="Google Shape;436;p31"/>
          <p:cNvSpPr txBox="1"/>
          <p:nvPr>
            <p:ph idx="1" type="body"/>
          </p:nvPr>
        </p:nvSpPr>
        <p:spPr>
          <a:xfrm>
            <a:off x="457200" y="1447800"/>
            <a:ext cx="8229600" cy="51816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You may find out that the Victim …</a:t>
            </a:r>
            <a:endParaRPr/>
          </a:p>
          <a:p>
            <a:pPr indent="-282575" lvl="1" marL="868363" rtl="0" algn="l">
              <a:spcBef>
                <a:spcPts val="480"/>
              </a:spcBef>
              <a:spcAft>
                <a:spcPts val="0"/>
              </a:spcAft>
              <a:buSzPts val="1920"/>
              <a:buChar char="◼"/>
            </a:pPr>
            <a:r>
              <a:rPr lang="en-US"/>
              <a:t>Is married to the defendant …</a:t>
            </a:r>
            <a:endParaRPr/>
          </a:p>
          <a:p>
            <a:pPr indent="-282575" lvl="1" marL="868363" rtl="0" algn="l">
              <a:spcBef>
                <a:spcPts val="480"/>
              </a:spcBef>
              <a:spcAft>
                <a:spcPts val="0"/>
              </a:spcAft>
              <a:buSzPts val="1920"/>
              <a:buChar char="◼"/>
            </a:pPr>
            <a:r>
              <a:rPr lang="en-US"/>
              <a:t>Delayed in reporting …</a:t>
            </a:r>
            <a:endParaRPr/>
          </a:p>
          <a:p>
            <a:pPr indent="-282575" lvl="1" marL="868363" rtl="0" algn="l">
              <a:spcBef>
                <a:spcPts val="480"/>
              </a:spcBef>
              <a:spcAft>
                <a:spcPts val="0"/>
              </a:spcAft>
              <a:buSzPts val="1920"/>
              <a:buChar char="◼"/>
            </a:pPr>
            <a:r>
              <a:rPr lang="en-US"/>
              <a:t>Has a criminal record …</a:t>
            </a:r>
            <a:endParaRPr/>
          </a:p>
          <a:p>
            <a:pPr indent="-282575" lvl="1" marL="868363" rtl="0" algn="l">
              <a:spcBef>
                <a:spcPts val="480"/>
              </a:spcBef>
              <a:spcAft>
                <a:spcPts val="0"/>
              </a:spcAft>
              <a:buSzPts val="1920"/>
              <a:buChar char="◼"/>
            </a:pPr>
            <a:r>
              <a:rPr lang="en-US"/>
              <a:t>Is a prostitute …</a:t>
            </a:r>
            <a:endParaRPr/>
          </a:p>
          <a:p>
            <a:pPr indent="-282575" lvl="1" marL="868363" rtl="0" algn="l">
              <a:spcBef>
                <a:spcPts val="480"/>
              </a:spcBef>
              <a:spcAft>
                <a:spcPts val="0"/>
              </a:spcAft>
              <a:buSzPts val="1920"/>
              <a:buChar char="◼"/>
            </a:pPr>
            <a:r>
              <a:rPr lang="en-US"/>
              <a:t>Was drinking a lot that night …</a:t>
            </a:r>
            <a:endParaRPr/>
          </a:p>
          <a:p>
            <a:pPr indent="-282575" lvl="1" marL="868363" rtl="0" algn="l">
              <a:spcBef>
                <a:spcPts val="480"/>
              </a:spcBef>
              <a:spcAft>
                <a:spcPts val="0"/>
              </a:spcAft>
              <a:buSzPts val="1920"/>
              <a:buChar char="◼"/>
            </a:pPr>
            <a:r>
              <a:rPr lang="en-US"/>
              <a:t>Has previously lied about this incident …</a:t>
            </a:r>
            <a:endParaRPr/>
          </a:p>
          <a:p>
            <a:pPr indent="-282575" lvl="1" marL="868363" rtl="0" algn="l">
              <a:spcBef>
                <a:spcPts val="480"/>
              </a:spcBef>
              <a:spcAft>
                <a:spcPts val="0"/>
              </a:spcAft>
              <a:buSzPts val="1920"/>
              <a:buChar char="◼"/>
            </a:pPr>
            <a:r>
              <a:rPr lang="en-US"/>
              <a:t>Pretended that nothing happened afterward …</a:t>
            </a:r>
            <a:endParaRPr/>
          </a:p>
          <a:p>
            <a:pPr indent="-411163" lvl="0" marL="547688" rtl="0" algn="l">
              <a:spcBef>
                <a:spcPts val="440"/>
              </a:spcBef>
              <a:spcAft>
                <a:spcPts val="0"/>
              </a:spcAft>
              <a:buSzPts val="1430"/>
              <a:buChar char="▣"/>
            </a:pPr>
            <a:r>
              <a:rPr b="1" i="1" lang="en-US" sz="2200" u="sng"/>
              <a:t>If  I prove the charges to you beyond a reasonable doubt, will you nonetheless “discount” the crime because the Victim has issues? </a:t>
            </a:r>
            <a:endParaRPr/>
          </a:p>
          <a:p>
            <a:pPr indent="-282575" lvl="1" marL="868363" rtl="0" algn="ctr">
              <a:spcBef>
                <a:spcPts val="360"/>
              </a:spcBef>
              <a:spcAft>
                <a:spcPts val="0"/>
              </a:spcAft>
              <a:buSzPts val="1440"/>
              <a:buChar char="◼"/>
            </a:pPr>
            <a:r>
              <a:rPr b="1" i="1" lang="en-US" sz="1800" u="sng"/>
              <a:t>(Try to weed out potential jury nullification.)</a:t>
            </a:r>
            <a:endParaRPr b="1" i="1" sz="1800" u="sng"/>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The “Discount” Question</a:t>
            </a:r>
            <a:endParaRPr/>
          </a:p>
        </p:txBody>
      </p:sp>
      <p:sp>
        <p:nvSpPr>
          <p:cNvPr id="442" name="Google Shape;442;p32"/>
          <p:cNvSpPr txBox="1"/>
          <p:nvPr>
            <p:ph idx="1" type="body"/>
          </p:nvPr>
        </p:nvSpPr>
        <p:spPr>
          <a:xfrm>
            <a:off x="457200" y="1447800"/>
            <a:ext cx="8229600" cy="51816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Cause questions:</a:t>
            </a:r>
            <a:endParaRPr/>
          </a:p>
          <a:p>
            <a:pPr indent="-282575" lvl="1" marL="868363" rtl="0" algn="l">
              <a:spcBef>
                <a:spcPts val="1080"/>
              </a:spcBef>
              <a:spcAft>
                <a:spcPts val="0"/>
              </a:spcAft>
              <a:buSzPts val="1920"/>
              <a:buChar char="◼"/>
            </a:pPr>
            <a:r>
              <a:rPr lang="en-US"/>
              <a:t>Will you automatically disregard the testimony of a witness who was intoxicated at the time of the crime?</a:t>
            </a:r>
            <a:endParaRPr/>
          </a:p>
          <a:p>
            <a:pPr indent="-282575" lvl="1" marL="868363" rtl="0" algn="l">
              <a:spcBef>
                <a:spcPts val="1080"/>
              </a:spcBef>
              <a:spcAft>
                <a:spcPts val="0"/>
              </a:spcAft>
              <a:buSzPts val="1920"/>
              <a:buChar char="◼"/>
            </a:pPr>
            <a:r>
              <a:rPr lang="en-US"/>
              <a:t>Will you automatically disregard the testimony of a witness who had previously lied about what happened that night?</a:t>
            </a:r>
            <a:endParaRPr/>
          </a:p>
          <a:p>
            <a:pPr indent="-282575" lvl="1" marL="868363" rtl="0" algn="l">
              <a:spcBef>
                <a:spcPts val="1080"/>
              </a:spcBef>
              <a:spcAft>
                <a:spcPts val="0"/>
              </a:spcAft>
              <a:buSzPts val="1920"/>
              <a:buChar char="◼"/>
            </a:pPr>
            <a:r>
              <a:rPr lang="en-US"/>
              <a:t>Will you automatically disregard the testimony of a witness who is a prostitute?</a:t>
            </a:r>
            <a:endParaRPr/>
          </a:p>
          <a:p>
            <a:pPr indent="-282575" lvl="1" marL="868363" rtl="0" algn="l">
              <a:spcBef>
                <a:spcPts val="1080"/>
              </a:spcBef>
              <a:spcAft>
                <a:spcPts val="0"/>
              </a:spcAft>
              <a:buSzPts val="1920"/>
              <a:buChar char="◼"/>
            </a:pPr>
            <a:r>
              <a:rPr lang="en-US"/>
              <a:t>Will you automatically disregard the testimony of a witness who did not disclose the assault right away?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Safety Net – Bias Question 4</a:t>
            </a:r>
            <a:endParaRPr/>
          </a:p>
        </p:txBody>
      </p:sp>
      <p:sp>
        <p:nvSpPr>
          <p:cNvPr id="448" name="Google Shape;448;p33"/>
          <p:cNvSpPr txBox="1"/>
          <p:nvPr>
            <p:ph idx="1" type="body"/>
          </p:nvPr>
        </p:nvSpPr>
        <p:spPr>
          <a:xfrm>
            <a:off x="228600" y="1295400"/>
            <a:ext cx="8686800" cy="50133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Question to ask jurors in DV or sexual assault cases: </a:t>
            </a:r>
            <a:r>
              <a:rPr i="1" lang="en-US"/>
              <a:t>(Can also be asked in any case …)</a:t>
            </a:r>
            <a:endParaRPr/>
          </a:p>
          <a:p>
            <a:pPr indent="0" lvl="0" marL="136525" rtl="0" algn="ctr">
              <a:spcBef>
                <a:spcPts val="560"/>
              </a:spcBef>
              <a:spcAft>
                <a:spcPts val="0"/>
              </a:spcAft>
              <a:buSzPts val="1820"/>
              <a:buNone/>
            </a:pPr>
            <a:r>
              <a:rPr b="1" lang="en-US" u="sng">
                <a:solidFill>
                  <a:srgbClr val="00B0F0"/>
                </a:solidFill>
              </a:rPr>
              <a:t>“Have you or anyone you know ever been the victim of domestic violence or sexual assault?”</a:t>
            </a:r>
            <a:endParaRPr/>
          </a:p>
          <a:p>
            <a:pPr indent="-228600" lvl="2" marL="1133475" rtl="0" algn="l">
              <a:spcBef>
                <a:spcPts val="520"/>
              </a:spcBef>
              <a:spcAft>
                <a:spcPts val="0"/>
              </a:spcAft>
              <a:buSzPts val="2470"/>
              <a:buChar char="🢭"/>
            </a:pPr>
            <a:r>
              <a:rPr lang="en-US" sz="2600"/>
              <a:t>Was it ever reported to anyone? </a:t>
            </a:r>
            <a:endParaRPr/>
          </a:p>
          <a:p>
            <a:pPr indent="-228600" lvl="2" marL="1133475" rtl="0" algn="l">
              <a:spcBef>
                <a:spcPts val="520"/>
              </a:spcBef>
              <a:spcAft>
                <a:spcPts val="0"/>
              </a:spcAft>
              <a:buSzPts val="2470"/>
              <a:buChar char="🢭"/>
            </a:pPr>
            <a:r>
              <a:rPr i="1" lang="en-US" sz="2600"/>
              <a:t>(May follow up in private.)</a:t>
            </a:r>
            <a:endParaRPr/>
          </a:p>
          <a:p>
            <a:pPr indent="0" lvl="2" marL="904875" rtl="0" algn="l">
              <a:spcBef>
                <a:spcPts val="520"/>
              </a:spcBef>
              <a:spcAft>
                <a:spcPts val="0"/>
              </a:spcAft>
              <a:buSzPts val="2470"/>
              <a:buNone/>
            </a:pPr>
            <a:r>
              <a:t/>
            </a:r>
            <a:endParaRPr i="1" sz="2600"/>
          </a:p>
          <a:p>
            <a:pPr indent="-411163" lvl="0" marL="547688" rtl="0" algn="l">
              <a:spcBef>
                <a:spcPts val="560"/>
              </a:spcBef>
              <a:spcAft>
                <a:spcPts val="0"/>
              </a:spcAft>
              <a:buSzPts val="1820"/>
              <a:buChar char="▣"/>
            </a:pPr>
            <a:r>
              <a:rPr lang="en-US">
                <a:solidFill>
                  <a:srgbClr val="00B0F0"/>
                </a:solidFill>
              </a:rPr>
              <a:t>Have you or anyone you know ever been accused of DV or Sexual Assault?</a:t>
            </a:r>
            <a:endParaRPr/>
          </a:p>
          <a:p>
            <a:pPr indent="-228600" lvl="2" marL="1133475" rtl="0" algn="l">
              <a:spcBef>
                <a:spcPts val="560"/>
              </a:spcBef>
              <a:spcAft>
                <a:spcPts val="0"/>
              </a:spcAft>
              <a:buSzPts val="2660"/>
              <a:buChar char="🢭"/>
            </a:pPr>
            <a:r>
              <a:rPr i="1" lang="en-US" sz="2800"/>
              <a:t>(May follow up in private.)</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Safety Net – Bias Question 5</a:t>
            </a:r>
            <a:endParaRPr/>
          </a:p>
        </p:txBody>
      </p:sp>
      <p:sp>
        <p:nvSpPr>
          <p:cNvPr id="454" name="Google Shape;454;p34"/>
          <p:cNvSpPr txBox="1"/>
          <p:nvPr>
            <p:ph idx="1" type="body"/>
          </p:nvPr>
        </p:nvSpPr>
        <p:spPr>
          <a:xfrm>
            <a:off x="228600" y="1295400"/>
            <a:ext cx="8686800" cy="50133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 Question to ask jurors in DV or sexual assault cases. </a:t>
            </a:r>
            <a:r>
              <a:rPr i="1" lang="en-US"/>
              <a:t>(Can also be asked in any case …)</a:t>
            </a:r>
            <a:endParaRPr/>
          </a:p>
          <a:p>
            <a:pPr indent="-295592" lvl="0" marL="547688" rtl="0" algn="l">
              <a:spcBef>
                <a:spcPts val="560"/>
              </a:spcBef>
              <a:spcAft>
                <a:spcPts val="0"/>
              </a:spcAft>
              <a:buSzPts val="1820"/>
              <a:buNone/>
            </a:pPr>
            <a:r>
              <a:t/>
            </a:r>
            <a:endParaRPr/>
          </a:p>
          <a:p>
            <a:pPr indent="0" lvl="0" marL="136525" rtl="0" algn="ctr">
              <a:spcBef>
                <a:spcPts val="560"/>
              </a:spcBef>
              <a:spcAft>
                <a:spcPts val="0"/>
              </a:spcAft>
              <a:buSzPts val="1820"/>
              <a:buNone/>
            </a:pPr>
            <a:r>
              <a:rPr b="1" lang="en-US" u="sng">
                <a:solidFill>
                  <a:srgbClr val="00B0F0"/>
                </a:solidFill>
              </a:rPr>
              <a:t>“Have you ever followed any domestic violence or sexual assault cases in the news?”</a:t>
            </a:r>
            <a:endParaRPr/>
          </a:p>
          <a:p>
            <a:pPr indent="0" lvl="0" marL="136525" rtl="0" algn="ctr">
              <a:spcBef>
                <a:spcPts val="560"/>
              </a:spcBef>
              <a:spcAft>
                <a:spcPts val="0"/>
              </a:spcAft>
              <a:buSzPts val="1820"/>
              <a:buNone/>
            </a:pPr>
            <a:r>
              <a:t/>
            </a:r>
            <a:endParaRPr b="1" u="sng">
              <a:solidFill>
                <a:srgbClr val="00B0F0"/>
              </a:solidFill>
            </a:endParaRPr>
          </a:p>
          <a:p>
            <a:pPr indent="-228600" lvl="2" marL="1133475" rtl="0" algn="l">
              <a:spcBef>
                <a:spcPts val="520"/>
              </a:spcBef>
              <a:spcAft>
                <a:spcPts val="0"/>
              </a:spcAft>
              <a:buSzPts val="2470"/>
              <a:buChar char="🢭"/>
            </a:pPr>
            <a:r>
              <a:rPr lang="en-US" sz="2600"/>
              <a:t>Which cases? </a:t>
            </a:r>
            <a:endParaRPr/>
          </a:p>
          <a:p>
            <a:pPr indent="-228600" lvl="2" marL="1133475" rtl="0" algn="l">
              <a:spcBef>
                <a:spcPts val="520"/>
              </a:spcBef>
              <a:spcAft>
                <a:spcPts val="0"/>
              </a:spcAft>
              <a:buSzPts val="2470"/>
              <a:buChar char="🢭"/>
            </a:pPr>
            <a:r>
              <a:rPr lang="en-US" sz="2600"/>
              <a:t>What was the outcome?</a:t>
            </a:r>
            <a:endParaRPr/>
          </a:p>
          <a:p>
            <a:pPr indent="-228600" lvl="2" marL="1133475" rtl="0" algn="l">
              <a:spcBef>
                <a:spcPts val="520"/>
              </a:spcBef>
              <a:spcAft>
                <a:spcPts val="0"/>
              </a:spcAft>
              <a:buSzPts val="2470"/>
              <a:buChar char="🢭"/>
            </a:pPr>
            <a:r>
              <a:rPr lang="en-US" sz="2600"/>
              <a:t>Did you agree with the outcome?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Safety Net – Bias Question 6</a:t>
            </a:r>
            <a:endParaRPr/>
          </a:p>
        </p:txBody>
      </p:sp>
      <p:sp>
        <p:nvSpPr>
          <p:cNvPr id="460" name="Google Shape;460;p35"/>
          <p:cNvSpPr txBox="1"/>
          <p:nvPr>
            <p:ph idx="1" type="body"/>
          </p:nvPr>
        </p:nvSpPr>
        <p:spPr>
          <a:xfrm>
            <a:off x="228600" y="1295400"/>
            <a:ext cx="8686800" cy="54102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 Question to ask jurors in DV or sexual assault cases. </a:t>
            </a:r>
            <a:r>
              <a:rPr i="1" lang="en-US"/>
              <a:t>(Can also be asked in any case …)</a:t>
            </a:r>
            <a:endParaRPr/>
          </a:p>
          <a:p>
            <a:pPr indent="0" lvl="0" marL="136525" rtl="0" algn="ctr">
              <a:spcBef>
                <a:spcPts val="560"/>
              </a:spcBef>
              <a:spcAft>
                <a:spcPts val="0"/>
              </a:spcAft>
              <a:buSzPts val="1820"/>
              <a:buNone/>
            </a:pPr>
            <a:r>
              <a:rPr b="1" lang="en-US" u="sng">
                <a:solidFill>
                  <a:srgbClr val="00B0F0"/>
                </a:solidFill>
              </a:rPr>
              <a:t>“When you heard the charges, </a:t>
            </a:r>
            <a:endParaRPr/>
          </a:p>
          <a:p>
            <a:pPr indent="0" lvl="0" marL="136525" rtl="0" algn="ctr">
              <a:spcBef>
                <a:spcPts val="560"/>
              </a:spcBef>
              <a:spcAft>
                <a:spcPts val="0"/>
              </a:spcAft>
              <a:buSzPts val="1820"/>
              <a:buNone/>
            </a:pPr>
            <a:r>
              <a:rPr b="1" lang="en-US" u="sng">
                <a:solidFill>
                  <a:srgbClr val="00B0F0"/>
                </a:solidFill>
              </a:rPr>
              <a:t>did you look over at the defendant and say to yourself, hmmm, he doesn’t look like a rapist?” (or criminal?”)</a:t>
            </a:r>
            <a:endParaRPr/>
          </a:p>
          <a:p>
            <a:pPr indent="-228600" lvl="2" marL="1133475" rtl="0" algn="l">
              <a:spcBef>
                <a:spcPts val="1720"/>
              </a:spcBef>
              <a:spcAft>
                <a:spcPts val="0"/>
              </a:spcAft>
              <a:buSzPts val="2470"/>
              <a:buChar char="🢭"/>
            </a:pPr>
            <a:r>
              <a:rPr lang="en-US" sz="2600"/>
              <a:t>What does a rapist look like? </a:t>
            </a:r>
            <a:endParaRPr/>
          </a:p>
          <a:p>
            <a:pPr indent="-228600" lvl="2" marL="1133475" rtl="0" algn="l">
              <a:spcBef>
                <a:spcPts val="520"/>
              </a:spcBef>
              <a:spcAft>
                <a:spcPts val="0"/>
              </a:spcAft>
              <a:buSzPts val="2470"/>
              <a:buChar char="🢭"/>
            </a:pPr>
            <a:r>
              <a:rPr lang="en-US" sz="2600"/>
              <a:t>Do you have some preconceived notion of what a rapist would look like?</a:t>
            </a:r>
            <a:endParaRPr/>
          </a:p>
          <a:p>
            <a:pPr indent="-228600" lvl="2" marL="1133475" rtl="0" algn="l">
              <a:spcBef>
                <a:spcPts val="520"/>
              </a:spcBef>
              <a:spcAft>
                <a:spcPts val="0"/>
              </a:spcAft>
              <a:buSzPts val="2470"/>
              <a:buChar char="🢭"/>
            </a:pPr>
            <a:r>
              <a:rPr lang="en-US" sz="2600"/>
              <a:t>What if I prove my case to you beyond a reasonable doubt, would you hesitate to convict because he doesn’t look like your idea of a rapist?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pic>
        <p:nvPicPr>
          <p:cNvPr id="466" name="Google Shape;466;p36"/>
          <p:cNvPicPr preferRelativeResize="0"/>
          <p:nvPr>
            <p:ph idx="1" type="body"/>
          </p:nvPr>
        </p:nvPicPr>
        <p:blipFill rotWithShape="1">
          <a:blip r:embed="rId3">
            <a:alphaModFix/>
          </a:blip>
          <a:srcRect b="0" l="0" r="0" t="0"/>
          <a:stretch/>
        </p:blipFill>
        <p:spPr>
          <a:xfrm>
            <a:off x="1752600" y="1219200"/>
            <a:ext cx="5723810" cy="4580953"/>
          </a:xfrm>
          <a:prstGeom prst="rect">
            <a:avLst/>
          </a:prstGeom>
          <a:noFill/>
          <a:ln>
            <a:noFill/>
          </a:ln>
        </p:spPr>
      </p:pic>
      <p:pic>
        <p:nvPicPr>
          <p:cNvPr descr="Image result for cartoon of jury selection" id="467" name="Google Shape;467;p36">
            <a:hlinkClick r:id="rId4"/>
          </p:cNvPr>
          <p:cNvPicPr preferRelativeResize="0"/>
          <p:nvPr/>
        </p:nvPicPr>
        <p:blipFill rotWithShape="1">
          <a:blip r:embed="rId5">
            <a:alphaModFix/>
          </a:blip>
          <a:srcRect b="0" l="0" r="0" t="0"/>
          <a:stretch/>
        </p:blipFill>
        <p:spPr>
          <a:xfrm>
            <a:off x="1752600" y="1371600"/>
            <a:ext cx="5710238" cy="4572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7"/>
          <p:cNvSpPr txBox="1"/>
          <p:nvPr>
            <p:ph type="title"/>
          </p:nvPr>
        </p:nvSpPr>
        <p:spPr>
          <a:xfrm>
            <a:off x="152400" y="274638"/>
            <a:ext cx="88392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In General – Be Careful of Keeping the Following Kinds of People On A Jury:</a:t>
            </a:r>
            <a:endParaRPr/>
          </a:p>
        </p:txBody>
      </p:sp>
      <p:sp>
        <p:nvSpPr>
          <p:cNvPr id="473" name="Google Shape;473;p37"/>
          <p:cNvSpPr txBox="1"/>
          <p:nvPr>
            <p:ph idx="1" type="body"/>
          </p:nvPr>
        </p:nvSpPr>
        <p:spPr>
          <a:xfrm>
            <a:off x="457200" y="1676400"/>
            <a:ext cx="8229600" cy="46323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(1) Criminal law justice background</a:t>
            </a:r>
            <a:endParaRPr/>
          </a:p>
          <a:p>
            <a:pPr indent="-411163" lvl="0" marL="547688" rtl="0" algn="l">
              <a:spcBef>
                <a:spcPts val="560"/>
              </a:spcBef>
              <a:spcAft>
                <a:spcPts val="0"/>
              </a:spcAft>
              <a:buSzPts val="1820"/>
              <a:buChar char="▣"/>
            </a:pPr>
            <a:r>
              <a:rPr lang="en-US"/>
              <a:t>(2) Legal training (law students, law clerks, etc.)</a:t>
            </a:r>
            <a:endParaRPr/>
          </a:p>
          <a:p>
            <a:pPr indent="-411163" lvl="0" marL="547688" rtl="0" algn="l">
              <a:spcBef>
                <a:spcPts val="560"/>
              </a:spcBef>
              <a:spcAft>
                <a:spcPts val="0"/>
              </a:spcAft>
              <a:buSzPts val="1820"/>
              <a:buChar char="▣"/>
            </a:pPr>
            <a:r>
              <a:rPr lang="en-US"/>
              <a:t>(3) Prison guards</a:t>
            </a:r>
            <a:endParaRPr/>
          </a:p>
          <a:p>
            <a:pPr indent="-411163" lvl="0" marL="547688" rtl="0" algn="l">
              <a:spcBef>
                <a:spcPts val="560"/>
              </a:spcBef>
              <a:spcAft>
                <a:spcPts val="0"/>
              </a:spcAft>
              <a:buSzPts val="1820"/>
              <a:buChar char="▣"/>
            </a:pPr>
            <a:r>
              <a:rPr lang="en-US"/>
              <a:t>(4) Social workers (unless on a rape or child molest case)</a:t>
            </a:r>
            <a:endParaRPr/>
          </a:p>
          <a:p>
            <a:pPr indent="-411163" lvl="0" marL="547688" rtl="0" algn="l">
              <a:spcBef>
                <a:spcPts val="560"/>
              </a:spcBef>
              <a:spcAft>
                <a:spcPts val="0"/>
              </a:spcAft>
              <a:buSzPts val="1820"/>
              <a:buChar char="▣"/>
            </a:pPr>
            <a:r>
              <a:rPr lang="en-US"/>
              <a:t>(5) Teachers – it depends (unless on a child molest case),  Deans or Assistant Deans may be ok</a:t>
            </a:r>
            <a:endParaRPr/>
          </a:p>
          <a:p>
            <a:pPr indent="-411163" lvl="0" marL="547688" rtl="0" algn="l">
              <a:spcBef>
                <a:spcPts val="560"/>
              </a:spcBef>
              <a:spcAft>
                <a:spcPts val="0"/>
              </a:spcAft>
              <a:buSzPts val="1820"/>
              <a:buChar char="▣"/>
            </a:pPr>
            <a:r>
              <a:rPr lang="en-US"/>
              <a:t>(6) Nurses – not in cases where the Defendant is a nurse</a:t>
            </a:r>
            <a:endParaRPr/>
          </a:p>
          <a:p>
            <a:pPr indent="-295592" lvl="0" marL="547688" rtl="0" algn="l">
              <a:spcBef>
                <a:spcPts val="560"/>
              </a:spcBef>
              <a:spcAft>
                <a:spcPts val="0"/>
              </a:spcAft>
              <a:buSzPts val="182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You Investigating Officer</a:t>
            </a:r>
            <a:endParaRPr/>
          </a:p>
        </p:txBody>
      </p:sp>
      <p:sp>
        <p:nvSpPr>
          <p:cNvPr id="479" name="Google Shape;479;p38"/>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Consult your investigating officer, because they may catch something that you do not:</a:t>
            </a:r>
            <a:endParaRPr/>
          </a:p>
          <a:p>
            <a:pPr indent="-282575" lvl="1" marL="868363" rtl="0" algn="l">
              <a:spcBef>
                <a:spcPts val="1080"/>
              </a:spcBef>
              <a:spcAft>
                <a:spcPts val="0"/>
              </a:spcAft>
              <a:buSzPts val="1920"/>
              <a:buChar char="◼"/>
            </a:pPr>
            <a:r>
              <a:rPr lang="en-US"/>
              <a:t>Prospective juror with red shoe laces.</a:t>
            </a:r>
            <a:endParaRPr/>
          </a:p>
          <a:p>
            <a:pPr indent="-282575" lvl="1" marL="868363" rtl="0" algn="l">
              <a:spcBef>
                <a:spcPts val="1080"/>
              </a:spcBef>
              <a:spcAft>
                <a:spcPts val="0"/>
              </a:spcAft>
              <a:buSzPts val="1920"/>
              <a:buChar char="◼"/>
            </a:pPr>
            <a:r>
              <a:rPr lang="en-US"/>
              <a:t>Someone sleeping.</a:t>
            </a:r>
            <a:endParaRPr/>
          </a:p>
          <a:p>
            <a:pPr indent="-282575" lvl="1" marL="868363" rtl="0" algn="l">
              <a:spcBef>
                <a:spcPts val="1080"/>
              </a:spcBef>
              <a:spcAft>
                <a:spcPts val="0"/>
              </a:spcAft>
              <a:buSzPts val="1920"/>
              <a:buChar char="◼"/>
            </a:pPr>
            <a:r>
              <a:rPr lang="en-US"/>
              <a:t>Someone making faces.</a:t>
            </a:r>
            <a:endParaRPr/>
          </a:p>
          <a:p>
            <a:pPr indent="-282575" lvl="1" marL="868363" rtl="0" algn="l">
              <a:spcBef>
                <a:spcPts val="1080"/>
              </a:spcBef>
              <a:spcAft>
                <a:spcPts val="0"/>
              </a:spcAft>
              <a:buSzPts val="1920"/>
              <a:buChar char="◼"/>
            </a:pPr>
            <a:r>
              <a:rPr lang="en-US"/>
              <a:t>Someone nodding their head too much when the defense attorney is speaking.</a:t>
            </a:r>
            <a:endParaRPr/>
          </a:p>
          <a:p>
            <a:pPr indent="-282575" lvl="1" marL="868363" rtl="0" algn="l">
              <a:spcBef>
                <a:spcPts val="1080"/>
              </a:spcBef>
              <a:spcAft>
                <a:spcPts val="0"/>
              </a:spcAft>
              <a:buSzPts val="1920"/>
              <a:buChar char="◼"/>
            </a:pPr>
            <a:r>
              <a:rPr lang="en-US"/>
              <a:t>Someone that they know from their duties as a police officer. </a:t>
            </a:r>
            <a:r>
              <a:rPr i="1" lang="en-US"/>
              <a:t>(This could be good or bad, as in keep them or kick them.)</a:t>
            </a:r>
            <a:endParaRPr i="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i="1" lang="en-US"/>
              <a:t>We are the Voice</a:t>
            </a:r>
            <a:endParaRPr i="1"/>
          </a:p>
        </p:txBody>
      </p:sp>
      <p:sp>
        <p:nvSpPr>
          <p:cNvPr id="485" name="Google Shape;485;p39"/>
          <p:cNvSpPr txBox="1"/>
          <p:nvPr>
            <p:ph idx="1" type="body"/>
          </p:nvPr>
        </p:nvSpPr>
        <p:spPr>
          <a:xfrm>
            <a:off x="457200" y="1600200"/>
            <a:ext cx="83820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Victims need social acknowledgment and support</a:t>
            </a:r>
            <a:endParaRPr/>
          </a:p>
          <a:p>
            <a:pPr indent="-411163" lvl="0" marL="547688" rtl="0" algn="l">
              <a:spcBef>
                <a:spcPts val="560"/>
              </a:spcBef>
              <a:spcAft>
                <a:spcPts val="0"/>
              </a:spcAft>
              <a:buSzPts val="1820"/>
              <a:buChar char="▣"/>
            </a:pPr>
            <a:r>
              <a:rPr lang="en-US"/>
              <a:t>Victims need to establish power and control</a:t>
            </a:r>
            <a:endParaRPr/>
          </a:p>
          <a:p>
            <a:pPr indent="-411163" lvl="0" marL="547688" rtl="0" algn="l">
              <a:spcBef>
                <a:spcPts val="560"/>
              </a:spcBef>
              <a:spcAft>
                <a:spcPts val="0"/>
              </a:spcAft>
              <a:buSzPts val="1820"/>
              <a:buChar char="▣"/>
            </a:pPr>
            <a:r>
              <a:rPr lang="en-US"/>
              <a:t>Victims need an opportunity to tell their stories in their own way, in a setting of their choice</a:t>
            </a:r>
            <a:endParaRPr/>
          </a:p>
          <a:p>
            <a:pPr indent="-411163" lvl="0" marL="547688" rtl="0" algn="l">
              <a:spcBef>
                <a:spcPts val="560"/>
              </a:spcBef>
              <a:spcAft>
                <a:spcPts val="0"/>
              </a:spcAft>
              <a:buSzPts val="1820"/>
              <a:buChar char="▣"/>
            </a:pPr>
            <a:r>
              <a:rPr lang="en-US"/>
              <a:t>We are called to create this setting an be the vessel for their voice.</a:t>
            </a:r>
            <a:endParaRPr/>
          </a:p>
          <a:p>
            <a:pPr indent="-295592" lvl="0" marL="547688" rtl="0" algn="l">
              <a:spcBef>
                <a:spcPts val="560"/>
              </a:spcBef>
              <a:spcAft>
                <a:spcPts val="0"/>
              </a:spcAft>
              <a:buSzPts val="1820"/>
              <a:buNone/>
            </a:pPr>
            <a:r>
              <a:t/>
            </a:r>
            <a:endParaRPr/>
          </a:p>
          <a:p>
            <a:pPr indent="-282575" lvl="1" marL="868363" rtl="0" algn="ctr">
              <a:spcBef>
                <a:spcPts val="560"/>
              </a:spcBef>
              <a:spcAft>
                <a:spcPts val="0"/>
              </a:spcAft>
              <a:buSzPts val="2240"/>
              <a:buChar char="◼"/>
            </a:pPr>
            <a:r>
              <a:rPr lang="en-US" sz="2800"/>
              <a:t>Creating this setting starts with jury selection.</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Jury Selection Does NOT </a:t>
            </a:r>
            <a:br>
              <a:rPr lang="en-US"/>
            </a:br>
            <a:r>
              <a:rPr lang="en-US"/>
              <a:t>begin in the Courtroom</a:t>
            </a:r>
            <a:endParaRPr/>
          </a:p>
        </p:txBody>
      </p:sp>
      <p:sp>
        <p:nvSpPr>
          <p:cNvPr id="263" name="Google Shape;263;p4"/>
          <p:cNvSpPr txBox="1"/>
          <p:nvPr>
            <p:ph idx="1" type="body"/>
          </p:nvPr>
        </p:nvSpPr>
        <p:spPr>
          <a:xfrm>
            <a:off x="457200" y="1447800"/>
            <a:ext cx="8229600" cy="48609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The parking lot and the crosswalks.</a:t>
            </a:r>
            <a:endParaRPr/>
          </a:p>
          <a:p>
            <a:pPr indent="-411163" lvl="0" marL="547688" rtl="0" algn="l">
              <a:spcBef>
                <a:spcPts val="560"/>
              </a:spcBef>
              <a:spcAft>
                <a:spcPts val="0"/>
              </a:spcAft>
              <a:buSzPts val="1820"/>
              <a:buChar char="▣"/>
            </a:pPr>
            <a:r>
              <a:rPr lang="en-US"/>
              <a:t>Elevators and cell-phone conversations.</a:t>
            </a:r>
            <a:endParaRPr/>
          </a:p>
          <a:p>
            <a:pPr indent="-411163" lvl="0" marL="547688" rtl="0" algn="l">
              <a:spcBef>
                <a:spcPts val="560"/>
              </a:spcBef>
              <a:spcAft>
                <a:spcPts val="0"/>
              </a:spcAft>
              <a:buSzPts val="1820"/>
              <a:buChar char="▣"/>
            </a:pPr>
            <a:r>
              <a:rPr lang="en-US"/>
              <a:t>Outside the Courtroom (when the panel is first called).</a:t>
            </a:r>
            <a:endParaRPr/>
          </a:p>
          <a:p>
            <a:pPr indent="-411163" lvl="0" marL="547688" rtl="0" algn="ctr">
              <a:spcBef>
                <a:spcPts val="560"/>
              </a:spcBef>
              <a:spcAft>
                <a:spcPts val="0"/>
              </a:spcAft>
              <a:buSzPts val="1820"/>
              <a:buChar char="▣"/>
            </a:pPr>
            <a:r>
              <a:rPr b="1" lang="en-US" u="sng"/>
              <a:t> BE A TRAINED OBSERVER</a:t>
            </a:r>
            <a:endParaRPr/>
          </a:p>
          <a:p>
            <a:pPr indent="-411163" lvl="0" marL="547688" rtl="0" algn="l">
              <a:spcBef>
                <a:spcPts val="560"/>
              </a:spcBef>
              <a:spcAft>
                <a:spcPts val="0"/>
              </a:spcAft>
              <a:buSzPts val="1820"/>
              <a:buChar char="▣"/>
            </a:pPr>
            <a:r>
              <a:rPr b="1" i="1" lang="en-US"/>
              <a:t>Remember, you are ALWAYS making a first impression.</a:t>
            </a:r>
            <a:endParaRPr/>
          </a:p>
          <a:p>
            <a:pPr indent="0" lvl="1" marL="585788" rtl="0" algn="l">
              <a:spcBef>
                <a:spcPts val="480"/>
              </a:spcBef>
              <a:spcAft>
                <a:spcPts val="0"/>
              </a:spcAft>
              <a:buSzPts val="1920"/>
              <a:buNone/>
            </a:pPr>
            <a:r>
              <a:t/>
            </a:r>
            <a:endParaRPr/>
          </a:p>
          <a:p>
            <a:pPr indent="0" lvl="1" marL="585788" rtl="0" algn="l">
              <a:spcBef>
                <a:spcPts val="480"/>
              </a:spcBef>
              <a:spcAft>
                <a:spcPts val="0"/>
              </a:spcAft>
              <a:buSzPts val="1920"/>
              <a:buNone/>
            </a:pPr>
            <a:r>
              <a:t/>
            </a:r>
            <a:endParaRPr/>
          </a:p>
        </p:txBody>
      </p:sp>
      <p:pic>
        <p:nvPicPr>
          <p:cNvPr id="264" name="Google Shape;264;p4"/>
          <p:cNvPicPr preferRelativeResize="0"/>
          <p:nvPr/>
        </p:nvPicPr>
        <p:blipFill rotWithShape="1">
          <a:blip r:embed="rId3">
            <a:alphaModFix/>
          </a:blip>
          <a:srcRect b="0" l="0" r="0" t="0"/>
          <a:stretch/>
        </p:blipFill>
        <p:spPr>
          <a:xfrm>
            <a:off x="6858000" y="4548739"/>
            <a:ext cx="2085975" cy="22002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0"/>
          <p:cNvSpPr txBox="1"/>
          <p:nvPr>
            <p:ph type="title"/>
          </p:nvPr>
        </p:nvSpPr>
        <p:spPr>
          <a:xfrm>
            <a:off x="381000" y="6858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Go Forth And Seek Justice</a:t>
            </a:r>
            <a:br>
              <a:rPr lang="en-US"/>
            </a:br>
            <a:endParaRPr/>
          </a:p>
        </p:txBody>
      </p:sp>
      <p:sp>
        <p:nvSpPr>
          <p:cNvPr id="491" name="Google Shape;491;p40"/>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0" lvl="0" marL="136525" rtl="0" algn="ctr">
              <a:spcBef>
                <a:spcPts val="0"/>
              </a:spcBef>
              <a:spcAft>
                <a:spcPts val="0"/>
              </a:spcAft>
              <a:buSzPts val="1820"/>
              <a:buNone/>
            </a:pPr>
            <a:r>
              <a:t/>
            </a:r>
            <a:endParaRPr/>
          </a:p>
          <a:p>
            <a:pPr indent="0" lvl="0" marL="136525" rtl="0" algn="ctr">
              <a:spcBef>
                <a:spcPts val="560"/>
              </a:spcBef>
              <a:spcAft>
                <a:spcPts val="0"/>
              </a:spcAft>
              <a:buSzPts val="1820"/>
              <a:buNone/>
            </a:pPr>
            <a:r>
              <a:t/>
            </a:r>
            <a:endParaRPr/>
          </a:p>
          <a:p>
            <a:pPr indent="0" lvl="0" marL="136525" rtl="0" algn="ctr">
              <a:spcBef>
                <a:spcPts val="560"/>
              </a:spcBef>
              <a:spcAft>
                <a:spcPts val="0"/>
              </a:spcAft>
              <a:buSzPts val="1820"/>
              <a:buNone/>
            </a:pPr>
            <a:r>
              <a:t/>
            </a:r>
            <a:endParaRPr/>
          </a:p>
          <a:p>
            <a:pPr indent="0" lvl="0" marL="136525" rtl="0" algn="ctr">
              <a:spcBef>
                <a:spcPts val="560"/>
              </a:spcBef>
              <a:spcAft>
                <a:spcPts val="0"/>
              </a:spcAft>
              <a:buSzPts val="1820"/>
              <a:buNone/>
            </a:pPr>
            <a:r>
              <a:rPr i="1" lang="en-US"/>
              <a:t>(and don’t violate Batson Wheeler in the process)</a:t>
            </a:r>
            <a:endParaRPr i="1"/>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lang="en-US" sz="4800">
                <a:latin typeface="Times New Roman"/>
                <a:ea typeface="Times New Roman"/>
                <a:cs typeface="Times New Roman"/>
                <a:sym typeface="Times New Roman"/>
              </a:rPr>
            </a:br>
            <a:r>
              <a:rPr lang="en-US" sz="4800">
                <a:latin typeface="Times New Roman"/>
                <a:ea typeface="Times New Roman"/>
                <a:cs typeface="Times New Roman"/>
                <a:sym typeface="Times New Roman"/>
              </a:rPr>
              <a:t>Batson Wheeler Motions</a:t>
            </a:r>
            <a:br>
              <a:rPr lang="en-US" sz="4800">
                <a:latin typeface="Times New Roman"/>
                <a:ea typeface="Times New Roman"/>
                <a:cs typeface="Times New Roman"/>
                <a:sym typeface="Times New Roman"/>
              </a:rPr>
            </a:br>
            <a:endParaRPr sz="4800"/>
          </a:p>
        </p:txBody>
      </p:sp>
      <p:sp>
        <p:nvSpPr>
          <p:cNvPr id="497" name="Google Shape;497;p41"/>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295592" lvl="0" marL="547688" rtl="0" algn="l">
              <a:spcBef>
                <a:spcPts val="0"/>
              </a:spcBef>
              <a:spcAft>
                <a:spcPts val="0"/>
              </a:spcAft>
              <a:buSzPts val="1820"/>
              <a:buNone/>
            </a:pPr>
            <a:r>
              <a:t/>
            </a:r>
            <a:endParaRPr/>
          </a:p>
        </p:txBody>
      </p:sp>
      <p:pic>
        <p:nvPicPr>
          <p:cNvPr descr="C:\Users\Attorney\Desktop\untitled.png" id="498" name="Google Shape;498;p41"/>
          <p:cNvPicPr preferRelativeResize="0"/>
          <p:nvPr/>
        </p:nvPicPr>
        <p:blipFill rotWithShape="1">
          <a:blip r:embed="rId3">
            <a:alphaModFix/>
          </a:blip>
          <a:srcRect b="0" l="0" r="0" t="0"/>
          <a:stretch/>
        </p:blipFill>
        <p:spPr>
          <a:xfrm>
            <a:off x="457200" y="1600200"/>
            <a:ext cx="8382000" cy="4800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The Framework</a:t>
            </a:r>
            <a:endParaRPr/>
          </a:p>
        </p:txBody>
      </p:sp>
      <p:sp>
        <p:nvSpPr>
          <p:cNvPr id="504" name="Google Shape;504;p42"/>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rmAutofit/>
          </a:bodyPr>
          <a:lstStyle/>
          <a:p>
            <a:pPr indent="-411480" lvl="0" marL="548640" rtl="0" algn="l">
              <a:spcBef>
                <a:spcPts val="0"/>
              </a:spcBef>
              <a:spcAft>
                <a:spcPts val="0"/>
              </a:spcAft>
              <a:buClr>
                <a:srgbClr val="F9F9F9"/>
              </a:buClr>
              <a:buSzPts val="1820"/>
              <a:buFont typeface="Arial"/>
              <a:buChar char="•"/>
            </a:pPr>
            <a:r>
              <a:rPr i="1" lang="en-US">
                <a:latin typeface="Times New Roman"/>
                <a:ea typeface="Times New Roman"/>
                <a:cs typeface="Times New Roman"/>
                <a:sym typeface="Times New Roman"/>
              </a:rPr>
              <a:t>People v. Wheeler</a:t>
            </a:r>
            <a:r>
              <a:rPr lang="en-US">
                <a:latin typeface="Times New Roman"/>
                <a:ea typeface="Times New Roman"/>
                <a:cs typeface="Times New Roman"/>
                <a:sym typeface="Times New Roman"/>
              </a:rPr>
              <a:t> (1978) 22 Cal. 3d 258</a:t>
            </a:r>
            <a:endParaRPr/>
          </a:p>
          <a:p>
            <a:pPr indent="0" lvl="0" marL="0" rtl="0" algn="l">
              <a:spcBef>
                <a:spcPts val="560"/>
              </a:spcBef>
              <a:spcAft>
                <a:spcPts val="0"/>
              </a:spcAft>
              <a:buClr>
                <a:srgbClr val="F9F9F9"/>
              </a:buClr>
              <a:buSzPts val="1820"/>
              <a:buFont typeface="Arial"/>
              <a:buNone/>
            </a:pPr>
            <a:r>
              <a:t/>
            </a:r>
            <a:endParaRPr>
              <a:latin typeface="Times New Roman"/>
              <a:ea typeface="Times New Roman"/>
              <a:cs typeface="Times New Roman"/>
              <a:sym typeface="Times New Roman"/>
            </a:endParaRPr>
          </a:p>
          <a:p>
            <a:pPr indent="-411480" lvl="0" marL="548640" rtl="0" algn="l">
              <a:spcBef>
                <a:spcPts val="560"/>
              </a:spcBef>
              <a:spcAft>
                <a:spcPts val="0"/>
              </a:spcAft>
              <a:buClr>
                <a:srgbClr val="F9F9F9"/>
              </a:buClr>
              <a:buSzPts val="1820"/>
              <a:buFont typeface="Arial"/>
              <a:buChar char="•"/>
            </a:pPr>
            <a:r>
              <a:rPr i="1" lang="en-US">
                <a:latin typeface="Times New Roman"/>
                <a:ea typeface="Times New Roman"/>
                <a:cs typeface="Times New Roman"/>
                <a:sym typeface="Times New Roman"/>
              </a:rPr>
              <a:t>People v. Kentucky </a:t>
            </a:r>
            <a:r>
              <a:rPr lang="en-US">
                <a:latin typeface="Times New Roman"/>
                <a:ea typeface="Times New Roman"/>
                <a:cs typeface="Times New Roman"/>
                <a:sym typeface="Times New Roman"/>
              </a:rPr>
              <a:t>(1986) 476 U.S. 79</a:t>
            </a:r>
            <a:endParaRPr/>
          </a:p>
          <a:p>
            <a:pPr indent="0" lvl="0" marL="0" rtl="0" algn="l">
              <a:spcBef>
                <a:spcPts val="560"/>
              </a:spcBef>
              <a:spcAft>
                <a:spcPts val="0"/>
              </a:spcAft>
              <a:buClr>
                <a:srgbClr val="F9F9F9"/>
              </a:buClr>
              <a:buSzPts val="1820"/>
              <a:buFont typeface="Arial"/>
              <a:buNone/>
            </a:pPr>
            <a:r>
              <a:t/>
            </a:r>
            <a:endParaRPr>
              <a:latin typeface="Times New Roman"/>
              <a:ea typeface="Times New Roman"/>
              <a:cs typeface="Times New Roman"/>
              <a:sym typeface="Times New Roman"/>
            </a:endParaRPr>
          </a:p>
          <a:p>
            <a:pPr indent="-411480" lvl="0" marL="548640" rtl="0" algn="l">
              <a:spcBef>
                <a:spcPts val="560"/>
              </a:spcBef>
              <a:spcAft>
                <a:spcPts val="0"/>
              </a:spcAft>
              <a:buClr>
                <a:srgbClr val="F9F9F9"/>
              </a:buClr>
              <a:buSzPts val="1820"/>
              <a:buFont typeface="Arial"/>
              <a:buChar char="•"/>
            </a:pPr>
            <a:r>
              <a:rPr i="1" lang="en-US">
                <a:latin typeface="Times New Roman"/>
                <a:ea typeface="Times New Roman"/>
                <a:cs typeface="Times New Roman"/>
                <a:sym typeface="Times New Roman"/>
              </a:rPr>
              <a:t>Johnson v. California</a:t>
            </a:r>
            <a:r>
              <a:rPr lang="en-US">
                <a:latin typeface="Times New Roman"/>
                <a:ea typeface="Times New Roman"/>
                <a:cs typeface="Times New Roman"/>
                <a:sym typeface="Times New Roman"/>
              </a:rPr>
              <a:t> (2005) 545 U.S. 162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3"/>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Times New Roman"/>
                <a:ea typeface="Times New Roman"/>
                <a:cs typeface="Times New Roman"/>
                <a:sym typeface="Times New Roman"/>
              </a:rPr>
              <a:t>Public Policy </a:t>
            </a:r>
            <a:endParaRPr/>
          </a:p>
        </p:txBody>
      </p:sp>
      <p:sp>
        <p:nvSpPr>
          <p:cNvPr id="510" name="Google Shape;510;p43"/>
          <p:cNvSpPr txBox="1"/>
          <p:nvPr>
            <p:ph idx="1" type="body"/>
          </p:nvPr>
        </p:nvSpPr>
        <p:spPr>
          <a:xfrm>
            <a:off x="457200" y="1219200"/>
            <a:ext cx="8229600" cy="51816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latin typeface="Times New Roman"/>
                <a:ea typeface="Times New Roman"/>
                <a:cs typeface="Times New Roman"/>
                <a:sym typeface="Times New Roman"/>
              </a:rPr>
              <a:t>Allow juries to reflect diverse beliefs to avoid pressure of the majority.</a:t>
            </a:r>
            <a:endParaRPr/>
          </a:p>
          <a:p>
            <a:pPr indent="-411163" lvl="0" marL="547688" rtl="0" algn="l">
              <a:spcBef>
                <a:spcPts val="560"/>
              </a:spcBef>
              <a:spcAft>
                <a:spcPts val="0"/>
              </a:spcAft>
              <a:buSzPts val="1820"/>
              <a:buChar char="▣"/>
            </a:pPr>
            <a:r>
              <a:rPr lang="en-US">
                <a:latin typeface="Times New Roman"/>
                <a:ea typeface="Times New Roman"/>
                <a:cs typeface="Times New Roman"/>
                <a:sym typeface="Times New Roman"/>
              </a:rPr>
              <a:t>Combat government oppression.</a:t>
            </a:r>
            <a:endParaRPr/>
          </a:p>
          <a:p>
            <a:pPr indent="-411163" lvl="0" marL="547688" rtl="0" algn="l">
              <a:spcBef>
                <a:spcPts val="560"/>
              </a:spcBef>
              <a:spcAft>
                <a:spcPts val="0"/>
              </a:spcAft>
              <a:buSzPts val="1820"/>
              <a:buChar char="▣"/>
            </a:pPr>
            <a:r>
              <a:rPr lang="en-US">
                <a:latin typeface="Times New Roman"/>
                <a:ea typeface="Times New Roman"/>
                <a:cs typeface="Times New Roman"/>
                <a:sym typeface="Times New Roman"/>
              </a:rPr>
              <a:t>Promote perception of courts as legitimate.</a:t>
            </a:r>
            <a:endParaRPr/>
          </a:p>
          <a:p>
            <a:pPr indent="-411163" lvl="0" marL="547688" rtl="0" algn="l">
              <a:spcBef>
                <a:spcPts val="560"/>
              </a:spcBef>
              <a:spcAft>
                <a:spcPts val="0"/>
              </a:spcAft>
              <a:buSzPts val="1820"/>
              <a:buChar char="▣"/>
            </a:pPr>
            <a:r>
              <a:rPr lang="en-US">
                <a:latin typeface="Times New Roman"/>
                <a:ea typeface="Times New Roman"/>
                <a:cs typeface="Times New Roman"/>
                <a:sym typeface="Times New Roman"/>
              </a:rPr>
              <a:t>Encourage citizen participation in government.</a:t>
            </a:r>
            <a:endParaRPr/>
          </a:p>
          <a:p>
            <a:pPr indent="-411163" lvl="0" marL="547688" rtl="0" algn="l">
              <a:spcBef>
                <a:spcPts val="560"/>
              </a:spcBef>
              <a:spcAft>
                <a:spcPts val="0"/>
              </a:spcAft>
              <a:buSzPts val="1820"/>
              <a:buChar char="▣"/>
            </a:pPr>
            <a:r>
              <a:rPr lang="en-US">
                <a:latin typeface="Times New Roman"/>
                <a:ea typeface="Times New Roman"/>
                <a:cs typeface="Times New Roman"/>
                <a:sym typeface="Times New Roman"/>
              </a:rPr>
              <a:t>Prevent minority stigmatization.</a:t>
            </a:r>
            <a:endParaRPr/>
          </a:p>
        </p:txBody>
      </p:sp>
      <p:pic>
        <p:nvPicPr>
          <p:cNvPr descr="6882839119_0bbfbe8773.jpg" id="511" name="Google Shape;511;p43"/>
          <p:cNvPicPr preferRelativeResize="0"/>
          <p:nvPr/>
        </p:nvPicPr>
        <p:blipFill rotWithShape="1">
          <a:blip r:embed="rId3">
            <a:alphaModFix/>
          </a:blip>
          <a:srcRect b="0" l="0" r="0" t="0"/>
          <a:stretch/>
        </p:blipFill>
        <p:spPr>
          <a:xfrm>
            <a:off x="2781300" y="4724400"/>
            <a:ext cx="3581400" cy="17811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i="1" lang="en-US">
                <a:latin typeface="Times New Roman"/>
                <a:ea typeface="Times New Roman"/>
                <a:cs typeface="Times New Roman"/>
                <a:sym typeface="Times New Roman"/>
              </a:rPr>
              <a:t>People v. Wheeler</a:t>
            </a:r>
            <a:endParaRPr/>
          </a:p>
        </p:txBody>
      </p:sp>
      <p:sp>
        <p:nvSpPr>
          <p:cNvPr id="517" name="Google Shape;517;p44"/>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2210"/>
              <a:buChar char="▣"/>
            </a:pPr>
            <a:r>
              <a:rPr lang="en-US" sz="3400">
                <a:latin typeface="Times New Roman"/>
                <a:ea typeface="Times New Roman"/>
                <a:cs typeface="Times New Roman"/>
                <a:sym typeface="Times New Roman"/>
              </a:rPr>
              <a:t>Article 1, Section 16 of the California Constitution contains a “right to trial by jury drawn from a </a:t>
            </a:r>
            <a:r>
              <a:rPr b="1" lang="en-US" sz="3400">
                <a:latin typeface="Times New Roman"/>
                <a:ea typeface="Times New Roman"/>
                <a:cs typeface="Times New Roman"/>
                <a:sym typeface="Times New Roman"/>
              </a:rPr>
              <a:t>representative cross-section of the community </a:t>
            </a:r>
            <a:r>
              <a:rPr lang="en-US" sz="3400">
                <a:latin typeface="Times New Roman"/>
                <a:ea typeface="Times New Roman"/>
                <a:cs typeface="Times New Roman"/>
                <a:sym typeface="Times New Roman"/>
              </a:rPr>
              <a:t>. . . .” (</a:t>
            </a:r>
            <a:r>
              <a:rPr i="1" lang="en-US" sz="3400">
                <a:latin typeface="Times New Roman"/>
                <a:ea typeface="Times New Roman"/>
                <a:cs typeface="Times New Roman"/>
                <a:sym typeface="Times New Roman"/>
              </a:rPr>
              <a:t>Id.</a:t>
            </a:r>
            <a:r>
              <a:rPr lang="en-US" sz="3400">
                <a:latin typeface="Times New Roman"/>
                <a:ea typeface="Times New Roman"/>
                <a:cs typeface="Times New Roman"/>
                <a:sym typeface="Times New Roman"/>
              </a:rPr>
              <a:t> at 276-77).</a:t>
            </a:r>
            <a:endParaRPr/>
          </a:p>
          <a:p>
            <a:pPr indent="-411163" lvl="0" marL="547688" rtl="0" algn="l">
              <a:spcBef>
                <a:spcPts val="680"/>
              </a:spcBef>
              <a:spcAft>
                <a:spcPts val="0"/>
              </a:spcAft>
              <a:buSzPts val="2210"/>
              <a:buChar char="▣"/>
            </a:pPr>
            <a:r>
              <a:rPr lang="en-US" sz="3400">
                <a:latin typeface="Times New Roman"/>
                <a:ea typeface="Times New Roman"/>
                <a:cs typeface="Times New Roman"/>
                <a:sym typeface="Times New Roman"/>
              </a:rPr>
              <a:t>Using peremptory challenges to remove jurors solely on </a:t>
            </a:r>
            <a:r>
              <a:rPr b="1" lang="en-US" sz="3400">
                <a:latin typeface="Times New Roman"/>
                <a:ea typeface="Times New Roman"/>
                <a:cs typeface="Times New Roman"/>
                <a:sym typeface="Times New Roman"/>
              </a:rPr>
              <a:t>“group bias”</a:t>
            </a:r>
            <a:r>
              <a:rPr lang="en-US" sz="3400">
                <a:latin typeface="Times New Roman"/>
                <a:ea typeface="Times New Roman"/>
                <a:cs typeface="Times New Roman"/>
                <a:sym typeface="Times New Roman"/>
              </a:rPr>
              <a:t> violates that right. (</a:t>
            </a:r>
            <a:r>
              <a:rPr i="1" lang="en-US" sz="3400">
                <a:latin typeface="Times New Roman"/>
                <a:ea typeface="Times New Roman"/>
                <a:cs typeface="Times New Roman"/>
                <a:sym typeface="Times New Roman"/>
              </a:rPr>
              <a:t>Id.</a:t>
            </a:r>
            <a:r>
              <a:rPr lang="en-US" sz="3400">
                <a:latin typeface="Times New Roman"/>
                <a:ea typeface="Times New Roman"/>
                <a:cs typeface="Times New Roman"/>
                <a:sym typeface="Times New Roman"/>
              </a:rPr>
              <a: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What is “Group Bias?”</a:t>
            </a:r>
            <a:endParaRPr/>
          </a:p>
        </p:txBody>
      </p:sp>
      <p:sp>
        <p:nvSpPr>
          <p:cNvPr id="523" name="Google Shape;523;p45"/>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ctr">
              <a:spcBef>
                <a:spcPts val="0"/>
              </a:spcBef>
              <a:spcAft>
                <a:spcPts val="0"/>
              </a:spcAft>
              <a:buSzPts val="2340"/>
              <a:buFont typeface="Arial"/>
              <a:buNone/>
            </a:pPr>
            <a:r>
              <a:rPr b="1" lang="en-US" sz="3600">
                <a:latin typeface="Times New Roman"/>
                <a:ea typeface="Times New Roman"/>
                <a:cs typeface="Times New Roman"/>
                <a:sym typeface="Times New Roman"/>
              </a:rPr>
              <a:t>“Group Bias”</a:t>
            </a:r>
            <a:endParaRPr/>
          </a:p>
          <a:p>
            <a:pPr indent="-411163" lvl="0" marL="547688" rtl="0" algn="l">
              <a:spcBef>
                <a:spcPts val="720"/>
              </a:spcBef>
              <a:spcAft>
                <a:spcPts val="0"/>
              </a:spcAft>
              <a:buSzPts val="2340"/>
              <a:buChar char="▣"/>
            </a:pPr>
            <a:r>
              <a:rPr lang="en-US" sz="3600">
                <a:latin typeface="Times New Roman"/>
                <a:ea typeface="Times New Roman"/>
                <a:cs typeface="Times New Roman"/>
                <a:sym typeface="Times New Roman"/>
              </a:rPr>
              <a:t>The presumption “that certain jurors are biased merely because they are members of an identifiable group distinguished on racial, religious, ethnic, or similar ground.” (</a:t>
            </a:r>
            <a:r>
              <a:rPr i="1" lang="en-US" sz="3600">
                <a:latin typeface="Times New Roman"/>
                <a:ea typeface="Times New Roman"/>
                <a:cs typeface="Times New Roman"/>
                <a:sym typeface="Times New Roman"/>
              </a:rPr>
              <a:t>Id.</a:t>
            </a:r>
            <a:r>
              <a:rPr lang="en-US" sz="3600">
                <a:latin typeface="Times New Roman"/>
                <a:ea typeface="Times New Roman"/>
                <a:cs typeface="Times New Roman"/>
                <a:sym typeface="Times New Roman"/>
              </a:rPr>
              <a:t> at 276).</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i="1" lang="en-US">
                <a:latin typeface="Times New Roman"/>
                <a:ea typeface="Times New Roman"/>
                <a:cs typeface="Times New Roman"/>
                <a:sym typeface="Times New Roman"/>
              </a:rPr>
              <a:t>Batson v. Kentucky</a:t>
            </a:r>
            <a:endParaRPr/>
          </a:p>
        </p:txBody>
      </p:sp>
      <p:sp>
        <p:nvSpPr>
          <p:cNvPr id="529" name="Google Shape;529;p46"/>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2210"/>
              <a:buChar char="▣"/>
            </a:pPr>
            <a:r>
              <a:rPr lang="en-US" sz="3400">
                <a:latin typeface="Times New Roman"/>
                <a:ea typeface="Times New Roman"/>
                <a:cs typeface="Times New Roman"/>
                <a:sym typeface="Times New Roman"/>
              </a:rPr>
              <a:t>14</a:t>
            </a:r>
            <a:r>
              <a:rPr baseline="30000" lang="en-US" sz="3400">
                <a:latin typeface="Times New Roman"/>
                <a:ea typeface="Times New Roman"/>
                <a:cs typeface="Times New Roman"/>
                <a:sym typeface="Times New Roman"/>
              </a:rPr>
              <a:t>th</a:t>
            </a:r>
            <a:r>
              <a:rPr lang="en-US" sz="3400">
                <a:latin typeface="Times New Roman"/>
                <a:ea typeface="Times New Roman"/>
                <a:cs typeface="Times New Roman"/>
                <a:sym typeface="Times New Roman"/>
              </a:rPr>
              <a:t> Amendment’s Equal Protection Clause requires that jurors </a:t>
            </a:r>
            <a:r>
              <a:rPr b="1" lang="en-US" sz="3400" u="sng">
                <a:latin typeface="Times New Roman"/>
                <a:ea typeface="Times New Roman"/>
                <a:cs typeface="Times New Roman"/>
                <a:sym typeface="Times New Roman"/>
              </a:rPr>
              <a:t>not</a:t>
            </a:r>
            <a:r>
              <a:rPr lang="en-US" sz="3400">
                <a:latin typeface="Times New Roman"/>
                <a:ea typeface="Times New Roman"/>
                <a:cs typeface="Times New Roman"/>
                <a:sym typeface="Times New Roman"/>
              </a:rPr>
              <a:t> be peremptorily challenged solely because of race (or protected classification).</a:t>
            </a:r>
            <a:endParaRPr/>
          </a:p>
          <a:p>
            <a:pPr indent="-411163" lvl="0" marL="547688" rtl="0" algn="l">
              <a:spcBef>
                <a:spcPts val="680"/>
              </a:spcBef>
              <a:spcAft>
                <a:spcPts val="0"/>
              </a:spcAft>
              <a:buSzPts val="2210"/>
              <a:buChar char="▣"/>
            </a:pPr>
            <a:r>
              <a:rPr lang="en-US" sz="3400">
                <a:latin typeface="Times New Roman"/>
                <a:ea typeface="Times New Roman"/>
                <a:cs typeface="Times New Roman"/>
                <a:sym typeface="Times New Roman"/>
              </a:rPr>
              <a:t>Promulgated </a:t>
            </a:r>
            <a:r>
              <a:rPr b="1" lang="en-US" sz="3400">
                <a:latin typeface="Times New Roman"/>
                <a:ea typeface="Times New Roman"/>
                <a:cs typeface="Times New Roman"/>
                <a:sym typeface="Times New Roman"/>
              </a:rPr>
              <a:t>Three-Part Inquiry</a:t>
            </a:r>
            <a:r>
              <a:rPr lang="en-US" sz="3400">
                <a:latin typeface="Times New Roman"/>
                <a:ea typeface="Times New Roman"/>
                <a:cs typeface="Times New Roman"/>
                <a:sym typeface="Times New Roman"/>
              </a:rPr>
              <a:t> for the trial court to use in monitoring a </a:t>
            </a:r>
            <a:r>
              <a:rPr i="1" lang="en-US" sz="3400">
                <a:latin typeface="Times New Roman"/>
                <a:ea typeface="Times New Roman"/>
                <a:cs typeface="Times New Roman"/>
                <a:sym typeface="Times New Roman"/>
              </a:rPr>
              <a:t>Batson</a:t>
            </a:r>
            <a:r>
              <a:rPr lang="en-US" sz="3400">
                <a:latin typeface="Times New Roman"/>
                <a:ea typeface="Times New Roman"/>
                <a:cs typeface="Times New Roman"/>
                <a:sym typeface="Times New Roman"/>
              </a:rPr>
              <a:t>-type challenge.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Three-Part Inquiry</a:t>
            </a:r>
            <a:endParaRPr/>
          </a:p>
        </p:txBody>
      </p:sp>
      <p:sp>
        <p:nvSpPr>
          <p:cNvPr id="535" name="Google Shape;535;p47"/>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b="1" lang="en-US">
                <a:latin typeface="Times New Roman"/>
                <a:ea typeface="Times New Roman"/>
                <a:cs typeface="Times New Roman"/>
                <a:sym typeface="Times New Roman"/>
              </a:rPr>
              <a:t>PRONG 1: </a:t>
            </a:r>
            <a:r>
              <a:rPr i="1" lang="en-US">
                <a:latin typeface="Times New Roman"/>
                <a:ea typeface="Times New Roman"/>
                <a:cs typeface="Times New Roman"/>
                <a:sym typeface="Times New Roman"/>
              </a:rPr>
              <a:t>Opponent</a:t>
            </a:r>
            <a:r>
              <a:rPr lang="en-US">
                <a:latin typeface="Times New Roman"/>
                <a:ea typeface="Times New Roman"/>
                <a:cs typeface="Times New Roman"/>
                <a:sym typeface="Times New Roman"/>
              </a:rPr>
              <a:t> must make prima facie case that totality of circumstances raises inference of discriminatory kick.</a:t>
            </a:r>
            <a:endParaRPr/>
          </a:p>
          <a:p>
            <a:pPr indent="-411163" lvl="0" marL="547688" rtl="0" algn="l">
              <a:spcBef>
                <a:spcPts val="560"/>
              </a:spcBef>
              <a:spcAft>
                <a:spcPts val="0"/>
              </a:spcAft>
              <a:buSzPts val="1820"/>
              <a:buChar char="▣"/>
            </a:pPr>
            <a:r>
              <a:rPr b="1" lang="en-US">
                <a:latin typeface="Times New Roman"/>
                <a:ea typeface="Times New Roman"/>
                <a:cs typeface="Times New Roman"/>
                <a:sym typeface="Times New Roman"/>
              </a:rPr>
              <a:t>PRONG 2: </a:t>
            </a:r>
            <a:r>
              <a:rPr lang="en-US">
                <a:latin typeface="Times New Roman"/>
                <a:ea typeface="Times New Roman"/>
                <a:cs typeface="Times New Roman"/>
                <a:sym typeface="Times New Roman"/>
              </a:rPr>
              <a:t>Burden shifts to </a:t>
            </a:r>
            <a:r>
              <a:rPr i="1" lang="en-US">
                <a:latin typeface="Times New Roman"/>
                <a:ea typeface="Times New Roman"/>
                <a:cs typeface="Times New Roman"/>
                <a:sym typeface="Times New Roman"/>
              </a:rPr>
              <a:t>proponent</a:t>
            </a:r>
            <a:r>
              <a:rPr lang="en-US">
                <a:latin typeface="Times New Roman"/>
                <a:ea typeface="Times New Roman"/>
                <a:cs typeface="Times New Roman"/>
                <a:sym typeface="Times New Roman"/>
              </a:rPr>
              <a:t> to give permissible reasons.</a:t>
            </a:r>
            <a:endParaRPr/>
          </a:p>
          <a:p>
            <a:pPr indent="-411163" lvl="0" marL="547688" rtl="0" algn="l">
              <a:spcBef>
                <a:spcPts val="560"/>
              </a:spcBef>
              <a:spcAft>
                <a:spcPts val="0"/>
              </a:spcAft>
              <a:buSzPts val="1820"/>
              <a:buChar char="▣"/>
            </a:pPr>
            <a:r>
              <a:rPr b="1" lang="en-US">
                <a:latin typeface="Times New Roman"/>
                <a:ea typeface="Times New Roman"/>
                <a:cs typeface="Times New Roman"/>
                <a:sym typeface="Times New Roman"/>
              </a:rPr>
              <a:t>PRONG 3: </a:t>
            </a:r>
            <a:r>
              <a:rPr i="1" lang="en-US">
                <a:latin typeface="Times New Roman"/>
                <a:ea typeface="Times New Roman"/>
                <a:cs typeface="Times New Roman"/>
                <a:sym typeface="Times New Roman"/>
              </a:rPr>
              <a:t>Trial court </a:t>
            </a:r>
            <a:r>
              <a:rPr lang="en-US">
                <a:latin typeface="Times New Roman"/>
                <a:ea typeface="Times New Roman"/>
                <a:cs typeface="Times New Roman"/>
                <a:sym typeface="Times New Roman"/>
              </a:rPr>
              <a:t>decides whether opponent has proven discriminatory purpose.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Times New Roman"/>
                <a:ea typeface="Times New Roman"/>
                <a:cs typeface="Times New Roman"/>
                <a:sym typeface="Times New Roman"/>
              </a:rPr>
              <a:t>Prong 1: </a:t>
            </a:r>
            <a:r>
              <a:rPr i="1" lang="en-US">
                <a:latin typeface="Times New Roman"/>
                <a:ea typeface="Times New Roman"/>
                <a:cs typeface="Times New Roman"/>
                <a:sym typeface="Times New Roman"/>
              </a:rPr>
              <a:t>Johnson v. California </a:t>
            </a:r>
            <a:r>
              <a:rPr lang="en-US">
                <a:latin typeface="Times New Roman"/>
                <a:ea typeface="Times New Roman"/>
                <a:cs typeface="Times New Roman"/>
                <a:sym typeface="Times New Roman"/>
              </a:rPr>
              <a:t>(2005) 545 U.S. 162</a:t>
            </a:r>
            <a:endParaRPr/>
          </a:p>
        </p:txBody>
      </p:sp>
      <p:sp>
        <p:nvSpPr>
          <p:cNvPr id="541" name="Google Shape;541;p4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411163" lvl="0" marL="547688" rtl="0" algn="ctr">
              <a:spcBef>
                <a:spcPts val="0"/>
              </a:spcBef>
              <a:spcAft>
                <a:spcPts val="0"/>
              </a:spcAft>
              <a:buSzPts val="2080"/>
              <a:buChar char="▣"/>
            </a:pPr>
            <a:r>
              <a:rPr lang="en-US" sz="3200">
                <a:latin typeface="Times New Roman"/>
                <a:ea typeface="Times New Roman"/>
                <a:cs typeface="Times New Roman"/>
                <a:sym typeface="Times New Roman"/>
              </a:rPr>
              <a:t>Prong 1 of the original </a:t>
            </a:r>
            <a:r>
              <a:rPr b="1" i="1" lang="en-US" sz="3200">
                <a:latin typeface="Times New Roman"/>
                <a:ea typeface="Times New Roman"/>
                <a:cs typeface="Times New Roman"/>
                <a:sym typeface="Times New Roman"/>
              </a:rPr>
              <a:t>Wheeler</a:t>
            </a:r>
            <a:r>
              <a:rPr i="1" lang="en-US" sz="3200">
                <a:latin typeface="Times New Roman"/>
                <a:ea typeface="Times New Roman"/>
                <a:cs typeface="Times New Roman"/>
                <a:sym typeface="Times New Roman"/>
              </a:rPr>
              <a:t> </a:t>
            </a:r>
            <a:r>
              <a:rPr lang="en-US" sz="3200">
                <a:latin typeface="Times New Roman"/>
                <a:ea typeface="Times New Roman"/>
                <a:cs typeface="Times New Roman"/>
                <a:sym typeface="Times New Roman"/>
              </a:rPr>
              <a:t>test required opponent to show </a:t>
            </a:r>
            <a:r>
              <a:rPr b="1" lang="en-US" sz="3200">
                <a:latin typeface="Times New Roman"/>
                <a:ea typeface="Times New Roman"/>
                <a:cs typeface="Times New Roman"/>
                <a:sym typeface="Times New Roman"/>
              </a:rPr>
              <a:t>“strong likelihood” </a:t>
            </a:r>
            <a:r>
              <a:rPr lang="en-US" sz="3200">
                <a:latin typeface="Times New Roman"/>
                <a:ea typeface="Times New Roman"/>
                <a:cs typeface="Times New Roman"/>
                <a:sym typeface="Times New Roman"/>
              </a:rPr>
              <a:t>that jurors being excluded due to group bias.</a:t>
            </a:r>
            <a:endParaRPr/>
          </a:p>
        </p:txBody>
      </p:sp>
      <p:sp>
        <p:nvSpPr>
          <p:cNvPr id="542" name="Google Shape;542;p4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p>
            <a:pPr indent="-411163" lvl="0" marL="547688" rtl="0" algn="ctr">
              <a:spcBef>
                <a:spcPts val="0"/>
              </a:spcBef>
              <a:spcAft>
                <a:spcPts val="0"/>
              </a:spcAft>
              <a:buSzPts val="2080"/>
              <a:buChar char="▣"/>
            </a:pPr>
            <a:r>
              <a:rPr b="1" i="1" lang="en-US" sz="3200">
                <a:latin typeface="Times New Roman"/>
                <a:ea typeface="Times New Roman"/>
                <a:cs typeface="Times New Roman"/>
                <a:sym typeface="Times New Roman"/>
              </a:rPr>
              <a:t>Johnson</a:t>
            </a:r>
            <a:r>
              <a:rPr i="1" lang="en-US" sz="3200">
                <a:latin typeface="Times New Roman"/>
                <a:ea typeface="Times New Roman"/>
                <a:cs typeface="Times New Roman"/>
                <a:sym typeface="Times New Roman"/>
              </a:rPr>
              <a:t> </a:t>
            </a:r>
            <a:r>
              <a:rPr lang="en-US" sz="3200">
                <a:latin typeface="Times New Roman"/>
                <a:ea typeface="Times New Roman"/>
                <a:cs typeface="Times New Roman"/>
                <a:sym typeface="Times New Roman"/>
              </a:rPr>
              <a:t>held that standard too high.</a:t>
            </a:r>
            <a:endParaRPr/>
          </a:p>
          <a:p>
            <a:pPr indent="-411163" lvl="0" marL="547688" rtl="0" algn="ctr">
              <a:spcBef>
                <a:spcPts val="640"/>
              </a:spcBef>
              <a:spcAft>
                <a:spcPts val="0"/>
              </a:spcAft>
              <a:buSzPts val="2080"/>
              <a:buChar char="▣"/>
            </a:pPr>
            <a:r>
              <a:rPr lang="en-US" sz="3200">
                <a:latin typeface="Times New Roman"/>
                <a:ea typeface="Times New Roman"/>
                <a:cs typeface="Times New Roman"/>
                <a:sym typeface="Times New Roman"/>
              </a:rPr>
              <a:t> California should be using mere “inference” language of </a:t>
            </a:r>
            <a:r>
              <a:rPr i="1" lang="en-US" sz="3200">
                <a:latin typeface="Times New Roman"/>
                <a:ea typeface="Times New Roman"/>
                <a:cs typeface="Times New Roman"/>
                <a:sym typeface="Times New Roman"/>
              </a:rPr>
              <a:t>Batson</a:t>
            </a:r>
            <a:r>
              <a:rPr lang="en-US" sz="3200">
                <a:latin typeface="Times New Roman"/>
                <a:ea typeface="Times New Roman"/>
                <a:cs typeface="Times New Roman"/>
                <a:sym typeface="Times New Roman"/>
              </a:rPr>
              <a:t> (</a:t>
            </a:r>
            <a:r>
              <a:rPr b="1" lang="en-US" sz="3200">
                <a:latin typeface="Times New Roman"/>
                <a:ea typeface="Times New Roman"/>
                <a:cs typeface="Times New Roman"/>
                <a:sym typeface="Times New Roman"/>
              </a:rPr>
              <a:t>totality of circumstances</a:t>
            </a:r>
            <a:r>
              <a:rPr lang="en-US" sz="3200">
                <a:latin typeface="Times New Roman"/>
                <a:ea typeface="Times New Roman"/>
                <a:cs typeface="Times New Roman"/>
                <a:sym typeface="Times New Roman"/>
              </a:rPr>
              <a:t>).</a:t>
            </a:r>
            <a:endParaRPr i="1" sz="3200">
              <a:latin typeface="Times New Roman"/>
              <a:ea typeface="Times New Roman"/>
              <a:cs typeface="Times New Roman"/>
              <a:sym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Times New Roman"/>
                <a:ea typeface="Times New Roman"/>
                <a:cs typeface="Times New Roman"/>
                <a:sym typeface="Times New Roman"/>
              </a:rPr>
              <a:t>Prong 1: Tips and Strategies for Making the Prima Facie Case</a:t>
            </a:r>
            <a:endParaRPr/>
          </a:p>
        </p:txBody>
      </p:sp>
      <p:sp>
        <p:nvSpPr>
          <p:cNvPr id="548" name="Google Shape;548;p49"/>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2340"/>
              <a:buFont typeface="Arial"/>
              <a:buChar char="•"/>
            </a:pPr>
            <a:r>
              <a:rPr lang="en-US" sz="3600">
                <a:latin typeface="Times New Roman"/>
                <a:ea typeface="Times New Roman"/>
                <a:cs typeface="Times New Roman"/>
                <a:sym typeface="Times New Roman"/>
              </a:rPr>
              <a:t>Make the trial court put on the record whether they are finding prima facie case.</a:t>
            </a:r>
            <a:endParaRPr/>
          </a:p>
          <a:p>
            <a:pPr indent="-411163" lvl="0" marL="547688" rtl="0" algn="l">
              <a:spcBef>
                <a:spcPts val="720"/>
              </a:spcBef>
              <a:spcAft>
                <a:spcPts val="0"/>
              </a:spcAft>
              <a:buSzPts val="2340"/>
              <a:buFont typeface="Arial"/>
              <a:buChar char="•"/>
            </a:pPr>
            <a:r>
              <a:rPr lang="en-US" sz="3600">
                <a:latin typeface="Times New Roman"/>
                <a:ea typeface="Times New Roman"/>
                <a:cs typeface="Times New Roman"/>
                <a:sym typeface="Times New Roman"/>
              </a:rPr>
              <a:t>If the court </a:t>
            </a:r>
            <a:r>
              <a:rPr b="1" lang="en-US" sz="3600">
                <a:latin typeface="Times New Roman"/>
                <a:ea typeface="Times New Roman"/>
                <a:cs typeface="Times New Roman"/>
                <a:sym typeface="Times New Roman"/>
              </a:rPr>
              <a:t>does not </a:t>
            </a:r>
            <a:r>
              <a:rPr lang="en-US" sz="3600">
                <a:latin typeface="Times New Roman"/>
                <a:ea typeface="Times New Roman"/>
                <a:cs typeface="Times New Roman"/>
                <a:sym typeface="Times New Roman"/>
              </a:rPr>
              <a:t>expressly find prima facie case, and the prosecutor states their reasons, </a:t>
            </a:r>
            <a:r>
              <a:rPr b="1" lang="en-US" sz="3600">
                <a:latin typeface="Times New Roman"/>
                <a:ea typeface="Times New Roman"/>
                <a:cs typeface="Times New Roman"/>
                <a:sym typeface="Times New Roman"/>
              </a:rPr>
              <a:t>Prong 1 is deemed moot for appeal</a:t>
            </a:r>
            <a:r>
              <a:rPr lang="en-US" sz="3600">
                <a:latin typeface="Times New Roman"/>
                <a:ea typeface="Times New Roman"/>
                <a:cs typeface="Times New Roman"/>
                <a:sym typeface="Times New Roman"/>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Swear the Potential Jurors</a:t>
            </a:r>
            <a:endParaRPr/>
          </a:p>
        </p:txBody>
      </p:sp>
      <p:sp>
        <p:nvSpPr>
          <p:cNvPr id="270" name="Google Shape;270;p5"/>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BE OBSERVANT DURING THE OATH:</a:t>
            </a:r>
            <a:endParaRPr/>
          </a:p>
          <a:p>
            <a:pPr indent="0" lvl="0" marL="136525" rtl="0" algn="l">
              <a:spcBef>
                <a:spcPts val="560"/>
              </a:spcBef>
              <a:spcAft>
                <a:spcPts val="0"/>
              </a:spcAft>
              <a:buSzPts val="1820"/>
              <a:buNone/>
            </a:pPr>
            <a:r>
              <a:rPr lang="en-US"/>
              <a:t>“Do you, and each of you, understand and agree that you will accurately and truthfully answer, under penalty of perjury, all questions propounded to you concerning your qualifications and competency to serve as a trial juror in the matter pending before this court; and that failure to do so may subject you to criminal prosecution?”</a:t>
            </a:r>
            <a:endParaRPr/>
          </a:p>
          <a:p>
            <a:pPr indent="-411163" lvl="0" marL="547688" rtl="0" algn="l">
              <a:spcBef>
                <a:spcPts val="560"/>
              </a:spcBef>
              <a:spcAft>
                <a:spcPts val="0"/>
              </a:spcAft>
              <a:buSzPts val="1820"/>
              <a:buChar char="▣"/>
            </a:pPr>
            <a:r>
              <a:rPr lang="en-US"/>
              <a:t>Potential Juror: </a:t>
            </a:r>
            <a:r>
              <a:rPr b="1" lang="en-US" u="sng"/>
              <a:t>“I do.”</a:t>
            </a:r>
            <a:br>
              <a:rPr lang="en-US"/>
            </a:b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sz="3600">
                <a:latin typeface="Times New Roman"/>
                <a:ea typeface="Times New Roman"/>
                <a:cs typeface="Times New Roman"/>
                <a:sym typeface="Times New Roman"/>
              </a:rPr>
              <a:t>Prong 1: Tips and Strategies for Making the Prima Facie Case</a:t>
            </a:r>
            <a:endParaRPr/>
          </a:p>
        </p:txBody>
      </p:sp>
      <p:sp>
        <p:nvSpPr>
          <p:cNvPr id="554" name="Google Shape;554;p50"/>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lnSpc>
                <a:spcPct val="90000"/>
              </a:lnSpc>
              <a:spcBef>
                <a:spcPts val="0"/>
              </a:spcBef>
              <a:spcAft>
                <a:spcPts val="0"/>
              </a:spcAft>
              <a:buSzPts val="1820"/>
              <a:buChar char="▣"/>
            </a:pPr>
            <a:r>
              <a:rPr lang="en-US">
                <a:latin typeface="Times New Roman"/>
                <a:ea typeface="Times New Roman"/>
                <a:cs typeface="Times New Roman"/>
                <a:sym typeface="Times New Roman"/>
              </a:rPr>
              <a:t>If trial court finds </a:t>
            </a:r>
            <a:r>
              <a:rPr b="1" lang="en-US">
                <a:latin typeface="Times New Roman"/>
                <a:ea typeface="Times New Roman"/>
                <a:cs typeface="Times New Roman"/>
                <a:sym typeface="Times New Roman"/>
              </a:rPr>
              <a:t>no prima facie case</a:t>
            </a:r>
            <a:r>
              <a:rPr lang="en-US">
                <a:latin typeface="Times New Roman"/>
                <a:ea typeface="Times New Roman"/>
                <a:cs typeface="Times New Roman"/>
                <a:sym typeface="Times New Roman"/>
              </a:rPr>
              <a:t>, need to ask to put </a:t>
            </a:r>
            <a:r>
              <a:rPr b="1" lang="en-US">
                <a:latin typeface="Times New Roman"/>
                <a:ea typeface="Times New Roman"/>
                <a:cs typeface="Times New Roman"/>
                <a:sym typeface="Times New Roman"/>
              </a:rPr>
              <a:t>the classification-neutral reasons </a:t>
            </a:r>
            <a:r>
              <a:rPr lang="en-US">
                <a:latin typeface="Times New Roman"/>
                <a:ea typeface="Times New Roman"/>
                <a:cs typeface="Times New Roman"/>
                <a:sym typeface="Times New Roman"/>
              </a:rPr>
              <a:t>on the record for purposes of appeal</a:t>
            </a:r>
            <a:endParaRPr/>
          </a:p>
          <a:p>
            <a:pPr indent="-282575" lvl="1" marL="868363" rtl="0" algn="l">
              <a:lnSpc>
                <a:spcPct val="90000"/>
              </a:lnSpc>
              <a:spcBef>
                <a:spcPts val="480"/>
              </a:spcBef>
              <a:spcAft>
                <a:spcPts val="0"/>
              </a:spcAft>
              <a:buSzPts val="1920"/>
              <a:buChar char="◼"/>
            </a:pPr>
            <a:r>
              <a:rPr lang="en-US">
                <a:latin typeface="Times New Roman"/>
                <a:ea typeface="Times New Roman"/>
                <a:cs typeface="Times New Roman"/>
                <a:sym typeface="Times New Roman"/>
              </a:rPr>
              <a:t>If the court denies hearing the reasons, could file them in a written statement.</a:t>
            </a:r>
            <a:endParaRPr/>
          </a:p>
          <a:p>
            <a:pPr indent="-282575" lvl="1" marL="868363" rtl="0" algn="l">
              <a:lnSpc>
                <a:spcPct val="90000"/>
              </a:lnSpc>
              <a:spcBef>
                <a:spcPts val="480"/>
              </a:spcBef>
              <a:spcAft>
                <a:spcPts val="0"/>
              </a:spcAft>
              <a:buSzPts val="1920"/>
              <a:buChar char="◼"/>
            </a:pPr>
            <a:r>
              <a:rPr i="1" lang="en-US">
                <a:latin typeface="Times New Roman"/>
                <a:ea typeface="Times New Roman"/>
                <a:cs typeface="Times New Roman"/>
                <a:sym typeface="Times New Roman"/>
              </a:rPr>
              <a:t>People v. Scott</a:t>
            </a:r>
            <a:r>
              <a:rPr lang="en-US">
                <a:latin typeface="Times New Roman"/>
                <a:ea typeface="Times New Roman"/>
                <a:cs typeface="Times New Roman"/>
                <a:sym typeface="Times New Roman"/>
              </a:rPr>
              <a:t> (2015) 61 Cal 4th 363: if trial court expressly finds no prima facie case but allows the People to give reasons just in case. </a:t>
            </a:r>
            <a:endParaRPr/>
          </a:p>
          <a:p>
            <a:pPr indent="-228600" lvl="2" marL="1133475" rtl="0" algn="l">
              <a:lnSpc>
                <a:spcPct val="90000"/>
              </a:lnSpc>
              <a:spcBef>
                <a:spcPts val="440"/>
              </a:spcBef>
              <a:spcAft>
                <a:spcPts val="0"/>
              </a:spcAft>
              <a:buSzPts val="2090"/>
              <a:buChar char="🢭"/>
            </a:pPr>
            <a:r>
              <a:rPr b="1" lang="en-US">
                <a:latin typeface="Times New Roman"/>
                <a:ea typeface="Times New Roman"/>
                <a:cs typeface="Times New Roman"/>
                <a:sym typeface="Times New Roman"/>
              </a:rPr>
              <a:t>NOT MOOT </a:t>
            </a:r>
            <a:r>
              <a:rPr lang="en-US">
                <a:latin typeface="Times New Roman"/>
                <a:ea typeface="Times New Roman"/>
                <a:cs typeface="Times New Roman"/>
                <a:sym typeface="Times New Roman"/>
              </a:rPr>
              <a:t>🡪 Appellate Court to consider whether the prima facie case is made.</a:t>
            </a:r>
            <a:endParaRPr i="1">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Times New Roman"/>
                <a:ea typeface="Times New Roman"/>
                <a:cs typeface="Times New Roman"/>
                <a:sym typeface="Times New Roman"/>
              </a:rPr>
              <a:t>Prong 2: Enunciation of Neutral Reasons</a:t>
            </a:r>
            <a:endParaRPr/>
          </a:p>
        </p:txBody>
      </p:sp>
      <p:sp>
        <p:nvSpPr>
          <p:cNvPr id="560" name="Google Shape;560;p51"/>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lnSpc>
                <a:spcPct val="80000"/>
              </a:lnSpc>
              <a:spcBef>
                <a:spcPts val="0"/>
              </a:spcBef>
              <a:spcAft>
                <a:spcPts val="0"/>
              </a:spcAft>
              <a:buSzPts val="1755"/>
              <a:buChar char="▣"/>
            </a:pPr>
            <a:r>
              <a:rPr lang="en-US" sz="2700">
                <a:latin typeface="Times New Roman"/>
                <a:ea typeface="Times New Roman"/>
                <a:cs typeface="Times New Roman"/>
                <a:sym typeface="Times New Roman"/>
              </a:rPr>
              <a:t>Remember and state your reasons.</a:t>
            </a:r>
            <a:endParaRPr/>
          </a:p>
          <a:p>
            <a:pPr indent="-282575" lvl="1" marL="868363" rtl="0" algn="l">
              <a:lnSpc>
                <a:spcPct val="80000"/>
              </a:lnSpc>
              <a:spcBef>
                <a:spcPts val="480"/>
              </a:spcBef>
              <a:spcAft>
                <a:spcPts val="0"/>
              </a:spcAft>
              <a:buSzPts val="1920"/>
              <a:buChar char="◼"/>
            </a:pPr>
            <a:r>
              <a:rPr b="1" lang="en-US">
                <a:latin typeface="Times New Roman"/>
                <a:ea typeface="Times New Roman"/>
                <a:cs typeface="Times New Roman"/>
                <a:sym typeface="Times New Roman"/>
              </a:rPr>
              <a:t>Stay calm!</a:t>
            </a:r>
            <a:endParaRPr/>
          </a:p>
          <a:p>
            <a:pPr indent="-411163" lvl="0" marL="547688" rtl="0" algn="l">
              <a:lnSpc>
                <a:spcPct val="80000"/>
              </a:lnSpc>
              <a:spcBef>
                <a:spcPts val="540"/>
              </a:spcBef>
              <a:spcAft>
                <a:spcPts val="0"/>
              </a:spcAft>
              <a:buSzPts val="1755"/>
              <a:buChar char="▣"/>
            </a:pPr>
            <a:r>
              <a:rPr lang="en-US" sz="2700">
                <a:latin typeface="Times New Roman"/>
                <a:ea typeface="Times New Roman"/>
                <a:cs typeface="Times New Roman"/>
                <a:sym typeface="Times New Roman"/>
              </a:rPr>
              <a:t>Put your evidence on the record.</a:t>
            </a:r>
            <a:endParaRPr/>
          </a:p>
          <a:p>
            <a:pPr indent="-411163" lvl="0" marL="547688" rtl="0" algn="l">
              <a:lnSpc>
                <a:spcPct val="80000"/>
              </a:lnSpc>
              <a:spcBef>
                <a:spcPts val="540"/>
              </a:spcBef>
              <a:spcAft>
                <a:spcPts val="0"/>
              </a:spcAft>
              <a:buSzPts val="1755"/>
              <a:buChar char="▣"/>
            </a:pPr>
            <a:r>
              <a:rPr lang="en-US" sz="2700">
                <a:latin typeface="Times New Roman"/>
                <a:ea typeface="Times New Roman"/>
                <a:cs typeface="Times New Roman"/>
                <a:sym typeface="Times New Roman"/>
              </a:rPr>
              <a:t>If you absolutely cannot remember your reasons 🡪 </a:t>
            </a:r>
            <a:r>
              <a:rPr i="1" lang="en-US" sz="2700">
                <a:latin typeface="Times New Roman"/>
                <a:ea typeface="Times New Roman"/>
                <a:cs typeface="Times New Roman"/>
                <a:sym typeface="Times New Roman"/>
              </a:rPr>
              <a:t>see Gonzalez v. Brown </a:t>
            </a:r>
            <a:r>
              <a:rPr lang="en-US" sz="2700">
                <a:latin typeface="Times New Roman"/>
                <a:ea typeface="Times New Roman"/>
                <a:cs typeface="Times New Roman"/>
                <a:sym typeface="Times New Roman"/>
              </a:rPr>
              <a:t>(9</a:t>
            </a:r>
            <a:r>
              <a:rPr baseline="30000" lang="en-US" sz="2700">
                <a:latin typeface="Times New Roman"/>
                <a:ea typeface="Times New Roman"/>
                <a:cs typeface="Times New Roman"/>
                <a:sym typeface="Times New Roman"/>
              </a:rPr>
              <a:t>th</a:t>
            </a:r>
            <a:r>
              <a:rPr lang="en-US" sz="2700">
                <a:latin typeface="Times New Roman"/>
                <a:ea typeface="Times New Roman"/>
                <a:cs typeface="Times New Roman"/>
                <a:sym typeface="Times New Roman"/>
              </a:rPr>
              <a:t> Cir. 2009) 585 F. 3d 1202.</a:t>
            </a:r>
            <a:endParaRPr/>
          </a:p>
          <a:p>
            <a:pPr indent="-282575" lvl="1" marL="868363" rtl="0" algn="l">
              <a:lnSpc>
                <a:spcPct val="80000"/>
              </a:lnSpc>
              <a:spcBef>
                <a:spcPts val="480"/>
              </a:spcBef>
              <a:spcAft>
                <a:spcPts val="0"/>
              </a:spcAft>
              <a:buSzPts val="1920"/>
              <a:buChar char="◼"/>
            </a:pPr>
            <a:r>
              <a:rPr lang="en-US">
                <a:latin typeface="Times New Roman"/>
                <a:ea typeface="Times New Roman"/>
                <a:cs typeface="Times New Roman"/>
                <a:sym typeface="Times New Roman"/>
              </a:rPr>
              <a:t>Finding that while not forgetting is preferable, a trial court can still credit as neutral a reason not stated because the attorney cannot remember the reason for the kick when other factors show the attorney to be non-discriminatory:</a:t>
            </a:r>
            <a:endParaRPr/>
          </a:p>
          <a:p>
            <a:pPr indent="-228600" lvl="2" marL="1133475" rtl="0" algn="l">
              <a:lnSpc>
                <a:spcPct val="80000"/>
              </a:lnSpc>
              <a:spcBef>
                <a:spcPts val="440"/>
              </a:spcBef>
              <a:spcAft>
                <a:spcPts val="0"/>
              </a:spcAft>
              <a:buSzPts val="2090"/>
              <a:buChar char="🢭"/>
            </a:pPr>
            <a:r>
              <a:rPr lang="en-US">
                <a:latin typeface="Times New Roman"/>
                <a:ea typeface="Times New Roman"/>
                <a:cs typeface="Times New Roman"/>
                <a:sym typeface="Times New Roman"/>
              </a:rPr>
              <a:t>Remembering neutral reasons for kicking others in the class;</a:t>
            </a:r>
            <a:endParaRPr/>
          </a:p>
          <a:p>
            <a:pPr indent="-228600" lvl="2" marL="1133475" rtl="0" algn="l">
              <a:lnSpc>
                <a:spcPct val="80000"/>
              </a:lnSpc>
              <a:spcBef>
                <a:spcPts val="440"/>
              </a:spcBef>
              <a:spcAft>
                <a:spcPts val="0"/>
              </a:spcAft>
              <a:buSzPts val="2090"/>
              <a:buChar char="🢭"/>
            </a:pPr>
            <a:r>
              <a:rPr lang="en-US">
                <a:latin typeface="Times New Roman"/>
                <a:ea typeface="Times New Roman"/>
                <a:cs typeface="Times New Roman"/>
                <a:sym typeface="Times New Roman"/>
              </a:rPr>
              <a:t>Not kicking many in the class; and</a:t>
            </a:r>
            <a:endParaRPr/>
          </a:p>
          <a:p>
            <a:pPr indent="-228600" lvl="2" marL="1133475" rtl="0" algn="l">
              <a:lnSpc>
                <a:spcPct val="80000"/>
              </a:lnSpc>
              <a:spcBef>
                <a:spcPts val="440"/>
              </a:spcBef>
              <a:spcAft>
                <a:spcPts val="0"/>
              </a:spcAft>
              <a:buSzPts val="2090"/>
              <a:buChar char="🢭"/>
            </a:pPr>
            <a:r>
              <a:rPr lang="en-US">
                <a:latin typeface="Times New Roman"/>
                <a:ea typeface="Times New Roman"/>
                <a:cs typeface="Times New Roman"/>
                <a:sym typeface="Times New Roman"/>
              </a:rPr>
              <a:t>Having others in the class remain on the panel.</a:t>
            </a:r>
            <a:endParaRPr>
              <a:latin typeface="Times New Roman"/>
              <a:ea typeface="Times New Roman"/>
              <a:cs typeface="Times New Roman"/>
              <a:sym typeface="Times New Roman"/>
            </a:endParaRPr>
          </a:p>
        </p:txBody>
      </p:sp>
      <p:pic>
        <p:nvPicPr>
          <p:cNvPr descr="Unknown" id="561" name="Google Shape;561;p51"/>
          <p:cNvPicPr preferRelativeResize="0"/>
          <p:nvPr/>
        </p:nvPicPr>
        <p:blipFill rotWithShape="1">
          <a:blip r:embed="rId3">
            <a:alphaModFix/>
          </a:blip>
          <a:srcRect b="0" l="0" r="0" t="0"/>
          <a:stretch/>
        </p:blipFill>
        <p:spPr>
          <a:xfrm>
            <a:off x="5943600" y="1600200"/>
            <a:ext cx="2438400" cy="9906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Prong 3: Weighing the scales</a:t>
            </a:r>
            <a:endParaRPr/>
          </a:p>
        </p:txBody>
      </p:sp>
      <p:sp>
        <p:nvSpPr>
          <p:cNvPr id="567" name="Google Shape;567;p52"/>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2210"/>
              <a:buChar char="▣"/>
            </a:pPr>
            <a:r>
              <a:rPr b="1" lang="en-US" sz="3400">
                <a:latin typeface="Times New Roman"/>
                <a:ea typeface="Times New Roman"/>
                <a:cs typeface="Times New Roman"/>
                <a:sym typeface="Times New Roman"/>
              </a:rPr>
              <a:t>Prong 3</a:t>
            </a:r>
            <a:r>
              <a:rPr lang="en-US" sz="3400">
                <a:latin typeface="Times New Roman"/>
                <a:ea typeface="Times New Roman"/>
                <a:cs typeface="Times New Roman"/>
                <a:sym typeface="Times New Roman"/>
              </a:rPr>
              <a:t> is a credibility determination.</a:t>
            </a:r>
            <a:endParaRPr/>
          </a:p>
          <a:p>
            <a:pPr indent="-411163" lvl="0" marL="547688" rtl="0" algn="l">
              <a:spcBef>
                <a:spcPts val="680"/>
              </a:spcBef>
              <a:spcAft>
                <a:spcPts val="0"/>
              </a:spcAft>
              <a:buSzPts val="2210"/>
              <a:buChar char="▣"/>
            </a:pPr>
            <a:r>
              <a:rPr lang="en-US" sz="3400">
                <a:latin typeface="Times New Roman"/>
                <a:ea typeface="Times New Roman"/>
                <a:cs typeface="Times New Roman"/>
                <a:sym typeface="Times New Roman"/>
              </a:rPr>
              <a:t>It “demands of the trial judge a sincere and reasoned attempt to evaluate” the truthfulness of the proffered race-neutral reason.  (</a:t>
            </a:r>
            <a:r>
              <a:rPr i="1" lang="en-US" sz="3400">
                <a:latin typeface="Times New Roman"/>
                <a:ea typeface="Times New Roman"/>
                <a:cs typeface="Times New Roman"/>
                <a:sym typeface="Times New Roman"/>
              </a:rPr>
              <a:t>People v. Hall </a:t>
            </a:r>
            <a:r>
              <a:rPr lang="en-US" sz="3400">
                <a:latin typeface="Times New Roman"/>
                <a:ea typeface="Times New Roman"/>
                <a:cs typeface="Times New Roman"/>
                <a:sym typeface="Times New Roman"/>
              </a:rPr>
              <a:t>(1983) 35 Cal. 3d 161, 167).</a:t>
            </a:r>
            <a:endParaRPr/>
          </a:p>
        </p:txBody>
      </p:sp>
      <p:pic>
        <p:nvPicPr>
          <p:cNvPr descr="blog_header_credibility.jpg" id="568" name="Google Shape;568;p52"/>
          <p:cNvPicPr preferRelativeResize="0"/>
          <p:nvPr/>
        </p:nvPicPr>
        <p:blipFill rotWithShape="1">
          <a:blip r:embed="rId3">
            <a:alphaModFix/>
          </a:blip>
          <a:srcRect b="0" l="0" r="0" t="0"/>
          <a:stretch/>
        </p:blipFill>
        <p:spPr>
          <a:xfrm>
            <a:off x="4953000" y="4495800"/>
            <a:ext cx="3155950" cy="1828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Who can make the motion?</a:t>
            </a:r>
            <a:endParaRPr/>
          </a:p>
        </p:txBody>
      </p:sp>
      <p:sp>
        <p:nvSpPr>
          <p:cNvPr id="574" name="Google Shape;574;p53"/>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2340"/>
              <a:buFont typeface="Arial"/>
              <a:buChar char="•"/>
            </a:pPr>
            <a:r>
              <a:rPr lang="en-US" sz="3600">
                <a:latin typeface="Times New Roman"/>
                <a:ea typeface="Times New Roman"/>
                <a:cs typeface="Times New Roman"/>
                <a:sym typeface="Times New Roman"/>
              </a:rPr>
              <a:t>Either the prosecution of the defense can bring  a </a:t>
            </a:r>
            <a:r>
              <a:rPr i="1" lang="en-US" sz="3600">
                <a:latin typeface="Times New Roman"/>
                <a:ea typeface="Times New Roman"/>
                <a:cs typeface="Times New Roman"/>
                <a:sym typeface="Times New Roman"/>
              </a:rPr>
              <a:t>Batson </a:t>
            </a:r>
            <a:r>
              <a:rPr lang="en-US" sz="3600">
                <a:latin typeface="Times New Roman"/>
                <a:ea typeface="Times New Roman"/>
                <a:cs typeface="Times New Roman"/>
                <a:sym typeface="Times New Roman"/>
              </a:rPr>
              <a:t>motion.  (</a:t>
            </a:r>
            <a:r>
              <a:rPr i="1" lang="en-US" sz="3600">
                <a:latin typeface="Times New Roman"/>
                <a:ea typeface="Times New Roman"/>
                <a:cs typeface="Times New Roman"/>
                <a:sym typeface="Times New Roman"/>
              </a:rPr>
              <a:t>Georgia v. McCollum </a:t>
            </a:r>
            <a:r>
              <a:rPr lang="en-US" sz="3600">
                <a:latin typeface="Times New Roman"/>
                <a:ea typeface="Times New Roman"/>
                <a:cs typeface="Times New Roman"/>
                <a:sym typeface="Times New Roman"/>
              </a:rPr>
              <a:t>(1992) 505 U.S. 42.)	</a:t>
            </a:r>
            <a:endParaRPr/>
          </a:p>
          <a:p>
            <a:pPr indent="-411163" lvl="0" marL="547688" rtl="0" algn="l">
              <a:spcBef>
                <a:spcPts val="720"/>
              </a:spcBef>
              <a:spcAft>
                <a:spcPts val="0"/>
              </a:spcAft>
              <a:buSzPts val="2340"/>
              <a:buFont typeface="Arial"/>
              <a:buChar char="•"/>
            </a:pPr>
            <a:r>
              <a:rPr lang="en-US" sz="3600">
                <a:latin typeface="Times New Roman"/>
                <a:ea typeface="Times New Roman"/>
                <a:cs typeface="Times New Roman"/>
                <a:sym typeface="Times New Roman"/>
              </a:rPr>
              <a:t>It does not matter if the defendant and the challenged juror share the same classification or not.  (</a:t>
            </a:r>
            <a:r>
              <a:rPr i="1" lang="en-US" sz="3600">
                <a:latin typeface="Times New Roman"/>
                <a:ea typeface="Times New Roman"/>
                <a:cs typeface="Times New Roman"/>
                <a:sym typeface="Times New Roman"/>
              </a:rPr>
              <a:t>Powers v. Ohio </a:t>
            </a:r>
            <a:r>
              <a:rPr lang="en-US" sz="3600">
                <a:latin typeface="Times New Roman"/>
                <a:ea typeface="Times New Roman"/>
                <a:cs typeface="Times New Roman"/>
                <a:sym typeface="Times New Roman"/>
              </a:rPr>
              <a:t>(1991) 499 U.S. 400.)</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Mechanics and Timing</a:t>
            </a:r>
            <a:endParaRPr/>
          </a:p>
        </p:txBody>
      </p:sp>
      <p:sp>
        <p:nvSpPr>
          <p:cNvPr id="580" name="Google Shape;580;p5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lnSpcReduction="10000"/>
          </a:bodyPr>
          <a:lstStyle/>
          <a:p>
            <a:pPr indent="-411480" lvl="0" marL="548640" rtl="0" algn="l">
              <a:spcBef>
                <a:spcPts val="0"/>
              </a:spcBef>
              <a:spcAft>
                <a:spcPts val="0"/>
              </a:spcAft>
              <a:buClr>
                <a:srgbClr val="F9F9F9"/>
              </a:buClr>
              <a:buSzPts val="1950"/>
              <a:buFont typeface="Noto Sans Symbols"/>
              <a:buChar char="▣"/>
            </a:pPr>
            <a:r>
              <a:rPr b="1" lang="en-US" sz="3000">
                <a:latin typeface="Times New Roman"/>
                <a:ea typeface="Times New Roman"/>
                <a:cs typeface="Times New Roman"/>
                <a:sym typeface="Times New Roman"/>
              </a:rPr>
              <a:t>Best: </a:t>
            </a:r>
            <a:r>
              <a:rPr lang="en-US" sz="3000">
                <a:latin typeface="Times New Roman"/>
                <a:ea typeface="Times New Roman"/>
                <a:cs typeface="Times New Roman"/>
                <a:sym typeface="Times New Roman"/>
              </a:rPr>
              <a:t>Make motion at bench.</a:t>
            </a:r>
            <a:endParaRPr/>
          </a:p>
          <a:p>
            <a:pPr indent="-411480" lvl="0" marL="548640" rtl="0" algn="l">
              <a:spcBef>
                <a:spcPts val="600"/>
              </a:spcBef>
              <a:spcAft>
                <a:spcPts val="0"/>
              </a:spcAft>
              <a:buClr>
                <a:srgbClr val="F9F9F9"/>
              </a:buClr>
              <a:buSzPts val="1950"/>
              <a:buFont typeface="Noto Sans Symbols"/>
              <a:buChar char="▣"/>
            </a:pPr>
            <a:r>
              <a:rPr b="1" lang="en-US" sz="3000">
                <a:latin typeface="Times New Roman"/>
                <a:ea typeface="Times New Roman"/>
                <a:cs typeface="Times New Roman"/>
                <a:sym typeface="Times New Roman"/>
              </a:rPr>
              <a:t>Hearing: </a:t>
            </a:r>
            <a:r>
              <a:rPr lang="en-US" sz="3000">
                <a:latin typeface="Times New Roman"/>
                <a:ea typeface="Times New Roman"/>
                <a:cs typeface="Times New Roman"/>
                <a:sym typeface="Times New Roman"/>
              </a:rPr>
              <a:t>Out of the jury’s presence.</a:t>
            </a:r>
            <a:endParaRPr/>
          </a:p>
          <a:p>
            <a:pPr indent="-411480" lvl="0" marL="548640" rtl="0" algn="l">
              <a:spcBef>
                <a:spcPts val="600"/>
              </a:spcBef>
              <a:spcAft>
                <a:spcPts val="0"/>
              </a:spcAft>
              <a:buClr>
                <a:srgbClr val="F9F9F9"/>
              </a:buClr>
              <a:buSzPts val="1950"/>
              <a:buFont typeface="Noto Sans Symbols"/>
              <a:buChar char="▣"/>
            </a:pPr>
            <a:r>
              <a:rPr b="1" lang="en-US" sz="3000">
                <a:latin typeface="Times New Roman"/>
                <a:ea typeface="Times New Roman"/>
                <a:cs typeface="Times New Roman"/>
                <a:sym typeface="Times New Roman"/>
              </a:rPr>
              <a:t>Reasons: </a:t>
            </a:r>
            <a:r>
              <a:rPr lang="en-US" sz="3000">
                <a:latin typeface="Times New Roman"/>
                <a:ea typeface="Times New Roman"/>
                <a:cs typeface="Times New Roman"/>
                <a:sym typeface="Times New Roman"/>
              </a:rPr>
              <a:t>Not ex parte.</a:t>
            </a:r>
            <a:endParaRPr/>
          </a:p>
          <a:p>
            <a:pPr indent="-283464" lvl="1" marL="868680" rtl="0" algn="l">
              <a:spcBef>
                <a:spcPts val="560"/>
              </a:spcBef>
              <a:spcAft>
                <a:spcPts val="0"/>
              </a:spcAft>
              <a:buSzPts val="2240"/>
              <a:buFont typeface="Noto Sans Symbols"/>
              <a:buChar char="◼"/>
            </a:pPr>
            <a:r>
              <a:rPr i="1" lang="en-US" sz="2800">
                <a:latin typeface="Times New Roman"/>
                <a:ea typeface="Times New Roman"/>
                <a:cs typeface="Times New Roman"/>
                <a:sym typeface="Times New Roman"/>
              </a:rPr>
              <a:t>See United States v. Thompson</a:t>
            </a:r>
            <a:r>
              <a:rPr lang="en-US" sz="2800">
                <a:latin typeface="Times New Roman"/>
                <a:ea typeface="Times New Roman"/>
                <a:cs typeface="Times New Roman"/>
                <a:sym typeface="Times New Roman"/>
              </a:rPr>
              <a:t> (9</a:t>
            </a:r>
            <a:r>
              <a:rPr baseline="30000" lang="en-US" sz="2800">
                <a:latin typeface="Times New Roman"/>
                <a:ea typeface="Times New Roman"/>
                <a:cs typeface="Times New Roman"/>
                <a:sym typeface="Times New Roman"/>
              </a:rPr>
              <a:t>th</a:t>
            </a:r>
            <a:r>
              <a:rPr lang="en-US" sz="2800">
                <a:latin typeface="Times New Roman"/>
                <a:ea typeface="Times New Roman"/>
                <a:cs typeface="Times New Roman"/>
                <a:sym typeface="Times New Roman"/>
              </a:rPr>
              <a:t> Cir. 1987) 827 F.2d 1254.</a:t>
            </a:r>
            <a:endParaRPr i="1" sz="2800">
              <a:latin typeface="Times New Roman"/>
              <a:ea typeface="Times New Roman"/>
              <a:cs typeface="Times New Roman"/>
              <a:sym typeface="Times New Roman"/>
            </a:endParaRPr>
          </a:p>
        </p:txBody>
      </p:sp>
      <p:sp>
        <p:nvSpPr>
          <p:cNvPr id="581" name="Google Shape;581;p5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lnSpcReduction="10000"/>
          </a:bodyPr>
          <a:lstStyle/>
          <a:p>
            <a:pPr indent="-411480" lvl="0" marL="548640" rtl="0" algn="l">
              <a:spcBef>
                <a:spcPts val="0"/>
              </a:spcBef>
              <a:spcAft>
                <a:spcPts val="0"/>
              </a:spcAft>
              <a:buClr>
                <a:srgbClr val="F9F9F9"/>
              </a:buClr>
              <a:buSzPts val="2080"/>
              <a:buFont typeface="Noto Sans Symbols"/>
              <a:buChar char="▣"/>
            </a:pPr>
            <a:r>
              <a:rPr lang="en-US" sz="3200">
                <a:latin typeface="Times New Roman"/>
                <a:ea typeface="Times New Roman"/>
                <a:cs typeface="Times New Roman"/>
                <a:sym typeface="Times New Roman"/>
              </a:rPr>
              <a:t>Too late to </a:t>
            </a:r>
            <a:r>
              <a:rPr i="1" lang="en-US" sz="3200">
                <a:latin typeface="Times New Roman"/>
                <a:ea typeface="Times New Roman"/>
                <a:cs typeface="Times New Roman"/>
                <a:sym typeface="Times New Roman"/>
              </a:rPr>
              <a:t>Wheeler </a:t>
            </a:r>
            <a:r>
              <a:rPr lang="en-US" sz="3200">
                <a:latin typeface="Times New Roman"/>
                <a:ea typeface="Times New Roman"/>
                <a:cs typeface="Times New Roman"/>
                <a:sym typeface="Times New Roman"/>
              </a:rPr>
              <a:t>if jury AND alternates sworn.</a:t>
            </a:r>
            <a:endParaRPr/>
          </a:p>
          <a:p>
            <a:pPr indent="-411480" lvl="0" marL="548640" rtl="0" algn="l">
              <a:spcBef>
                <a:spcPts val="640"/>
              </a:spcBef>
              <a:spcAft>
                <a:spcPts val="0"/>
              </a:spcAft>
              <a:buClr>
                <a:srgbClr val="F9F9F9"/>
              </a:buClr>
              <a:buSzPts val="2080"/>
              <a:buFont typeface="Noto Sans Symbols"/>
              <a:buChar char="▣"/>
            </a:pPr>
            <a:r>
              <a:rPr lang="en-US" sz="3200">
                <a:latin typeface="Times New Roman"/>
                <a:ea typeface="Times New Roman"/>
                <a:cs typeface="Times New Roman"/>
                <a:sym typeface="Times New Roman"/>
              </a:rPr>
              <a:t>But can still </a:t>
            </a:r>
            <a:r>
              <a:rPr i="1" lang="en-US" sz="3200">
                <a:latin typeface="Times New Roman"/>
                <a:ea typeface="Times New Roman"/>
                <a:cs typeface="Times New Roman"/>
                <a:sym typeface="Times New Roman"/>
              </a:rPr>
              <a:t>Wheeler</a:t>
            </a:r>
            <a:r>
              <a:rPr lang="en-US" sz="3200">
                <a:latin typeface="Times New Roman"/>
                <a:ea typeface="Times New Roman"/>
                <a:cs typeface="Times New Roman"/>
                <a:sym typeface="Times New Roman"/>
              </a:rPr>
              <a:t> as to entire panel if alternates not yet sworn.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What is a “Cognizable Group”?</a:t>
            </a:r>
            <a:endParaRPr/>
          </a:p>
        </p:txBody>
      </p:sp>
      <p:sp>
        <p:nvSpPr>
          <p:cNvPr id="587" name="Google Shape;587;p55"/>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20"/>
              <a:buFont typeface="Arial"/>
              <a:buNone/>
            </a:pPr>
            <a:r>
              <a:rPr b="1" lang="en-US">
                <a:latin typeface="Times New Roman"/>
                <a:ea typeface="Times New Roman"/>
                <a:cs typeface="Times New Roman"/>
                <a:sym typeface="Times New Roman"/>
              </a:rPr>
              <a:t>NEW LAW CHANGE</a:t>
            </a:r>
            <a:endParaRPr/>
          </a:p>
          <a:p>
            <a:pPr indent="-140335" lvl="0" marL="0" rtl="0" algn="l">
              <a:spcBef>
                <a:spcPts val="680"/>
              </a:spcBef>
              <a:spcAft>
                <a:spcPts val="0"/>
              </a:spcAft>
              <a:buSzPts val="2210"/>
              <a:buChar char="▣"/>
            </a:pPr>
            <a:r>
              <a:rPr lang="en-US" sz="3400" u="sng">
                <a:latin typeface="Times New Roman"/>
                <a:ea typeface="Times New Roman"/>
                <a:cs typeface="Times New Roman"/>
                <a:sym typeface="Times New Roman"/>
              </a:rPr>
              <a:t>Code of Civil Procedure Section 231.5</a:t>
            </a:r>
            <a:r>
              <a:rPr lang="en-US" sz="3400">
                <a:latin typeface="Times New Roman"/>
                <a:ea typeface="Times New Roman"/>
                <a:cs typeface="Times New Roman"/>
                <a:sym typeface="Times New Roman"/>
              </a:rPr>
              <a:t> has for years defined in California the classification for which peremptory challenges may not be used due to a “group bias” stereotype.</a:t>
            </a:r>
            <a:endParaRPr/>
          </a:p>
          <a:p>
            <a:pPr indent="-140335" lvl="0" marL="0" rtl="0" algn="l">
              <a:spcBef>
                <a:spcPts val="680"/>
              </a:spcBef>
              <a:spcAft>
                <a:spcPts val="0"/>
              </a:spcAft>
              <a:buSzPts val="2210"/>
              <a:buChar char="▣"/>
            </a:pPr>
            <a:r>
              <a:rPr lang="en-US" sz="3400">
                <a:latin typeface="Times New Roman"/>
                <a:ea typeface="Times New Roman"/>
                <a:cs typeface="Times New Roman"/>
                <a:sym typeface="Times New Roman"/>
              </a:rPr>
              <a:t>A </a:t>
            </a:r>
            <a:r>
              <a:rPr lang="en-US" sz="3400" u="sng">
                <a:latin typeface="Times New Roman"/>
                <a:ea typeface="Times New Roman"/>
                <a:cs typeface="Times New Roman"/>
                <a:sym typeface="Times New Roman"/>
              </a:rPr>
              <a:t>2015 amendment</a:t>
            </a:r>
            <a:r>
              <a:rPr lang="en-US" sz="3400">
                <a:latin typeface="Times New Roman"/>
                <a:ea typeface="Times New Roman"/>
                <a:cs typeface="Times New Roman"/>
                <a:sym typeface="Times New Roman"/>
              </a:rPr>
              <a:t> changed it in three instances in 2016.</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CCP §231.5: Pre-2016 Version</a:t>
            </a:r>
            <a:endParaRPr/>
          </a:p>
        </p:txBody>
      </p:sp>
      <p:sp>
        <p:nvSpPr>
          <p:cNvPr id="593" name="Google Shape;593;p5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fontScale="92500" lnSpcReduction="10000"/>
          </a:bodyPr>
          <a:lstStyle/>
          <a:p>
            <a:pPr indent="-411480" lvl="0" marL="548640" rtl="0" algn="l">
              <a:spcBef>
                <a:spcPts val="0"/>
              </a:spcBef>
              <a:spcAft>
                <a:spcPts val="0"/>
              </a:spcAft>
              <a:buClr>
                <a:srgbClr val="F9F9F9"/>
              </a:buClr>
              <a:buSzPct val="64999"/>
              <a:buFont typeface="Arial"/>
              <a:buChar char="•"/>
            </a:pPr>
            <a:r>
              <a:rPr b="1" lang="en-US">
                <a:latin typeface="Times New Roman"/>
                <a:ea typeface="Times New Roman"/>
                <a:cs typeface="Times New Roman"/>
                <a:sym typeface="Times New Roman"/>
              </a:rPr>
              <a:t>Race, Color, National Origin.</a:t>
            </a:r>
            <a:endParaRPr/>
          </a:p>
          <a:p>
            <a:pPr indent="-411480" lvl="0" marL="548640" rtl="0" algn="l">
              <a:spcBef>
                <a:spcPts val="481"/>
              </a:spcBef>
              <a:spcAft>
                <a:spcPts val="0"/>
              </a:spcAft>
              <a:buClr>
                <a:srgbClr val="F9F9F9"/>
              </a:buClr>
              <a:buSzPct val="64999"/>
              <a:buFont typeface="Arial"/>
              <a:buChar char="•"/>
            </a:pPr>
            <a:r>
              <a:rPr b="1" lang="en-US">
                <a:latin typeface="Times New Roman"/>
                <a:ea typeface="Times New Roman"/>
                <a:cs typeface="Times New Roman"/>
                <a:sym typeface="Times New Roman"/>
              </a:rPr>
              <a:t>Religion </a:t>
            </a:r>
            <a:r>
              <a:rPr lang="en-US">
                <a:latin typeface="Times New Roman"/>
                <a:ea typeface="Times New Roman"/>
                <a:cs typeface="Times New Roman"/>
                <a:sym typeface="Times New Roman"/>
              </a:rPr>
              <a:t>(note that this is different from excluding someone who, due to religious views, cannot sit in judgment).</a:t>
            </a:r>
            <a:endParaRPr/>
          </a:p>
          <a:p>
            <a:pPr indent="-411480" lvl="0" marL="548640" rtl="0" algn="l">
              <a:spcBef>
                <a:spcPts val="481"/>
              </a:spcBef>
              <a:spcAft>
                <a:spcPts val="0"/>
              </a:spcAft>
              <a:buClr>
                <a:srgbClr val="F9F9F9"/>
              </a:buClr>
              <a:buSzPct val="64999"/>
              <a:buFont typeface="Arial"/>
              <a:buChar char="•"/>
            </a:pPr>
            <a:r>
              <a:rPr b="1" lang="en-US">
                <a:latin typeface="Times New Roman"/>
                <a:ea typeface="Times New Roman"/>
                <a:cs typeface="Times New Roman"/>
                <a:sym typeface="Times New Roman"/>
              </a:rPr>
              <a:t>Sex</a:t>
            </a:r>
            <a:r>
              <a:rPr lang="en-US">
                <a:latin typeface="Times New Roman"/>
                <a:ea typeface="Times New Roman"/>
                <a:cs typeface="Times New Roman"/>
                <a:sym typeface="Times New Roman"/>
              </a:rPr>
              <a:t> (and per case law, sex in combination with race/ethnicity/etc.).</a:t>
            </a:r>
            <a:endParaRPr/>
          </a:p>
          <a:p>
            <a:pPr indent="-411480" lvl="0" marL="548640" rtl="0" algn="l">
              <a:spcBef>
                <a:spcPts val="481"/>
              </a:spcBef>
              <a:spcAft>
                <a:spcPts val="0"/>
              </a:spcAft>
              <a:buClr>
                <a:srgbClr val="F9F9F9"/>
              </a:buClr>
              <a:buSzPct val="64999"/>
              <a:buFont typeface="Arial"/>
              <a:buChar char="•"/>
            </a:pPr>
            <a:r>
              <a:rPr b="1" lang="en-US">
                <a:latin typeface="Times New Roman"/>
                <a:ea typeface="Times New Roman"/>
                <a:cs typeface="Times New Roman"/>
                <a:sym typeface="Times New Roman"/>
              </a:rPr>
              <a:t>Sexual orientation</a:t>
            </a:r>
            <a:r>
              <a:rPr lang="en-US">
                <a:latin typeface="Times New Roman"/>
                <a:ea typeface="Times New Roman"/>
                <a:cs typeface="Times New Roman"/>
                <a:sym typeface="Times New Roman"/>
              </a:rPr>
              <a:t>.</a:t>
            </a:r>
            <a:endParaRPr/>
          </a:p>
          <a:p>
            <a:pPr indent="-411480" lvl="0" marL="548640" rtl="0" algn="l">
              <a:spcBef>
                <a:spcPts val="481"/>
              </a:spcBef>
              <a:spcAft>
                <a:spcPts val="0"/>
              </a:spcAft>
              <a:buClr>
                <a:srgbClr val="F9F9F9"/>
              </a:buClr>
              <a:buSzPct val="64999"/>
              <a:buFont typeface="Arial"/>
              <a:buChar char="•"/>
            </a:pPr>
            <a:r>
              <a:rPr b="1" lang="en-US">
                <a:latin typeface="Times New Roman"/>
                <a:ea typeface="Times New Roman"/>
                <a:cs typeface="Times New Roman"/>
                <a:sym typeface="Times New Roman"/>
              </a:rPr>
              <a:t>Similar grounds</a:t>
            </a:r>
            <a:r>
              <a:rPr lang="en-US">
                <a:latin typeface="Times New Roman"/>
                <a:ea typeface="Times New Roman"/>
                <a:cs typeface="Times New Roman"/>
                <a:sym typeface="Times New Roman"/>
              </a:rPr>
              <a:t>.</a:t>
            </a:r>
            <a:endParaRPr/>
          </a:p>
        </p:txBody>
      </p:sp>
      <p:sp>
        <p:nvSpPr>
          <p:cNvPr id="594" name="Google Shape;594;p5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rgbClr val="F9F9F9"/>
              </a:buClr>
              <a:buSzPct val="64999"/>
              <a:buFont typeface="Arial"/>
              <a:buNone/>
            </a:pPr>
            <a:r>
              <a:rPr b="1" lang="en-US">
                <a:latin typeface="Times New Roman"/>
                <a:ea typeface="Times New Roman"/>
                <a:cs typeface="Times New Roman"/>
                <a:sym typeface="Times New Roman"/>
              </a:rPr>
              <a:t>Pre-2016 Non-cognizable Group Examples:</a:t>
            </a:r>
            <a:endParaRPr>
              <a:latin typeface="Times New Roman"/>
              <a:ea typeface="Times New Roman"/>
              <a:cs typeface="Times New Roman"/>
              <a:sym typeface="Times New Roman"/>
            </a:endParaRPr>
          </a:p>
          <a:p>
            <a:pPr indent="-283483" lvl="1" marL="868680" rtl="0" algn="l">
              <a:spcBef>
                <a:spcPts val="480"/>
              </a:spcBef>
              <a:spcAft>
                <a:spcPts val="0"/>
              </a:spcAft>
              <a:buSzPct val="80000"/>
              <a:buFont typeface="Arial"/>
              <a:buChar char="–"/>
            </a:pPr>
            <a:r>
              <a:rPr b="1" lang="en-US" sz="2595">
                <a:latin typeface="Times New Roman"/>
                <a:ea typeface="Times New Roman"/>
                <a:cs typeface="Times New Roman"/>
                <a:sym typeface="Times New Roman"/>
              </a:rPr>
              <a:t>The Young </a:t>
            </a:r>
            <a:r>
              <a:rPr lang="en-US" sz="2595">
                <a:latin typeface="Times New Roman"/>
                <a:ea typeface="Times New Roman"/>
                <a:cs typeface="Times New Roman"/>
                <a:sym typeface="Times New Roman"/>
              </a:rPr>
              <a:t>(</a:t>
            </a:r>
            <a:r>
              <a:rPr i="1" lang="en-US" sz="2595">
                <a:latin typeface="Times New Roman"/>
                <a:ea typeface="Times New Roman"/>
                <a:cs typeface="Times New Roman"/>
                <a:sym typeface="Times New Roman"/>
              </a:rPr>
              <a:t>see, e.g., People v. Estrada</a:t>
            </a:r>
            <a:r>
              <a:rPr lang="en-US" sz="2595">
                <a:latin typeface="Times New Roman"/>
                <a:ea typeface="Times New Roman"/>
                <a:cs typeface="Times New Roman"/>
                <a:sym typeface="Times New Roman"/>
              </a:rPr>
              <a:t> (1979) 93 Cal. App.3d 76, 93).</a:t>
            </a:r>
            <a:endParaRPr/>
          </a:p>
          <a:p>
            <a:pPr indent="-283483" lvl="1" marL="868680" rtl="0" algn="l">
              <a:spcBef>
                <a:spcPts val="480"/>
              </a:spcBef>
              <a:spcAft>
                <a:spcPts val="0"/>
              </a:spcAft>
              <a:buSzPct val="80000"/>
              <a:buFont typeface="Arial"/>
              <a:buChar char="–"/>
            </a:pPr>
            <a:r>
              <a:rPr b="1" lang="en-US" sz="2595">
                <a:latin typeface="Times New Roman"/>
                <a:ea typeface="Times New Roman"/>
                <a:cs typeface="Times New Roman"/>
                <a:sym typeface="Times New Roman"/>
              </a:rPr>
              <a:t>The Old </a:t>
            </a:r>
            <a:r>
              <a:rPr lang="en-US" sz="2595">
                <a:latin typeface="Times New Roman"/>
                <a:ea typeface="Times New Roman"/>
                <a:cs typeface="Times New Roman"/>
                <a:sym typeface="Times New Roman"/>
              </a:rPr>
              <a:t>(</a:t>
            </a:r>
            <a:r>
              <a:rPr i="1" lang="en-US" sz="2595">
                <a:latin typeface="Times New Roman"/>
                <a:ea typeface="Times New Roman"/>
                <a:cs typeface="Times New Roman"/>
                <a:sym typeface="Times New Roman"/>
              </a:rPr>
              <a:t>see, e.g., People v. McCoy </a:t>
            </a:r>
            <a:r>
              <a:rPr lang="en-US" sz="2595">
                <a:latin typeface="Times New Roman"/>
                <a:ea typeface="Times New Roman"/>
                <a:cs typeface="Times New Roman"/>
                <a:sym typeface="Times New Roman"/>
              </a:rPr>
              <a:t>(1995)</a:t>
            </a:r>
            <a:r>
              <a:rPr i="1" lang="en-US" sz="2595">
                <a:latin typeface="Times New Roman"/>
                <a:ea typeface="Times New Roman"/>
                <a:cs typeface="Times New Roman"/>
                <a:sym typeface="Times New Roman"/>
              </a:rPr>
              <a:t> 40 Cal.App.4th </a:t>
            </a:r>
            <a:r>
              <a:rPr lang="en-US" sz="2595">
                <a:latin typeface="Times New Roman"/>
                <a:ea typeface="Times New Roman"/>
                <a:cs typeface="Times New Roman"/>
                <a:sym typeface="Times New Roman"/>
              </a:rPr>
              <a:t>778, 783).</a:t>
            </a:r>
            <a:endParaRPr/>
          </a:p>
        </p:txBody>
      </p:sp>
      <p:pic>
        <p:nvPicPr>
          <p:cNvPr descr="LI_BatsonChallenge-414x201.jpg" id="595" name="Google Shape;595;p56"/>
          <p:cNvPicPr preferRelativeResize="0"/>
          <p:nvPr/>
        </p:nvPicPr>
        <p:blipFill rotWithShape="1">
          <a:blip r:embed="rId3">
            <a:alphaModFix/>
          </a:blip>
          <a:srcRect b="0" l="0" r="0" t="0"/>
          <a:stretch/>
        </p:blipFill>
        <p:spPr>
          <a:xfrm>
            <a:off x="5715000" y="5181600"/>
            <a:ext cx="2514600" cy="9144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sz="4000">
                <a:latin typeface="Times New Roman"/>
                <a:ea typeface="Times New Roman"/>
                <a:cs typeface="Times New Roman"/>
                <a:sym typeface="Times New Roman"/>
              </a:rPr>
              <a:t>CCP §231.5: 2016 Version (2015 Amendment)	</a:t>
            </a:r>
            <a:endParaRPr/>
          </a:p>
        </p:txBody>
      </p:sp>
      <p:sp>
        <p:nvSpPr>
          <p:cNvPr id="601" name="Google Shape;601;p57"/>
          <p:cNvSpPr txBox="1"/>
          <p:nvPr>
            <p:ph idx="1" type="body"/>
          </p:nvPr>
        </p:nvSpPr>
        <p:spPr>
          <a:xfrm>
            <a:off x="457200" y="1524000"/>
            <a:ext cx="8229600" cy="4800600"/>
          </a:xfrm>
          <a:prstGeom prst="rect">
            <a:avLst/>
          </a:prstGeom>
          <a:noFill/>
          <a:ln>
            <a:noFill/>
          </a:ln>
        </p:spPr>
        <p:txBody>
          <a:bodyPr anchorCtr="0" anchor="t" bIns="45700" lIns="91425" spcFirstLastPara="1" rIns="91425" wrap="square" tIns="45700">
            <a:noAutofit/>
          </a:bodyPr>
          <a:lstStyle/>
          <a:p>
            <a:pPr indent="-411163" lvl="0" marL="547688" rtl="0" algn="l">
              <a:lnSpc>
                <a:spcPct val="90000"/>
              </a:lnSpc>
              <a:spcBef>
                <a:spcPts val="0"/>
              </a:spcBef>
              <a:spcAft>
                <a:spcPts val="0"/>
              </a:spcAft>
              <a:buSzPts val="1755"/>
              <a:buChar char="▣"/>
            </a:pPr>
            <a:r>
              <a:rPr b="1" lang="en-US" sz="2700">
                <a:latin typeface="Times New Roman"/>
                <a:ea typeface="Times New Roman"/>
                <a:cs typeface="Times New Roman"/>
                <a:sym typeface="Times New Roman"/>
              </a:rPr>
              <a:t>Took away the previous simple laundry list.</a:t>
            </a:r>
            <a:endParaRPr/>
          </a:p>
          <a:p>
            <a:pPr indent="-411163" lvl="0" marL="547688" rtl="0" algn="l">
              <a:lnSpc>
                <a:spcPct val="90000"/>
              </a:lnSpc>
              <a:spcBef>
                <a:spcPts val="540"/>
              </a:spcBef>
              <a:spcAft>
                <a:spcPts val="0"/>
              </a:spcAft>
              <a:buSzPts val="1755"/>
              <a:buChar char="▣"/>
            </a:pPr>
            <a:r>
              <a:rPr lang="en-US" sz="2700">
                <a:latin typeface="Times New Roman"/>
                <a:ea typeface="Times New Roman"/>
                <a:cs typeface="Times New Roman"/>
                <a:sym typeface="Times New Roman"/>
              </a:rPr>
              <a:t>“[A] characteristic listed or defined in Section 11135 of the Government Code or similar grounds.</a:t>
            </a:r>
            <a:endParaRPr/>
          </a:p>
          <a:p>
            <a:pPr indent="-282575" lvl="1" marL="868363" rtl="0" algn="l">
              <a:lnSpc>
                <a:spcPct val="90000"/>
              </a:lnSpc>
              <a:spcBef>
                <a:spcPts val="480"/>
              </a:spcBef>
              <a:spcAft>
                <a:spcPts val="0"/>
              </a:spcAft>
              <a:buSzPts val="1920"/>
              <a:buChar char="◼"/>
            </a:pPr>
            <a:r>
              <a:rPr lang="en-US">
                <a:latin typeface="Times New Roman"/>
                <a:ea typeface="Times New Roman"/>
                <a:cs typeface="Times New Roman"/>
                <a:sym typeface="Times New Roman"/>
              </a:rPr>
              <a:t>GC §11135 outlaws government discrimination; promotes equal access in terms of benefits.</a:t>
            </a:r>
            <a:endParaRPr/>
          </a:p>
          <a:p>
            <a:pPr indent="-228600" lvl="2" marL="1133475" rtl="0" algn="l">
              <a:lnSpc>
                <a:spcPct val="90000"/>
              </a:lnSpc>
              <a:spcBef>
                <a:spcPts val="440"/>
              </a:spcBef>
              <a:spcAft>
                <a:spcPts val="0"/>
              </a:spcAft>
              <a:buSzPts val="2090"/>
              <a:buChar char="🢭"/>
            </a:pPr>
            <a:r>
              <a:rPr i="1" lang="en-US">
                <a:latin typeface="Times New Roman"/>
                <a:ea typeface="Times New Roman"/>
                <a:cs typeface="Times New Roman"/>
                <a:sym typeface="Times New Roman"/>
              </a:rPr>
              <a:t>No person in the State of California shall, on the basis of race, national origin, ethnic group identification, religion, age, sex, sexual orientation, color, genetic information, or disability, be unlawfully denied full and equal access to the benefits of, or be unlawfully subjected to discrimination under, any program or activity that is conducted, operated, or administered by the state or by any state agency, is funded directly by the state, or receives any financial assistance from the state.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Government Code §11135</a:t>
            </a:r>
            <a:endParaRPr/>
          </a:p>
        </p:txBody>
      </p:sp>
      <p:sp>
        <p:nvSpPr>
          <p:cNvPr id="607" name="Google Shape;607;p5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690"/>
              <a:buFont typeface="Arial"/>
              <a:buChar char="•"/>
            </a:pPr>
            <a:r>
              <a:rPr b="1" lang="en-US">
                <a:latin typeface="Times New Roman"/>
                <a:ea typeface="Times New Roman"/>
                <a:cs typeface="Times New Roman"/>
                <a:sym typeface="Times New Roman"/>
              </a:rPr>
              <a:t>Race</a:t>
            </a:r>
            <a:endParaRPr/>
          </a:p>
          <a:p>
            <a:pPr indent="-411163" lvl="0" marL="547688" rtl="0" algn="l">
              <a:spcBef>
                <a:spcPts val="520"/>
              </a:spcBef>
              <a:spcAft>
                <a:spcPts val="0"/>
              </a:spcAft>
              <a:buSzPts val="1690"/>
              <a:buFont typeface="Arial"/>
              <a:buChar char="•"/>
            </a:pPr>
            <a:r>
              <a:rPr b="1" lang="en-US">
                <a:latin typeface="Times New Roman"/>
                <a:ea typeface="Times New Roman"/>
                <a:cs typeface="Times New Roman"/>
                <a:sym typeface="Times New Roman"/>
              </a:rPr>
              <a:t>Color</a:t>
            </a:r>
            <a:endParaRPr/>
          </a:p>
          <a:p>
            <a:pPr indent="-411163" lvl="0" marL="547688" rtl="0" algn="l">
              <a:spcBef>
                <a:spcPts val="520"/>
              </a:spcBef>
              <a:spcAft>
                <a:spcPts val="0"/>
              </a:spcAft>
              <a:buSzPts val="1690"/>
              <a:buFont typeface="Arial"/>
              <a:buChar char="•"/>
            </a:pPr>
            <a:r>
              <a:rPr b="1" lang="en-US">
                <a:latin typeface="Times New Roman"/>
                <a:ea typeface="Times New Roman"/>
                <a:cs typeface="Times New Roman"/>
                <a:sym typeface="Times New Roman"/>
              </a:rPr>
              <a:t>National Origin</a:t>
            </a:r>
            <a:endParaRPr/>
          </a:p>
          <a:p>
            <a:pPr indent="-411163" lvl="0" marL="547688" rtl="0" algn="l">
              <a:spcBef>
                <a:spcPts val="520"/>
              </a:spcBef>
              <a:spcAft>
                <a:spcPts val="0"/>
              </a:spcAft>
              <a:buSzPts val="1690"/>
              <a:buFont typeface="Arial"/>
              <a:buChar char="•"/>
            </a:pPr>
            <a:r>
              <a:rPr b="1" lang="en-US">
                <a:latin typeface="Times New Roman"/>
                <a:ea typeface="Times New Roman"/>
                <a:cs typeface="Times New Roman"/>
                <a:sym typeface="Times New Roman"/>
              </a:rPr>
              <a:t>Ethnic Group Identification</a:t>
            </a:r>
            <a:endParaRPr/>
          </a:p>
          <a:p>
            <a:pPr indent="-411163" lvl="0" marL="547688" rtl="0" algn="l">
              <a:spcBef>
                <a:spcPts val="520"/>
              </a:spcBef>
              <a:spcAft>
                <a:spcPts val="0"/>
              </a:spcAft>
              <a:buSzPts val="1690"/>
              <a:buFont typeface="Arial"/>
              <a:buChar char="•"/>
            </a:pPr>
            <a:r>
              <a:rPr b="1" lang="en-US">
                <a:latin typeface="Times New Roman"/>
                <a:ea typeface="Times New Roman"/>
                <a:cs typeface="Times New Roman"/>
                <a:sym typeface="Times New Roman"/>
              </a:rPr>
              <a:t>Religion</a:t>
            </a:r>
            <a:endParaRPr/>
          </a:p>
          <a:p>
            <a:pPr indent="-411163" lvl="0" marL="547688" rtl="0" algn="l">
              <a:spcBef>
                <a:spcPts val="520"/>
              </a:spcBef>
              <a:spcAft>
                <a:spcPts val="0"/>
              </a:spcAft>
              <a:buSzPts val="1690"/>
              <a:buFont typeface="Arial"/>
              <a:buChar char="•"/>
            </a:pPr>
            <a:r>
              <a:rPr b="1" lang="en-US">
                <a:latin typeface="Times New Roman"/>
                <a:ea typeface="Times New Roman"/>
                <a:cs typeface="Times New Roman"/>
                <a:sym typeface="Times New Roman"/>
              </a:rPr>
              <a:t>Sexual Orientation</a:t>
            </a:r>
            <a:endParaRPr/>
          </a:p>
          <a:p>
            <a:pPr indent="-411163" lvl="0" marL="547688" rtl="0" algn="l">
              <a:spcBef>
                <a:spcPts val="520"/>
              </a:spcBef>
              <a:spcAft>
                <a:spcPts val="0"/>
              </a:spcAft>
              <a:buSzPts val="1690"/>
              <a:buFont typeface="Arial"/>
              <a:buChar char="•"/>
            </a:pPr>
            <a:r>
              <a:rPr b="1" lang="en-US">
                <a:latin typeface="Times New Roman"/>
                <a:ea typeface="Times New Roman"/>
                <a:cs typeface="Times New Roman"/>
                <a:sym typeface="Times New Roman"/>
              </a:rPr>
              <a:t>Age</a:t>
            </a:r>
            <a:endParaRPr/>
          </a:p>
        </p:txBody>
      </p:sp>
      <p:sp>
        <p:nvSpPr>
          <p:cNvPr id="608" name="Google Shape;608;p5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690"/>
              <a:buFont typeface="Arial"/>
              <a:buChar char="•"/>
            </a:pPr>
            <a:r>
              <a:rPr b="1" lang="en-US">
                <a:latin typeface="Times New Roman"/>
                <a:ea typeface="Times New Roman"/>
                <a:cs typeface="Times New Roman"/>
                <a:sym typeface="Times New Roman"/>
              </a:rPr>
              <a:t>Mental Disability</a:t>
            </a:r>
            <a:endParaRPr/>
          </a:p>
          <a:p>
            <a:pPr indent="-411163" lvl="0" marL="547688" rtl="0" algn="l">
              <a:spcBef>
                <a:spcPts val="520"/>
              </a:spcBef>
              <a:spcAft>
                <a:spcPts val="0"/>
              </a:spcAft>
              <a:buSzPts val="1690"/>
              <a:buFont typeface="Arial"/>
              <a:buChar char="•"/>
            </a:pPr>
            <a:r>
              <a:rPr b="1" lang="en-US">
                <a:latin typeface="Times New Roman"/>
                <a:ea typeface="Times New Roman"/>
                <a:cs typeface="Times New Roman"/>
                <a:sym typeface="Times New Roman"/>
              </a:rPr>
              <a:t>Physical Disability</a:t>
            </a:r>
            <a:endParaRPr/>
          </a:p>
          <a:p>
            <a:pPr indent="-411163" lvl="0" marL="547688" rtl="0" algn="l">
              <a:spcBef>
                <a:spcPts val="520"/>
              </a:spcBef>
              <a:spcAft>
                <a:spcPts val="0"/>
              </a:spcAft>
              <a:buSzPts val="1690"/>
              <a:buFont typeface="Arial"/>
              <a:buChar char="•"/>
            </a:pPr>
            <a:r>
              <a:rPr b="1" lang="en-US">
                <a:latin typeface="Times New Roman"/>
                <a:ea typeface="Times New Roman"/>
                <a:cs typeface="Times New Roman"/>
                <a:sym typeface="Times New Roman"/>
              </a:rPr>
              <a:t>Genetic Information</a:t>
            </a:r>
            <a:endParaRPr/>
          </a:p>
          <a:p>
            <a:pPr indent="-282575" lvl="1" marL="868363" rtl="0" algn="l">
              <a:spcBef>
                <a:spcPts val="480"/>
              </a:spcBef>
              <a:spcAft>
                <a:spcPts val="0"/>
              </a:spcAft>
              <a:buSzPts val="1920"/>
              <a:buFont typeface="Arial"/>
              <a:buChar char="–"/>
            </a:pPr>
            <a:r>
              <a:rPr lang="en-US">
                <a:latin typeface="Times New Roman"/>
                <a:ea typeface="Times New Roman"/>
                <a:cs typeface="Times New Roman"/>
                <a:sym typeface="Times New Roman"/>
              </a:rPr>
              <a:t>Per Civil Code Section 51(e)(2): </a:t>
            </a:r>
            <a:r>
              <a:rPr i="1" lang="en-US">
                <a:latin typeface="Times New Roman"/>
                <a:ea typeface="Times New Roman"/>
                <a:cs typeface="Times New Roman"/>
                <a:sym typeface="Times New Roman"/>
              </a:rPr>
              <a:t>Genetic test information of the person or their family, a disease or disorder manifesting within the person/family or genetic services information.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Mental or Physical Disability</a:t>
            </a:r>
            <a:endParaRPr/>
          </a:p>
        </p:txBody>
      </p:sp>
      <p:sp>
        <p:nvSpPr>
          <p:cNvPr id="614" name="Google Shape;614;p5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lnSpcReduction="10000"/>
          </a:bodyPr>
          <a:lstStyle/>
          <a:p>
            <a:pPr indent="-411480" lvl="0" marL="548640" rtl="0" algn="l">
              <a:spcBef>
                <a:spcPts val="0"/>
              </a:spcBef>
              <a:spcAft>
                <a:spcPts val="0"/>
              </a:spcAft>
              <a:buClr>
                <a:srgbClr val="F9F9F9"/>
              </a:buClr>
              <a:buSzPts val="1950"/>
              <a:buFont typeface="Noto Sans Symbols"/>
              <a:buChar char="▣"/>
            </a:pPr>
            <a:r>
              <a:rPr lang="en-US" sz="3000">
                <a:latin typeface="Times New Roman"/>
                <a:ea typeface="Times New Roman"/>
                <a:cs typeface="Times New Roman"/>
                <a:sym typeface="Times New Roman"/>
              </a:rPr>
              <a:t>CCP §231.5 prohibits using peremptory challenge on the basis of an assumption that </a:t>
            </a:r>
            <a:r>
              <a:rPr b="1" lang="en-US" sz="3000">
                <a:latin typeface="Times New Roman"/>
                <a:ea typeface="Times New Roman"/>
                <a:cs typeface="Times New Roman"/>
                <a:sym typeface="Times New Roman"/>
              </a:rPr>
              <a:t>the juror is biased merely because of these characteristics.</a:t>
            </a:r>
            <a:endParaRPr/>
          </a:p>
        </p:txBody>
      </p:sp>
      <p:sp>
        <p:nvSpPr>
          <p:cNvPr id="615" name="Google Shape;615;p5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lnSpcReduction="10000"/>
          </a:bodyPr>
          <a:lstStyle/>
          <a:p>
            <a:pPr indent="-411480" lvl="0" marL="548640" rtl="0" algn="l">
              <a:spcBef>
                <a:spcPts val="0"/>
              </a:spcBef>
              <a:spcAft>
                <a:spcPts val="0"/>
              </a:spcAft>
              <a:buClr>
                <a:srgbClr val="F9F9F9"/>
              </a:buClr>
              <a:buSzPts val="1690"/>
              <a:buFont typeface="Noto Sans Symbols"/>
              <a:buChar char="▣"/>
            </a:pPr>
            <a:r>
              <a:rPr lang="en-US">
                <a:latin typeface="Times New Roman"/>
                <a:ea typeface="Times New Roman"/>
                <a:cs typeface="Times New Roman"/>
                <a:sym typeface="Times New Roman"/>
              </a:rPr>
              <a:t>If excluding because disability will prevent effective services:</a:t>
            </a:r>
            <a:endParaRPr/>
          </a:p>
          <a:p>
            <a:pPr indent="-283464" lvl="1" marL="868680" rtl="0" algn="l">
              <a:spcBef>
                <a:spcPts val="440"/>
              </a:spcBef>
              <a:spcAft>
                <a:spcPts val="0"/>
              </a:spcAft>
              <a:buSzPts val="1760"/>
              <a:buFont typeface="Noto Sans Symbols"/>
              <a:buChar char="◼"/>
            </a:pPr>
            <a:r>
              <a:rPr lang="en-US" sz="2200">
                <a:latin typeface="Times New Roman"/>
                <a:ea typeface="Times New Roman"/>
                <a:cs typeface="Times New Roman"/>
                <a:sym typeface="Times New Roman"/>
              </a:rPr>
              <a:t>Blind and cannot see important details in crime photos 🡪 might be OK.</a:t>
            </a:r>
            <a:endParaRPr/>
          </a:p>
          <a:p>
            <a:pPr indent="-283464" lvl="1" marL="868680" rtl="0" algn="l">
              <a:spcBef>
                <a:spcPts val="440"/>
              </a:spcBef>
              <a:spcAft>
                <a:spcPts val="0"/>
              </a:spcAft>
              <a:buSzPts val="1760"/>
              <a:buFont typeface="Noto Sans Symbols"/>
              <a:buChar char="◼"/>
            </a:pPr>
            <a:r>
              <a:rPr i="1" lang="en-US" sz="2200">
                <a:latin typeface="Times New Roman"/>
                <a:ea typeface="Times New Roman"/>
                <a:cs typeface="Times New Roman"/>
                <a:sym typeface="Times New Roman"/>
              </a:rPr>
              <a:t>See e.g., U.S. v. Harris</a:t>
            </a:r>
            <a:r>
              <a:rPr lang="en-US" sz="2200">
                <a:latin typeface="Times New Roman"/>
                <a:ea typeface="Times New Roman"/>
                <a:cs typeface="Times New Roman"/>
                <a:sym typeface="Times New Roman"/>
              </a:rPr>
              <a:t> (7</a:t>
            </a:r>
            <a:r>
              <a:rPr baseline="30000" lang="en-US" sz="2200">
                <a:latin typeface="Times New Roman"/>
                <a:ea typeface="Times New Roman"/>
                <a:cs typeface="Times New Roman"/>
                <a:sym typeface="Times New Roman"/>
              </a:rPr>
              <a:t>th</a:t>
            </a:r>
            <a:r>
              <a:rPr lang="en-US" sz="2200">
                <a:latin typeface="Times New Roman"/>
                <a:ea typeface="Times New Roman"/>
                <a:cs typeface="Times New Roman"/>
                <a:sym typeface="Times New Roman"/>
              </a:rPr>
              <a:t> Cir. 1999) 197 F.3d 870 – rational basis test applied, kick of MS patient OK because medications cause drowsiness.</a:t>
            </a:r>
            <a:endParaRPr i="1" sz="22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6"/>
          <p:cNvSpPr txBox="1"/>
          <p:nvPr>
            <p:ph type="title"/>
          </p:nvPr>
        </p:nvSpPr>
        <p:spPr>
          <a:xfrm>
            <a:off x="457200" y="457200"/>
            <a:ext cx="8229600" cy="14779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Watch to See if the Potential Jurors Know Each Other</a:t>
            </a:r>
            <a:endParaRPr/>
          </a:p>
        </p:txBody>
      </p:sp>
      <p:sp>
        <p:nvSpPr>
          <p:cNvPr id="276" name="Google Shape;276;p6"/>
          <p:cNvSpPr txBox="1"/>
          <p:nvPr>
            <p:ph idx="1" type="body"/>
          </p:nvPr>
        </p:nvSpPr>
        <p:spPr>
          <a:xfrm>
            <a:off x="457200" y="2209800"/>
            <a:ext cx="8229600" cy="40989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You want to see who is friends with whom.</a:t>
            </a:r>
            <a:endParaRPr/>
          </a:p>
          <a:p>
            <a:pPr indent="0" lvl="0" marL="136525" rtl="0" algn="l">
              <a:spcBef>
                <a:spcPts val="560"/>
              </a:spcBef>
              <a:spcAft>
                <a:spcPts val="0"/>
              </a:spcAft>
              <a:buSzPts val="1820"/>
              <a:buNone/>
            </a:pPr>
            <a:r>
              <a:t/>
            </a:r>
            <a:endParaRPr/>
          </a:p>
          <a:p>
            <a:pPr indent="-411163" lvl="0" marL="547688" rtl="0" algn="l">
              <a:spcBef>
                <a:spcPts val="560"/>
              </a:spcBef>
              <a:spcAft>
                <a:spcPts val="0"/>
              </a:spcAft>
              <a:buSzPts val="1820"/>
              <a:buChar char="▣"/>
            </a:pPr>
            <a:r>
              <a:rPr lang="en-US"/>
              <a:t>What if you want to kick one of them, will the other one you want to keep be (secretly) upset?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Times New Roman"/>
                <a:ea typeface="Times New Roman"/>
                <a:cs typeface="Times New Roman"/>
                <a:sym typeface="Times New Roman"/>
              </a:rPr>
              <a:t>Still-valid Case Law Examples of Non-Cognizable Groups</a:t>
            </a:r>
            <a:endParaRPr/>
          </a:p>
        </p:txBody>
      </p:sp>
      <p:sp>
        <p:nvSpPr>
          <p:cNvPr id="621" name="Google Shape;621;p60"/>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b="1" lang="en-US">
                <a:latin typeface="Times New Roman"/>
                <a:ea typeface="Times New Roman"/>
                <a:cs typeface="Times New Roman"/>
                <a:sym typeface="Times New Roman"/>
              </a:rPr>
              <a:t>People newly residing in the community.</a:t>
            </a:r>
            <a:endParaRPr/>
          </a:p>
          <a:p>
            <a:pPr indent="-282575" lvl="1" marL="868363" rtl="0" algn="l">
              <a:spcBef>
                <a:spcPts val="480"/>
              </a:spcBef>
              <a:spcAft>
                <a:spcPts val="0"/>
              </a:spcAft>
              <a:buSzPts val="1920"/>
              <a:buChar char="◼"/>
            </a:pPr>
            <a:r>
              <a:rPr i="1" lang="en-US">
                <a:latin typeface="Times New Roman"/>
                <a:ea typeface="Times New Roman"/>
                <a:cs typeface="Times New Roman"/>
                <a:sym typeface="Times New Roman"/>
              </a:rPr>
              <a:t>Adams v. Superior Court</a:t>
            </a:r>
            <a:r>
              <a:rPr lang="en-US">
                <a:latin typeface="Times New Roman"/>
                <a:ea typeface="Times New Roman"/>
                <a:cs typeface="Times New Roman"/>
                <a:sym typeface="Times New Roman"/>
              </a:rPr>
              <a:t> (1974) 12 Cal. 3d 55, 60.</a:t>
            </a:r>
            <a:endParaRPr i="1">
              <a:latin typeface="Times New Roman"/>
              <a:ea typeface="Times New Roman"/>
              <a:cs typeface="Times New Roman"/>
              <a:sym typeface="Times New Roman"/>
            </a:endParaRPr>
          </a:p>
          <a:p>
            <a:pPr indent="-411163" lvl="0" marL="547688" rtl="0" algn="l">
              <a:spcBef>
                <a:spcPts val="560"/>
              </a:spcBef>
              <a:spcAft>
                <a:spcPts val="0"/>
              </a:spcAft>
              <a:buSzPts val="1820"/>
              <a:buChar char="▣"/>
            </a:pPr>
            <a:r>
              <a:rPr b="1" lang="en-US">
                <a:latin typeface="Times New Roman"/>
                <a:ea typeface="Times New Roman"/>
                <a:cs typeface="Times New Roman"/>
                <a:sym typeface="Times New Roman"/>
              </a:rPr>
              <a:t>People of color as a combined group.</a:t>
            </a:r>
            <a:endParaRPr/>
          </a:p>
          <a:p>
            <a:pPr indent="-282575" lvl="1" marL="868363" rtl="0" algn="l">
              <a:spcBef>
                <a:spcPts val="480"/>
              </a:spcBef>
              <a:spcAft>
                <a:spcPts val="0"/>
              </a:spcAft>
              <a:buSzPts val="1920"/>
              <a:buChar char="◼"/>
            </a:pPr>
            <a:r>
              <a:rPr i="1" lang="en-US">
                <a:latin typeface="Times New Roman"/>
                <a:ea typeface="Times New Roman"/>
                <a:cs typeface="Times New Roman"/>
                <a:sym typeface="Times New Roman"/>
              </a:rPr>
              <a:t>People v. Davis </a:t>
            </a:r>
            <a:r>
              <a:rPr lang="en-US">
                <a:latin typeface="Times New Roman"/>
                <a:ea typeface="Times New Roman"/>
                <a:cs typeface="Times New Roman"/>
                <a:sym typeface="Times New Roman"/>
              </a:rPr>
              <a:t>(2009) 46 Cal. 4th 539; </a:t>
            </a:r>
            <a:r>
              <a:rPr i="1" lang="en-US">
                <a:latin typeface="Times New Roman"/>
                <a:ea typeface="Times New Roman"/>
                <a:cs typeface="Times New Roman"/>
                <a:sym typeface="Times New Roman"/>
              </a:rPr>
              <a:t>People v. Newman</a:t>
            </a:r>
            <a:r>
              <a:rPr lang="en-US">
                <a:latin typeface="Times New Roman"/>
                <a:ea typeface="Times New Roman"/>
                <a:cs typeface="Times New Roman"/>
                <a:sym typeface="Times New Roman"/>
              </a:rPr>
              <a:t> (2009) 176 Cal. App. 4th 571.</a:t>
            </a:r>
            <a:endParaRPr/>
          </a:p>
          <a:p>
            <a:pPr indent="-411163" lvl="0" marL="547688" rtl="0" algn="l">
              <a:spcBef>
                <a:spcPts val="560"/>
              </a:spcBef>
              <a:spcAft>
                <a:spcPts val="0"/>
              </a:spcAft>
              <a:buSzPts val="1820"/>
              <a:buChar char="▣"/>
            </a:pPr>
            <a:r>
              <a:rPr b="1" lang="en-US">
                <a:latin typeface="Times New Roman"/>
                <a:ea typeface="Times New Roman"/>
                <a:cs typeface="Times New Roman"/>
                <a:sym typeface="Times New Roman"/>
              </a:rPr>
              <a:t>Less-educated people (only 12</a:t>
            </a:r>
            <a:r>
              <a:rPr b="1" baseline="30000" lang="en-US">
                <a:latin typeface="Times New Roman"/>
                <a:ea typeface="Times New Roman"/>
                <a:cs typeface="Times New Roman"/>
                <a:sym typeface="Times New Roman"/>
              </a:rPr>
              <a:t>th</a:t>
            </a:r>
            <a:r>
              <a:rPr b="1" lang="en-US">
                <a:latin typeface="Times New Roman"/>
                <a:ea typeface="Times New Roman"/>
                <a:cs typeface="Times New Roman"/>
                <a:sym typeface="Times New Roman"/>
              </a:rPr>
              <a:t> grade or less) and blue collar workers.</a:t>
            </a:r>
            <a:endParaRPr/>
          </a:p>
          <a:p>
            <a:pPr indent="-282575" lvl="1" marL="868363" rtl="0" algn="l">
              <a:spcBef>
                <a:spcPts val="480"/>
              </a:spcBef>
              <a:spcAft>
                <a:spcPts val="0"/>
              </a:spcAft>
              <a:buSzPts val="1920"/>
              <a:buChar char="◼"/>
            </a:pPr>
            <a:r>
              <a:rPr i="1" lang="en-US">
                <a:latin typeface="Times New Roman"/>
                <a:ea typeface="Times New Roman"/>
                <a:cs typeface="Times New Roman"/>
                <a:sym typeface="Times New Roman"/>
              </a:rPr>
              <a:t>People v. Estrada </a:t>
            </a:r>
            <a:r>
              <a:rPr lang="en-US">
                <a:latin typeface="Times New Roman"/>
                <a:ea typeface="Times New Roman"/>
                <a:cs typeface="Times New Roman"/>
                <a:sym typeface="Times New Roman"/>
              </a:rPr>
              <a:t>(1979) 93 Cal.App.3d 76.</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What are similar grounds?</a:t>
            </a:r>
            <a:endParaRPr/>
          </a:p>
        </p:txBody>
      </p:sp>
      <p:sp>
        <p:nvSpPr>
          <p:cNvPr id="627" name="Google Shape;627;p61"/>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latin typeface="Times New Roman"/>
                <a:ea typeface="Times New Roman"/>
                <a:cs typeface="Times New Roman"/>
                <a:sym typeface="Times New Roman"/>
              </a:rPr>
              <a:t>Hard to find a case law definition that is cited regularly.</a:t>
            </a:r>
            <a:endParaRPr/>
          </a:p>
          <a:p>
            <a:pPr indent="-282575" lvl="1" marL="868363" rtl="0" algn="l">
              <a:spcBef>
                <a:spcPts val="480"/>
              </a:spcBef>
              <a:spcAft>
                <a:spcPts val="0"/>
              </a:spcAft>
              <a:buSzPts val="1920"/>
              <a:buChar char="◼"/>
            </a:pPr>
            <a:r>
              <a:rPr i="1" lang="en-US">
                <a:latin typeface="Times New Roman"/>
                <a:ea typeface="Times New Roman"/>
                <a:cs typeface="Times New Roman"/>
                <a:sym typeface="Times New Roman"/>
              </a:rPr>
              <a:t>People v. Garcia</a:t>
            </a:r>
            <a:r>
              <a:rPr lang="en-US">
                <a:latin typeface="Times New Roman"/>
                <a:ea typeface="Times New Roman"/>
                <a:cs typeface="Times New Roman"/>
                <a:sym typeface="Times New Roman"/>
              </a:rPr>
              <a:t> (2000) 77 Cal. App. 4th 1269, 1275-76: drawing upon a California Supreme Court’s plurality opinion’s definition in the absence of something with more authority.</a:t>
            </a:r>
            <a:endParaRPr i="1">
              <a:latin typeface="Times New Roman"/>
              <a:ea typeface="Times New Roman"/>
              <a:cs typeface="Times New Roman"/>
              <a:sym typeface="Times New Roman"/>
            </a:endParaRPr>
          </a:p>
        </p:txBody>
      </p:sp>
      <p:pic>
        <p:nvPicPr>
          <p:cNvPr descr="images.png" id="628" name="Google Shape;628;p61"/>
          <p:cNvPicPr preferRelativeResize="0"/>
          <p:nvPr/>
        </p:nvPicPr>
        <p:blipFill rotWithShape="1">
          <a:blip r:embed="rId3">
            <a:alphaModFix/>
          </a:blip>
          <a:srcRect b="0" l="0" r="0" t="0"/>
          <a:stretch/>
        </p:blipFill>
        <p:spPr>
          <a:xfrm>
            <a:off x="2895600" y="4572000"/>
            <a:ext cx="2997200" cy="15240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62"/>
          <p:cNvSpPr txBox="1"/>
          <p:nvPr>
            <p:ph type="title"/>
          </p:nvPr>
        </p:nvSpPr>
        <p:spPr>
          <a:xfrm>
            <a:off x="457200" y="274638"/>
            <a:ext cx="8229600" cy="10207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Similar Ground: Federal</a:t>
            </a:r>
            <a:endParaRPr/>
          </a:p>
        </p:txBody>
      </p:sp>
      <p:sp>
        <p:nvSpPr>
          <p:cNvPr id="634" name="Google Shape;634;p62"/>
          <p:cNvSpPr txBox="1"/>
          <p:nvPr>
            <p:ph idx="1" type="body"/>
          </p:nvPr>
        </p:nvSpPr>
        <p:spPr>
          <a:xfrm>
            <a:off x="457200" y="1447800"/>
            <a:ext cx="8229600" cy="4678363"/>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b="1" lang="en-US">
                <a:latin typeface="Times New Roman"/>
                <a:ea typeface="Times New Roman"/>
                <a:cs typeface="Times New Roman"/>
                <a:sym typeface="Times New Roman"/>
              </a:rPr>
              <a:t>Pre-</a:t>
            </a:r>
            <a:r>
              <a:rPr b="1" i="1" lang="en-US">
                <a:latin typeface="Times New Roman"/>
                <a:ea typeface="Times New Roman"/>
                <a:cs typeface="Times New Roman"/>
                <a:sym typeface="Times New Roman"/>
              </a:rPr>
              <a:t>Batson</a:t>
            </a:r>
            <a:r>
              <a:rPr b="1" lang="en-US">
                <a:latin typeface="Times New Roman"/>
                <a:ea typeface="Times New Roman"/>
                <a:cs typeface="Times New Roman"/>
                <a:sym typeface="Times New Roman"/>
              </a:rPr>
              <a:t> definition in grand jury context:</a:t>
            </a:r>
            <a:endParaRPr/>
          </a:p>
          <a:p>
            <a:pPr indent="-282575" lvl="1" marL="868363" rtl="0" algn="l">
              <a:spcBef>
                <a:spcPts val="600"/>
              </a:spcBef>
              <a:spcAft>
                <a:spcPts val="0"/>
              </a:spcAft>
              <a:buSzPts val="2400"/>
              <a:buChar char="◼"/>
            </a:pPr>
            <a:r>
              <a:rPr lang="en-US" sz="3000">
                <a:latin typeface="Times New Roman"/>
                <a:ea typeface="Times New Roman"/>
                <a:cs typeface="Times New Roman"/>
                <a:sym typeface="Times New Roman"/>
              </a:rPr>
              <a:t>Whether the group is one that is a recognizable, distinct class, singled out for different treatment under the laws, as written or applied.</a:t>
            </a:r>
            <a:endParaRPr/>
          </a:p>
          <a:p>
            <a:pPr indent="-228600" lvl="2" marL="1133475" rtl="0" algn="l">
              <a:spcBef>
                <a:spcPts val="520"/>
              </a:spcBef>
              <a:spcAft>
                <a:spcPts val="0"/>
              </a:spcAft>
              <a:buSzPts val="2470"/>
              <a:buChar char="🢭"/>
            </a:pPr>
            <a:r>
              <a:rPr i="1" lang="en-US" sz="2600">
                <a:latin typeface="Times New Roman"/>
                <a:ea typeface="Times New Roman"/>
                <a:cs typeface="Times New Roman"/>
                <a:sym typeface="Times New Roman"/>
              </a:rPr>
              <a:t>Castaneda v. Partida </a:t>
            </a:r>
            <a:r>
              <a:rPr lang="en-US" sz="2600">
                <a:latin typeface="Times New Roman"/>
                <a:ea typeface="Times New Roman"/>
                <a:cs typeface="Times New Roman"/>
                <a:sym typeface="Times New Roman"/>
              </a:rPr>
              <a:t>(1977) 430 U.S. 482, 494.</a:t>
            </a:r>
            <a:endParaRPr/>
          </a:p>
          <a:p>
            <a:pPr indent="-228600" lvl="2" marL="1133475" rtl="0" algn="l">
              <a:spcBef>
                <a:spcPts val="520"/>
              </a:spcBef>
              <a:spcAft>
                <a:spcPts val="0"/>
              </a:spcAft>
              <a:buSzPts val="2470"/>
              <a:buChar char="🢭"/>
            </a:pPr>
            <a:r>
              <a:rPr i="1" lang="en-US" sz="2600">
                <a:latin typeface="Times New Roman"/>
                <a:ea typeface="Times New Roman"/>
                <a:cs typeface="Times New Roman"/>
                <a:sym typeface="Times New Roman"/>
              </a:rPr>
              <a:t>People v. Garcia</a:t>
            </a:r>
            <a:r>
              <a:rPr lang="en-US" sz="2600">
                <a:latin typeface="Times New Roman"/>
                <a:ea typeface="Times New Roman"/>
                <a:cs typeface="Times New Roman"/>
                <a:sym typeface="Times New Roman"/>
              </a:rPr>
              <a:t> (2000) 77 Cal. App. 4th 1269, 1273: noting that this is likely the U.S. Supreme Court’s standard because they cited this case in </a:t>
            </a:r>
            <a:r>
              <a:rPr i="1" lang="en-US" sz="2600">
                <a:latin typeface="Times New Roman"/>
                <a:ea typeface="Times New Roman"/>
                <a:cs typeface="Times New Roman"/>
                <a:sym typeface="Times New Roman"/>
              </a:rPr>
              <a:t>Batson</a:t>
            </a:r>
            <a:endParaRPr sz="2600">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3"/>
          <p:cNvSpPr txBox="1"/>
          <p:nvPr>
            <p:ph type="title"/>
          </p:nvPr>
        </p:nvSpPr>
        <p:spPr>
          <a:xfrm>
            <a:off x="457200" y="990600"/>
            <a:ext cx="8229600" cy="6858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sz="3600">
                <a:latin typeface="Times New Roman"/>
                <a:ea typeface="Times New Roman"/>
                <a:cs typeface="Times New Roman"/>
                <a:sym typeface="Times New Roman"/>
              </a:rPr>
              <a:t>Similar Grounds: State</a:t>
            </a:r>
            <a:br>
              <a:rPr lang="en-US" sz="3600">
                <a:latin typeface="Times New Roman"/>
                <a:ea typeface="Times New Roman"/>
                <a:cs typeface="Times New Roman"/>
                <a:sym typeface="Times New Roman"/>
              </a:rPr>
            </a:br>
            <a:r>
              <a:rPr lang="en-US" sz="2500">
                <a:latin typeface="Times New Roman"/>
                <a:ea typeface="Times New Roman"/>
                <a:cs typeface="Times New Roman"/>
                <a:sym typeface="Times New Roman"/>
              </a:rPr>
              <a:t>CCP §231.5 was meant to codify the</a:t>
            </a:r>
            <a:r>
              <a:rPr i="1" lang="en-US" sz="2500">
                <a:latin typeface="Times New Roman"/>
                <a:ea typeface="Times New Roman"/>
                <a:cs typeface="Times New Roman"/>
                <a:sym typeface="Times New Roman"/>
              </a:rPr>
              <a:t> Garcia</a:t>
            </a:r>
            <a:r>
              <a:rPr lang="en-US" sz="2500">
                <a:latin typeface="Times New Roman"/>
                <a:ea typeface="Times New Roman"/>
                <a:cs typeface="Times New Roman"/>
                <a:sym typeface="Times New Roman"/>
              </a:rPr>
              <a:t> decision.</a:t>
            </a:r>
            <a:br>
              <a:rPr lang="en-US" sz="3600">
                <a:latin typeface="Times New Roman"/>
                <a:ea typeface="Times New Roman"/>
                <a:cs typeface="Times New Roman"/>
                <a:sym typeface="Times New Roman"/>
              </a:rPr>
            </a:br>
            <a:br>
              <a:rPr lang="en-US" sz="3600">
                <a:latin typeface="Times New Roman"/>
                <a:ea typeface="Times New Roman"/>
                <a:cs typeface="Times New Roman"/>
                <a:sym typeface="Times New Roman"/>
              </a:rPr>
            </a:br>
            <a:endParaRPr sz="3600">
              <a:latin typeface="Times New Roman"/>
              <a:ea typeface="Times New Roman"/>
              <a:cs typeface="Times New Roman"/>
              <a:sym typeface="Times New Roman"/>
            </a:endParaRPr>
          </a:p>
        </p:txBody>
      </p:sp>
      <p:sp>
        <p:nvSpPr>
          <p:cNvPr id="640" name="Google Shape;640;p6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fontScale="92500" lnSpcReduction="20000"/>
          </a:bodyPr>
          <a:lstStyle/>
          <a:p>
            <a:pPr indent="-411480" lvl="0" marL="548640" rtl="0" algn="l">
              <a:spcBef>
                <a:spcPts val="0"/>
              </a:spcBef>
              <a:spcAft>
                <a:spcPts val="0"/>
              </a:spcAft>
              <a:buClr>
                <a:srgbClr val="F9F9F9"/>
              </a:buClr>
              <a:buSzPct val="64999"/>
              <a:buFont typeface="Arial"/>
              <a:buChar char="•"/>
            </a:pPr>
            <a:r>
              <a:rPr i="1" lang="en-US">
                <a:latin typeface="Times New Roman"/>
                <a:ea typeface="Times New Roman"/>
                <a:cs typeface="Times New Roman"/>
                <a:sym typeface="Times New Roman"/>
              </a:rPr>
              <a:t>Garcia </a:t>
            </a:r>
            <a:r>
              <a:rPr lang="en-US">
                <a:latin typeface="Times New Roman"/>
                <a:ea typeface="Times New Roman"/>
                <a:cs typeface="Times New Roman"/>
                <a:sym typeface="Times New Roman"/>
              </a:rPr>
              <a:t>recites plurality language in </a:t>
            </a:r>
            <a:r>
              <a:rPr i="1" lang="en-US">
                <a:latin typeface="Times New Roman"/>
                <a:ea typeface="Times New Roman"/>
                <a:cs typeface="Times New Roman"/>
                <a:sym typeface="Times New Roman"/>
              </a:rPr>
              <a:t>Rubio v. Superior Court</a:t>
            </a:r>
            <a:r>
              <a:rPr lang="en-US">
                <a:latin typeface="Times New Roman"/>
                <a:ea typeface="Times New Roman"/>
                <a:cs typeface="Times New Roman"/>
                <a:sym typeface="Times New Roman"/>
              </a:rPr>
              <a:t> (1979) 24 Cal. 3d 93, suggesting the following as </a:t>
            </a:r>
            <a:r>
              <a:rPr lang="en-US" u="sng">
                <a:latin typeface="Times New Roman"/>
                <a:ea typeface="Times New Roman"/>
                <a:cs typeface="Times New Roman"/>
                <a:sym typeface="Times New Roman"/>
              </a:rPr>
              <a:t>first prong</a:t>
            </a:r>
            <a:r>
              <a:rPr lang="en-US">
                <a:latin typeface="Times New Roman"/>
                <a:ea typeface="Times New Roman"/>
                <a:cs typeface="Times New Roman"/>
                <a:sym typeface="Times New Roman"/>
              </a:rPr>
              <a:t> of a two-prong definition:</a:t>
            </a:r>
            <a:endParaRPr/>
          </a:p>
          <a:p>
            <a:pPr indent="-457200" lvl="1" marL="914400" rtl="0" algn="l">
              <a:spcBef>
                <a:spcPts val="444"/>
              </a:spcBef>
              <a:spcAft>
                <a:spcPts val="0"/>
              </a:spcAft>
              <a:buSzPct val="80000"/>
              <a:buFont typeface="Lucida Sans"/>
              <a:buAutoNum type="arabicPeriod"/>
            </a:pPr>
            <a:r>
              <a:rPr b="1" i="1" lang="en-US">
                <a:latin typeface="Times New Roman"/>
                <a:ea typeface="Times New Roman"/>
                <a:cs typeface="Times New Roman"/>
                <a:sym typeface="Times New Roman"/>
              </a:rPr>
              <a:t>Groups whose members share a common perspective arising from their life experience in the group, i.e., a perspective gained precisely cause they are members of that group. </a:t>
            </a:r>
            <a:endParaRPr/>
          </a:p>
        </p:txBody>
      </p:sp>
      <p:sp>
        <p:nvSpPr>
          <p:cNvPr id="641" name="Google Shape;641;p6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fontScale="92500" lnSpcReduction="20000"/>
          </a:bodyPr>
          <a:lstStyle/>
          <a:p>
            <a:pPr indent="-411480" lvl="0" marL="548640" rtl="0" algn="l">
              <a:lnSpc>
                <a:spcPct val="80000"/>
              </a:lnSpc>
              <a:spcBef>
                <a:spcPts val="0"/>
              </a:spcBef>
              <a:spcAft>
                <a:spcPts val="0"/>
              </a:spcAft>
              <a:buClr>
                <a:srgbClr val="F9F9F9"/>
              </a:buClr>
              <a:buSzPct val="64999"/>
              <a:buFont typeface="Noto Sans Symbols"/>
              <a:buChar char="▣"/>
            </a:pPr>
            <a:r>
              <a:rPr i="1" lang="en-US">
                <a:latin typeface="Times New Roman"/>
                <a:ea typeface="Times New Roman"/>
                <a:cs typeface="Times New Roman"/>
                <a:sym typeface="Times New Roman"/>
              </a:rPr>
              <a:t>Garcia</a:t>
            </a:r>
            <a:r>
              <a:rPr lang="en-US">
                <a:latin typeface="Times New Roman"/>
                <a:ea typeface="Times New Roman"/>
                <a:cs typeface="Times New Roman"/>
                <a:sym typeface="Times New Roman"/>
              </a:rPr>
              <a:t> also used the </a:t>
            </a:r>
            <a:r>
              <a:rPr lang="en-US" u="sng">
                <a:latin typeface="Times New Roman"/>
                <a:ea typeface="Times New Roman"/>
                <a:cs typeface="Times New Roman"/>
                <a:sym typeface="Times New Roman"/>
              </a:rPr>
              <a:t>second prong</a:t>
            </a:r>
            <a:r>
              <a:rPr lang="en-US">
                <a:latin typeface="Times New Roman"/>
                <a:ea typeface="Times New Roman"/>
                <a:cs typeface="Times New Roman"/>
                <a:sym typeface="Times New Roman"/>
              </a:rPr>
              <a:t> in its analysis: </a:t>
            </a:r>
            <a:endParaRPr/>
          </a:p>
          <a:p>
            <a:pPr indent="-283464" lvl="1" marL="868680" rtl="0" algn="l">
              <a:lnSpc>
                <a:spcPct val="80000"/>
              </a:lnSpc>
              <a:spcBef>
                <a:spcPts val="407"/>
              </a:spcBef>
              <a:spcAft>
                <a:spcPts val="0"/>
              </a:spcAft>
              <a:buSzPct val="80000"/>
              <a:buFont typeface="Arial"/>
              <a:buNone/>
            </a:pPr>
            <a:r>
              <a:rPr b="1" i="1" lang="en-US" sz="2200">
                <a:latin typeface="Times New Roman"/>
                <a:ea typeface="Times New Roman"/>
                <a:cs typeface="Times New Roman"/>
                <a:sym typeface="Times New Roman"/>
              </a:rPr>
              <a:t>2. That no other members of the community are capable of adequately representing the perspective of the group in questions</a:t>
            </a:r>
            <a:r>
              <a:rPr b="1" lang="en-US" sz="2200">
                <a:latin typeface="Times New Roman"/>
                <a:ea typeface="Times New Roman"/>
                <a:cs typeface="Times New Roman"/>
                <a:sym typeface="Times New Roman"/>
              </a:rPr>
              <a:t> </a:t>
            </a:r>
            <a:endParaRPr/>
          </a:p>
          <a:p>
            <a:pPr indent="-228600" lvl="2" marL="1133856" rtl="0" algn="l">
              <a:lnSpc>
                <a:spcPct val="80000"/>
              </a:lnSpc>
              <a:spcBef>
                <a:spcPts val="370"/>
              </a:spcBef>
              <a:spcAft>
                <a:spcPts val="0"/>
              </a:spcAft>
              <a:buSzPct val="95000"/>
              <a:buFont typeface="Noto Sans Symbols"/>
              <a:buChar char="🢭"/>
            </a:pPr>
            <a:r>
              <a:rPr lang="en-US">
                <a:latin typeface="Times New Roman"/>
                <a:ea typeface="Times New Roman"/>
                <a:cs typeface="Times New Roman"/>
                <a:sym typeface="Times New Roman"/>
              </a:rPr>
              <a:t>(</a:t>
            </a:r>
            <a:r>
              <a:rPr i="1" lang="en-US">
                <a:latin typeface="Times New Roman"/>
                <a:ea typeface="Times New Roman"/>
                <a:cs typeface="Times New Roman"/>
                <a:sym typeface="Times New Roman"/>
              </a:rPr>
              <a:t>Id.</a:t>
            </a:r>
            <a:r>
              <a:rPr lang="en-US">
                <a:latin typeface="Times New Roman"/>
                <a:ea typeface="Times New Roman"/>
                <a:cs typeface="Times New Roman"/>
                <a:sym typeface="Times New Roman"/>
              </a:rPr>
              <a:t> at 1278 (quoting </a:t>
            </a:r>
            <a:r>
              <a:rPr i="1" lang="en-US">
                <a:latin typeface="Times New Roman"/>
                <a:ea typeface="Times New Roman"/>
                <a:cs typeface="Times New Roman"/>
                <a:sym typeface="Times New Roman"/>
              </a:rPr>
              <a:t>Rubio</a:t>
            </a:r>
            <a:r>
              <a:rPr lang="en-US">
                <a:latin typeface="Times New Roman"/>
                <a:ea typeface="Times New Roman"/>
                <a:cs typeface="Times New Roman"/>
                <a:sym typeface="Times New Roman"/>
              </a:rPr>
              <a:t>).</a:t>
            </a:r>
            <a:r>
              <a:rPr i="1" lang="en-US">
                <a:latin typeface="Times New Roman"/>
                <a:ea typeface="Times New Roman"/>
                <a:cs typeface="Times New Roman"/>
                <a:sym typeface="Times New Roman"/>
              </a:rPr>
              <a:t> </a:t>
            </a:r>
            <a:endParaRPr/>
          </a:p>
          <a:p>
            <a:pPr indent="-283464" lvl="1" marL="868680" rtl="0" algn="l">
              <a:lnSpc>
                <a:spcPct val="80000"/>
              </a:lnSpc>
              <a:spcBef>
                <a:spcPts val="407"/>
              </a:spcBef>
              <a:spcAft>
                <a:spcPts val="0"/>
              </a:spcAft>
              <a:buSzPct val="80000"/>
              <a:buFont typeface="Noto Sans Symbols"/>
              <a:buChar char="◼"/>
            </a:pPr>
            <a:r>
              <a:rPr i="1" lang="en-US" sz="2200">
                <a:latin typeface="Times New Roman"/>
                <a:ea typeface="Times New Roman"/>
                <a:cs typeface="Times New Roman"/>
                <a:sym typeface="Times New Roman"/>
              </a:rPr>
              <a:t>Garcia</a:t>
            </a:r>
            <a:r>
              <a:rPr lang="en-US" sz="2200">
                <a:latin typeface="Times New Roman"/>
                <a:ea typeface="Times New Roman"/>
                <a:cs typeface="Times New Roman"/>
                <a:sym typeface="Times New Roman"/>
              </a:rPr>
              <a:t> notes the </a:t>
            </a:r>
            <a:r>
              <a:rPr i="1" lang="en-US" sz="2200">
                <a:latin typeface="Times New Roman"/>
                <a:ea typeface="Times New Roman"/>
                <a:cs typeface="Times New Roman"/>
                <a:sym typeface="Times New Roman"/>
              </a:rPr>
              <a:t>Rubio </a:t>
            </a:r>
            <a:r>
              <a:rPr lang="en-US" sz="2200">
                <a:latin typeface="Times New Roman"/>
                <a:ea typeface="Times New Roman"/>
                <a:cs typeface="Times New Roman"/>
                <a:sym typeface="Times New Roman"/>
              </a:rPr>
              <a:t>court gave a two-prong test but only the first part seemed to have the majority support.</a:t>
            </a:r>
            <a:endParaRPr/>
          </a:p>
          <a:p>
            <a:pPr indent="-312213" lvl="0" marL="548640" rtl="0" algn="l">
              <a:lnSpc>
                <a:spcPct val="80000"/>
              </a:lnSpc>
              <a:spcBef>
                <a:spcPts val="481"/>
              </a:spcBef>
              <a:spcAft>
                <a:spcPts val="0"/>
              </a:spcAft>
              <a:buClr>
                <a:srgbClr val="F9F9F9"/>
              </a:buClr>
              <a:buSzPct val="64999"/>
              <a:buFont typeface="Noto Sans Symbols"/>
              <a:buNone/>
            </a:pPr>
            <a:r>
              <a:t/>
            </a:r>
            <a:endParaRPr>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Times New Roman"/>
                <a:ea typeface="Times New Roman"/>
                <a:cs typeface="Times New Roman"/>
                <a:sym typeface="Times New Roman"/>
              </a:rPr>
              <a:t>Religion: </a:t>
            </a:r>
            <a:r>
              <a:rPr i="1" lang="en-US">
                <a:latin typeface="Times New Roman"/>
                <a:ea typeface="Times New Roman"/>
                <a:cs typeface="Times New Roman"/>
                <a:sym typeface="Times New Roman"/>
              </a:rPr>
              <a:t>People v. Jones</a:t>
            </a:r>
            <a:r>
              <a:rPr lang="en-US">
                <a:latin typeface="Times New Roman"/>
                <a:ea typeface="Times New Roman"/>
                <a:cs typeface="Times New Roman"/>
                <a:sym typeface="Times New Roman"/>
              </a:rPr>
              <a:t> (2011) 51 Cal. 4th 346</a:t>
            </a:r>
            <a:endParaRPr/>
          </a:p>
        </p:txBody>
      </p:sp>
      <p:sp>
        <p:nvSpPr>
          <p:cNvPr id="647" name="Google Shape;647;p64"/>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Font typeface="Arial"/>
              <a:buChar char="•"/>
            </a:pPr>
            <a:r>
              <a:rPr lang="en-US">
                <a:latin typeface="Times New Roman"/>
                <a:ea typeface="Times New Roman"/>
                <a:cs typeface="Times New Roman"/>
                <a:sym typeface="Times New Roman"/>
              </a:rPr>
              <a:t>Where the People excused a black juror partly because she attended the First A.M.E. Church which the Prosecutor called controversial organization and said he did not want anyone controversial.</a:t>
            </a:r>
            <a:endParaRPr/>
          </a:p>
          <a:p>
            <a:pPr indent="-411163" lvl="0" marL="547688" rtl="0" algn="l">
              <a:spcBef>
                <a:spcPts val="560"/>
              </a:spcBef>
              <a:spcAft>
                <a:spcPts val="0"/>
              </a:spcAft>
              <a:buSzPts val="1820"/>
              <a:buFont typeface="Arial"/>
              <a:buChar char="•"/>
            </a:pPr>
            <a:r>
              <a:rPr lang="en-US">
                <a:latin typeface="Times New Roman"/>
                <a:ea typeface="Times New Roman"/>
                <a:cs typeface="Times New Roman"/>
                <a:sym typeface="Times New Roman"/>
              </a:rPr>
              <a:t>California Supreme Court said the Prosecutor did not excuse her because of her religious views but because he believed she belonged to a controversial organization.  </a:t>
            </a:r>
            <a:r>
              <a:rPr i="1" lang="en-US">
                <a:latin typeface="Times New Roman"/>
                <a:ea typeface="Times New Roman"/>
                <a:cs typeface="Times New Roman"/>
                <a:sym typeface="Times New Roman"/>
              </a:rPr>
              <a:t>Id.</a:t>
            </a:r>
            <a:r>
              <a:rPr lang="en-US">
                <a:latin typeface="Times New Roman"/>
                <a:ea typeface="Times New Roman"/>
                <a:cs typeface="Times New Roman"/>
                <a:sym typeface="Times New Roman"/>
              </a:rPr>
              <a:t> at 368.</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Times New Roman"/>
                <a:ea typeface="Times New Roman"/>
                <a:cs typeface="Times New Roman"/>
                <a:sym typeface="Times New Roman"/>
              </a:rPr>
              <a:t>Bilinguals #1: </a:t>
            </a:r>
            <a:r>
              <a:rPr i="1" lang="en-US">
                <a:latin typeface="Times New Roman"/>
                <a:ea typeface="Times New Roman"/>
                <a:cs typeface="Times New Roman"/>
                <a:sym typeface="Times New Roman"/>
              </a:rPr>
              <a:t>Hernandez v. New York</a:t>
            </a:r>
            <a:r>
              <a:rPr lang="en-US">
                <a:latin typeface="Times New Roman"/>
                <a:ea typeface="Times New Roman"/>
                <a:cs typeface="Times New Roman"/>
                <a:sym typeface="Times New Roman"/>
              </a:rPr>
              <a:t> (1991) 500 U.S. 300</a:t>
            </a:r>
            <a:endParaRPr/>
          </a:p>
        </p:txBody>
      </p:sp>
      <p:sp>
        <p:nvSpPr>
          <p:cNvPr id="653" name="Google Shape;653;p65"/>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820"/>
              <a:buFont typeface="Arial"/>
              <a:buNone/>
            </a:pPr>
            <a:r>
              <a:rPr b="1" lang="en-US" u="sng">
                <a:latin typeface="Times New Roman"/>
                <a:ea typeface="Times New Roman"/>
                <a:cs typeface="Times New Roman"/>
                <a:sym typeface="Times New Roman"/>
              </a:rPr>
              <a:t>PLURALITY OPINION</a:t>
            </a:r>
            <a:endParaRPr/>
          </a:p>
          <a:p>
            <a:pPr indent="-115570" lvl="0" marL="0" rtl="0" algn="l">
              <a:lnSpc>
                <a:spcPct val="80000"/>
              </a:lnSpc>
              <a:spcBef>
                <a:spcPts val="560"/>
              </a:spcBef>
              <a:spcAft>
                <a:spcPts val="0"/>
              </a:spcAft>
              <a:buSzPts val="1820"/>
              <a:buChar char="▣"/>
            </a:pPr>
            <a:r>
              <a:rPr lang="en-US">
                <a:latin typeface="Times New Roman"/>
                <a:ea typeface="Times New Roman"/>
                <a:cs typeface="Times New Roman"/>
                <a:sym typeface="Times New Roman"/>
              </a:rPr>
              <a:t>Four-justice opinion stated that the trial court did not commit clear error in believing the prosecutor’s claim that he excused a Spanish-speaking juror because they gave him reason to think they would reject the interpreter’s version in favor of their own and not because he wanted Latinos off his jury.</a:t>
            </a:r>
            <a:endParaRPr/>
          </a:p>
          <a:p>
            <a:pPr indent="-115570" lvl="0" marL="0" rtl="0" algn="l">
              <a:lnSpc>
                <a:spcPct val="80000"/>
              </a:lnSpc>
              <a:spcBef>
                <a:spcPts val="560"/>
              </a:spcBef>
              <a:spcAft>
                <a:spcPts val="0"/>
              </a:spcAft>
              <a:buSzPts val="1820"/>
              <a:buChar char="▣"/>
            </a:pPr>
            <a:r>
              <a:rPr lang="en-US">
                <a:latin typeface="Times New Roman"/>
                <a:ea typeface="Times New Roman"/>
                <a:cs typeface="Times New Roman"/>
                <a:sym typeface="Times New Roman"/>
              </a:rPr>
              <a:t>But: “[A] policy of striking all who speak a given language, without regard to the particular circumstances of the trial or the individual responses to the jurors, may be found by a trial judge to be a pretext for racial discrimination.  But that case is not before us.”  </a:t>
            </a:r>
            <a:r>
              <a:rPr i="1" lang="en-US">
                <a:latin typeface="Times New Roman"/>
                <a:ea typeface="Times New Roman"/>
                <a:cs typeface="Times New Roman"/>
                <a:sym typeface="Times New Roman"/>
              </a:rPr>
              <a:t>Id.</a:t>
            </a:r>
            <a:r>
              <a:rPr lang="en-US">
                <a:latin typeface="Times New Roman"/>
                <a:ea typeface="Times New Roman"/>
                <a:cs typeface="Times New Roman"/>
                <a:sym typeface="Times New Roman"/>
              </a:rPr>
              <a:t> at 371-72.</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Times New Roman"/>
                <a:ea typeface="Times New Roman"/>
                <a:cs typeface="Times New Roman"/>
                <a:sym typeface="Times New Roman"/>
              </a:rPr>
              <a:t>Bilinguals #2: </a:t>
            </a:r>
            <a:r>
              <a:rPr i="1" lang="en-US">
                <a:latin typeface="Times New Roman"/>
                <a:ea typeface="Times New Roman"/>
                <a:cs typeface="Times New Roman"/>
                <a:sym typeface="Times New Roman"/>
              </a:rPr>
              <a:t>People v. Cardenas</a:t>
            </a:r>
            <a:r>
              <a:rPr lang="en-US">
                <a:latin typeface="Times New Roman"/>
                <a:ea typeface="Times New Roman"/>
                <a:cs typeface="Times New Roman"/>
                <a:sym typeface="Times New Roman"/>
              </a:rPr>
              <a:t> (2007) 155 Cal. App. 4th 1468</a:t>
            </a:r>
            <a:endParaRPr/>
          </a:p>
        </p:txBody>
      </p:sp>
      <p:sp>
        <p:nvSpPr>
          <p:cNvPr id="659" name="Google Shape;659;p66"/>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latin typeface="Times New Roman"/>
                <a:ea typeface="Times New Roman"/>
                <a:cs typeface="Times New Roman"/>
                <a:sym typeface="Times New Roman"/>
              </a:rPr>
              <a:t>Recognizing the U.S. Supreme Court’s plurality in </a:t>
            </a:r>
            <a:r>
              <a:rPr i="1" lang="en-US">
                <a:latin typeface="Times New Roman"/>
                <a:ea typeface="Times New Roman"/>
                <a:cs typeface="Times New Roman"/>
                <a:sym typeface="Times New Roman"/>
              </a:rPr>
              <a:t>Hernandez.</a:t>
            </a:r>
            <a:endParaRPr/>
          </a:p>
          <a:p>
            <a:pPr indent="-411163" lvl="0" marL="547688" rtl="0" algn="l">
              <a:spcBef>
                <a:spcPts val="560"/>
              </a:spcBef>
              <a:spcAft>
                <a:spcPts val="0"/>
              </a:spcAft>
              <a:buSzPts val="1820"/>
              <a:buChar char="▣"/>
            </a:pPr>
            <a:r>
              <a:rPr lang="en-US">
                <a:latin typeface="Times New Roman"/>
                <a:ea typeface="Times New Roman"/>
                <a:cs typeface="Times New Roman"/>
                <a:sym typeface="Times New Roman"/>
              </a:rPr>
              <a:t>Upheld the trial court’s decision that the prosecutor has put forth a valid, race neutral reason for excluding Spanish-speaking jurors on ground the prosecutor though they would reject the official translation, and not as a pretext for racial kick.</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Times New Roman"/>
                <a:ea typeface="Times New Roman"/>
                <a:cs typeface="Times New Roman"/>
                <a:sym typeface="Times New Roman"/>
              </a:rPr>
              <a:t>Bilinguals #3: </a:t>
            </a:r>
            <a:r>
              <a:rPr i="1" lang="en-US">
                <a:latin typeface="Times New Roman"/>
                <a:ea typeface="Times New Roman"/>
                <a:cs typeface="Times New Roman"/>
                <a:sym typeface="Times New Roman"/>
              </a:rPr>
              <a:t>People v. Gonzalez</a:t>
            </a:r>
            <a:r>
              <a:rPr lang="en-US">
                <a:latin typeface="Times New Roman"/>
                <a:ea typeface="Times New Roman"/>
                <a:cs typeface="Times New Roman"/>
                <a:sym typeface="Times New Roman"/>
              </a:rPr>
              <a:t> (2008) 165 Cal. App. 4th 620</a:t>
            </a:r>
            <a:endParaRPr/>
          </a:p>
        </p:txBody>
      </p:sp>
      <p:sp>
        <p:nvSpPr>
          <p:cNvPr id="665" name="Google Shape;665;p67"/>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b="1" lang="en-US">
                <a:latin typeface="Times New Roman"/>
                <a:ea typeface="Times New Roman"/>
                <a:cs typeface="Times New Roman"/>
                <a:sym typeface="Times New Roman"/>
              </a:rPr>
              <a:t>BUT SEE </a:t>
            </a:r>
            <a:r>
              <a:rPr i="1" lang="en-US">
                <a:latin typeface="Times New Roman"/>
                <a:ea typeface="Times New Roman"/>
                <a:cs typeface="Times New Roman"/>
                <a:sym typeface="Times New Roman"/>
              </a:rPr>
              <a:t>People v. Gonzales</a:t>
            </a:r>
            <a:r>
              <a:rPr lang="en-US">
                <a:latin typeface="Times New Roman"/>
                <a:ea typeface="Times New Roman"/>
                <a:cs typeface="Times New Roman"/>
                <a:sym typeface="Times New Roman"/>
              </a:rPr>
              <a:t>, where the prosecutor stated several reasons for excluding a juror, including the fear that the juror would reject the official interpreter’s version.</a:t>
            </a:r>
            <a:endParaRPr/>
          </a:p>
          <a:p>
            <a:pPr indent="-411163" lvl="0" marL="547688" rtl="0" algn="l">
              <a:spcBef>
                <a:spcPts val="560"/>
              </a:spcBef>
              <a:spcAft>
                <a:spcPts val="0"/>
              </a:spcAft>
              <a:buSzPts val="1820"/>
              <a:buChar char="▣"/>
            </a:pPr>
            <a:r>
              <a:rPr lang="en-US">
                <a:latin typeface="Times New Roman"/>
                <a:ea typeface="Times New Roman"/>
                <a:cs typeface="Times New Roman"/>
                <a:sym typeface="Times New Roman"/>
              </a:rPr>
              <a:t>The record did not support the fear and also did not support the other stated reasons, so appellate court found the trial court erred in accepting the prosecutor’s reasons.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68"/>
          <p:cNvSpPr txBox="1"/>
          <p:nvPr>
            <p:ph type="title"/>
          </p:nvPr>
        </p:nvSpPr>
        <p:spPr>
          <a:xfrm>
            <a:off x="457200" y="228600"/>
            <a:ext cx="8229600" cy="76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i="1" lang="en-US" sz="3600">
                <a:latin typeface="Times New Roman"/>
                <a:ea typeface="Times New Roman"/>
                <a:cs typeface="Times New Roman"/>
                <a:sym typeface="Times New Roman"/>
              </a:rPr>
              <a:t>Miller-El v. Dretke</a:t>
            </a:r>
            <a:r>
              <a:rPr lang="en-US" sz="3600">
                <a:latin typeface="Times New Roman"/>
                <a:ea typeface="Times New Roman"/>
                <a:cs typeface="Times New Roman"/>
                <a:sym typeface="Times New Roman"/>
              </a:rPr>
              <a:t> (2005) 545 U.S. 231</a:t>
            </a:r>
            <a:endParaRPr sz="3600"/>
          </a:p>
        </p:txBody>
      </p:sp>
      <p:sp>
        <p:nvSpPr>
          <p:cNvPr id="671" name="Google Shape;671;p68"/>
          <p:cNvSpPr txBox="1"/>
          <p:nvPr>
            <p:ph idx="1" type="body"/>
          </p:nvPr>
        </p:nvSpPr>
        <p:spPr>
          <a:xfrm>
            <a:off x="457200" y="1066800"/>
            <a:ext cx="8229600" cy="5059363"/>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80000"/>
              </a:lnSpc>
              <a:spcBef>
                <a:spcPts val="0"/>
              </a:spcBef>
              <a:spcAft>
                <a:spcPts val="0"/>
              </a:spcAft>
              <a:buClr>
                <a:srgbClr val="F9F9F9"/>
              </a:buClr>
              <a:buSzPts val="1430"/>
              <a:buFont typeface="Arial"/>
              <a:buNone/>
            </a:pPr>
            <a:r>
              <a:rPr b="1" lang="en-US" sz="2200">
                <a:latin typeface="Times New Roman"/>
                <a:ea typeface="Times New Roman"/>
                <a:cs typeface="Times New Roman"/>
                <a:sym typeface="Times New Roman"/>
              </a:rPr>
              <a:t>The majority used the following methods to find the stated race-neutral reasons to be pre-textual:</a:t>
            </a:r>
            <a:endParaRPr/>
          </a:p>
          <a:p>
            <a:pPr indent="-90805" lvl="0" marL="0" rtl="0" algn="l">
              <a:lnSpc>
                <a:spcPct val="80000"/>
              </a:lnSpc>
              <a:spcBef>
                <a:spcPts val="440"/>
              </a:spcBef>
              <a:spcAft>
                <a:spcPts val="0"/>
              </a:spcAft>
              <a:buClr>
                <a:srgbClr val="F9F9F9"/>
              </a:buClr>
              <a:buSzPts val="1430"/>
              <a:buFont typeface="Noto Sans Symbols"/>
              <a:buChar char="▣"/>
            </a:pPr>
            <a:r>
              <a:rPr b="1" lang="en-US" sz="2200">
                <a:latin typeface="Times New Roman"/>
                <a:ea typeface="Times New Roman"/>
                <a:cs typeface="Times New Roman"/>
                <a:sym typeface="Times New Roman"/>
              </a:rPr>
              <a:t>Statistics: </a:t>
            </a:r>
            <a:endParaRPr/>
          </a:p>
          <a:p>
            <a:pPr indent="-283464" lvl="1" marL="868680" rtl="0" algn="l">
              <a:lnSpc>
                <a:spcPct val="80000"/>
              </a:lnSpc>
              <a:spcBef>
                <a:spcPts val="400"/>
              </a:spcBef>
              <a:spcAft>
                <a:spcPts val="0"/>
              </a:spcAft>
              <a:buSzPts val="1600"/>
              <a:buFont typeface="Noto Sans Symbols"/>
              <a:buChar char="◼"/>
            </a:pPr>
            <a:r>
              <a:rPr lang="en-US" sz="2000">
                <a:latin typeface="Times New Roman"/>
                <a:ea typeface="Times New Roman"/>
                <a:cs typeface="Times New Roman"/>
                <a:sym typeface="Times New Roman"/>
              </a:rPr>
              <a:t>Prosecutor excluded 91% of the black potential jurors but only 12% of non-black of potential jurors.</a:t>
            </a:r>
            <a:endParaRPr/>
          </a:p>
          <a:p>
            <a:pPr indent="-90805" lvl="0" marL="0" rtl="0" algn="l">
              <a:lnSpc>
                <a:spcPct val="80000"/>
              </a:lnSpc>
              <a:spcBef>
                <a:spcPts val="440"/>
              </a:spcBef>
              <a:spcAft>
                <a:spcPts val="0"/>
              </a:spcAft>
              <a:buClr>
                <a:srgbClr val="F9F9F9"/>
              </a:buClr>
              <a:buSzPts val="1430"/>
              <a:buFont typeface="Noto Sans Symbols"/>
              <a:buChar char="▣"/>
            </a:pPr>
            <a:r>
              <a:rPr b="1" lang="en-US" sz="2200">
                <a:latin typeface="Times New Roman"/>
                <a:ea typeface="Times New Roman"/>
                <a:cs typeface="Times New Roman"/>
                <a:sym typeface="Times New Roman"/>
              </a:rPr>
              <a:t>Disparate Questioning: </a:t>
            </a:r>
            <a:endParaRPr/>
          </a:p>
          <a:p>
            <a:pPr indent="-283464" lvl="1" marL="868680" rtl="0" algn="l">
              <a:lnSpc>
                <a:spcPct val="80000"/>
              </a:lnSpc>
              <a:spcBef>
                <a:spcPts val="400"/>
              </a:spcBef>
              <a:spcAft>
                <a:spcPts val="0"/>
              </a:spcAft>
              <a:buSzPts val="1600"/>
              <a:buFont typeface="Noto Sans Symbols"/>
              <a:buChar char="◼"/>
            </a:pPr>
            <a:r>
              <a:rPr lang="en-US" sz="2000">
                <a:latin typeface="Times New Roman"/>
                <a:ea typeface="Times New Roman"/>
                <a:cs typeface="Times New Roman"/>
                <a:sym typeface="Times New Roman"/>
              </a:rPr>
              <a:t>The prosecutor pressed black jurors harder in questioning.</a:t>
            </a:r>
            <a:endParaRPr/>
          </a:p>
          <a:p>
            <a:pPr indent="-283464" lvl="1" marL="868680" rtl="0" algn="l">
              <a:lnSpc>
                <a:spcPct val="80000"/>
              </a:lnSpc>
              <a:spcBef>
                <a:spcPts val="400"/>
              </a:spcBef>
              <a:spcAft>
                <a:spcPts val="0"/>
              </a:spcAft>
              <a:buSzPts val="1600"/>
              <a:buFont typeface="Noto Sans Symbols"/>
              <a:buChar char="◼"/>
            </a:pPr>
            <a:r>
              <a:rPr lang="en-US" sz="2000">
                <a:latin typeface="Times New Roman"/>
                <a:ea typeface="Times New Roman"/>
                <a:cs typeface="Times New Roman"/>
                <a:sym typeface="Times New Roman"/>
              </a:rPr>
              <a:t>Also asked trick questions of them more often.</a:t>
            </a:r>
            <a:endParaRPr b="1" sz="2000">
              <a:latin typeface="Times New Roman"/>
              <a:ea typeface="Times New Roman"/>
              <a:cs typeface="Times New Roman"/>
              <a:sym typeface="Times New Roman"/>
            </a:endParaRPr>
          </a:p>
          <a:p>
            <a:pPr indent="-90805" lvl="0" marL="0" rtl="0" algn="l">
              <a:lnSpc>
                <a:spcPct val="80000"/>
              </a:lnSpc>
              <a:spcBef>
                <a:spcPts val="440"/>
              </a:spcBef>
              <a:spcAft>
                <a:spcPts val="0"/>
              </a:spcAft>
              <a:buClr>
                <a:srgbClr val="F9F9F9"/>
              </a:buClr>
              <a:buSzPts val="1430"/>
              <a:buFont typeface="Noto Sans Symbols"/>
              <a:buChar char="▣"/>
            </a:pPr>
            <a:r>
              <a:rPr b="1" lang="en-US" sz="2200">
                <a:latin typeface="Times New Roman"/>
                <a:ea typeface="Times New Roman"/>
                <a:cs typeface="Times New Roman"/>
                <a:sym typeface="Times New Roman"/>
              </a:rPr>
              <a:t>Evidence of past prosecutor’s office policy:</a:t>
            </a:r>
            <a:endParaRPr/>
          </a:p>
          <a:p>
            <a:pPr indent="-283464" lvl="1" marL="868680" rtl="0" algn="l">
              <a:lnSpc>
                <a:spcPct val="80000"/>
              </a:lnSpc>
              <a:spcBef>
                <a:spcPts val="380"/>
              </a:spcBef>
              <a:spcAft>
                <a:spcPts val="0"/>
              </a:spcAft>
              <a:buSzPts val="1520"/>
              <a:buFont typeface="Noto Sans Symbols"/>
              <a:buChar char="◼"/>
            </a:pPr>
            <a:r>
              <a:rPr lang="en-US" sz="1900">
                <a:latin typeface="Times New Roman"/>
                <a:ea typeface="Times New Roman"/>
                <a:cs typeface="Times New Roman"/>
                <a:sym typeface="Times New Roman"/>
              </a:rPr>
              <a:t>Testimony of former prosecutors of office climate of race-based voir dire.</a:t>
            </a:r>
            <a:endParaRPr/>
          </a:p>
          <a:p>
            <a:pPr indent="-283464" lvl="1" marL="868680" rtl="0" algn="l">
              <a:lnSpc>
                <a:spcPct val="80000"/>
              </a:lnSpc>
              <a:spcBef>
                <a:spcPts val="380"/>
              </a:spcBef>
              <a:spcAft>
                <a:spcPts val="0"/>
              </a:spcAft>
              <a:buSzPts val="1520"/>
              <a:buFont typeface="Noto Sans Symbols"/>
              <a:buChar char="◼"/>
            </a:pPr>
            <a:r>
              <a:rPr lang="en-US" sz="1900">
                <a:latin typeface="Times New Roman"/>
                <a:ea typeface="Times New Roman"/>
                <a:cs typeface="Times New Roman"/>
                <a:sym typeface="Times New Roman"/>
              </a:rPr>
              <a:t>Prosecutor’s office written manual discussing types of people not to serve.</a:t>
            </a:r>
            <a:endParaRPr/>
          </a:p>
          <a:p>
            <a:pPr indent="-90805" lvl="0" marL="0" rtl="0" algn="l">
              <a:lnSpc>
                <a:spcPct val="80000"/>
              </a:lnSpc>
              <a:spcBef>
                <a:spcPts val="440"/>
              </a:spcBef>
              <a:spcAft>
                <a:spcPts val="0"/>
              </a:spcAft>
              <a:buClr>
                <a:srgbClr val="F9F9F9"/>
              </a:buClr>
              <a:buSzPts val="1430"/>
              <a:buFont typeface="Noto Sans Symbols"/>
              <a:buChar char="▣"/>
            </a:pPr>
            <a:r>
              <a:rPr b="1" lang="en-US" sz="2200">
                <a:latin typeface="Times New Roman"/>
                <a:ea typeface="Times New Roman"/>
                <a:cs typeface="Times New Roman"/>
                <a:sym typeface="Times New Roman"/>
              </a:rPr>
              <a:t>Comparative analysis: </a:t>
            </a:r>
            <a:endParaRPr/>
          </a:p>
          <a:p>
            <a:pPr indent="-283464" lvl="1" marL="868680" rtl="0" algn="l">
              <a:lnSpc>
                <a:spcPct val="80000"/>
              </a:lnSpc>
              <a:spcBef>
                <a:spcPts val="400"/>
              </a:spcBef>
              <a:spcAft>
                <a:spcPts val="0"/>
              </a:spcAft>
              <a:buSzPts val="1600"/>
              <a:buFont typeface="Noto Sans Symbols"/>
              <a:buChar char="◼"/>
            </a:pPr>
            <a:r>
              <a:rPr lang="en-US" sz="2000">
                <a:latin typeface="Times New Roman"/>
                <a:ea typeface="Times New Roman"/>
                <a:cs typeface="Times New Roman"/>
                <a:sym typeface="Times New Roman"/>
              </a:rPr>
              <a:t>Court compared prosecutor’s stated reasons for excluding potential jurors.</a:t>
            </a:r>
            <a:endParaRPr/>
          </a:p>
          <a:p>
            <a:pPr indent="-283464" lvl="1" marL="868680" rtl="0" algn="l">
              <a:lnSpc>
                <a:spcPct val="80000"/>
              </a:lnSpc>
              <a:spcBef>
                <a:spcPts val="400"/>
              </a:spcBef>
              <a:spcAft>
                <a:spcPts val="0"/>
              </a:spcAft>
              <a:buSzPts val="1600"/>
              <a:buFont typeface="Noto Sans Symbols"/>
              <a:buChar char="◼"/>
            </a:pPr>
            <a:r>
              <a:rPr lang="en-US" sz="2000">
                <a:latin typeface="Times New Roman"/>
                <a:ea typeface="Times New Roman"/>
                <a:cs typeface="Times New Roman"/>
                <a:sym typeface="Times New Roman"/>
              </a:rPr>
              <a:t>If same quality applied to non-black potential jurors whom the prosecutor did not exclude 🡪 evidence of discrimination</a:t>
            </a:r>
            <a:endParaRPr/>
          </a:p>
          <a:p>
            <a:pPr indent="-90805" lvl="0" marL="0" rtl="0" algn="l">
              <a:lnSpc>
                <a:spcPct val="80000"/>
              </a:lnSpc>
              <a:spcBef>
                <a:spcPts val="440"/>
              </a:spcBef>
              <a:spcAft>
                <a:spcPts val="0"/>
              </a:spcAft>
              <a:buClr>
                <a:srgbClr val="F9F9F9"/>
              </a:buClr>
              <a:buSzPts val="1430"/>
              <a:buFont typeface="Noto Sans Symbols"/>
              <a:buChar char="▣"/>
            </a:pPr>
            <a:r>
              <a:rPr b="1" lang="en-US" sz="2200">
                <a:latin typeface="Times New Roman"/>
                <a:ea typeface="Times New Roman"/>
                <a:cs typeface="Times New Roman"/>
                <a:sym typeface="Times New Roman"/>
              </a:rPr>
              <a:t>Cumulative weight of all the above:</a:t>
            </a:r>
            <a:endParaRPr/>
          </a:p>
          <a:p>
            <a:pPr indent="-283464" lvl="1" marL="868680" rtl="0" algn="l">
              <a:lnSpc>
                <a:spcPct val="80000"/>
              </a:lnSpc>
              <a:spcBef>
                <a:spcPts val="400"/>
              </a:spcBef>
              <a:spcAft>
                <a:spcPts val="0"/>
              </a:spcAft>
              <a:buSzPts val="1600"/>
              <a:buFont typeface="Noto Sans Symbols"/>
              <a:buChar char="◼"/>
            </a:pPr>
            <a:r>
              <a:rPr lang="en-US" sz="2000">
                <a:latin typeface="Times New Roman"/>
                <a:ea typeface="Times New Roman"/>
                <a:cs typeface="Times New Roman"/>
                <a:sym typeface="Times New Roman"/>
              </a:rPr>
              <a:t>Court put all the puzzle pieces together and did not like the result.</a:t>
            </a:r>
            <a:endParaRPr sz="2000">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US" sz="3600">
                <a:latin typeface="Times New Roman"/>
                <a:ea typeface="Times New Roman"/>
                <a:cs typeface="Times New Roman"/>
                <a:sym typeface="Times New Roman"/>
              </a:rPr>
              <a:t>Williams v. Runnels </a:t>
            </a:r>
            <a:r>
              <a:rPr lang="en-US" sz="3600">
                <a:latin typeface="Times New Roman"/>
                <a:ea typeface="Times New Roman"/>
                <a:cs typeface="Times New Roman"/>
                <a:sym typeface="Times New Roman"/>
              </a:rPr>
              <a:t>(9</a:t>
            </a:r>
            <a:r>
              <a:rPr baseline="30000" lang="en-US" sz="3600">
                <a:latin typeface="Times New Roman"/>
                <a:ea typeface="Times New Roman"/>
                <a:cs typeface="Times New Roman"/>
                <a:sym typeface="Times New Roman"/>
              </a:rPr>
              <a:t>th</a:t>
            </a:r>
            <a:r>
              <a:rPr lang="en-US" sz="3600">
                <a:latin typeface="Times New Roman"/>
                <a:ea typeface="Times New Roman"/>
                <a:cs typeface="Times New Roman"/>
                <a:sym typeface="Times New Roman"/>
              </a:rPr>
              <a:t> Cir. 2006) 432 F.3d 1102: Make the record!</a:t>
            </a:r>
            <a:endParaRPr/>
          </a:p>
        </p:txBody>
      </p:sp>
      <p:sp>
        <p:nvSpPr>
          <p:cNvPr id="677" name="Google Shape;677;p69"/>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lnSpc>
                <a:spcPct val="80000"/>
              </a:lnSpc>
              <a:spcBef>
                <a:spcPts val="0"/>
              </a:spcBef>
              <a:spcAft>
                <a:spcPts val="0"/>
              </a:spcAft>
              <a:buSzPts val="1950"/>
              <a:buChar char="▣"/>
            </a:pPr>
            <a:r>
              <a:rPr lang="en-US" sz="3000">
                <a:latin typeface="Times New Roman"/>
                <a:ea typeface="Times New Roman"/>
                <a:cs typeface="Times New Roman"/>
                <a:sym typeface="Times New Roman"/>
              </a:rPr>
              <a:t>Make your record.</a:t>
            </a:r>
            <a:endParaRPr/>
          </a:p>
          <a:p>
            <a:pPr indent="-411163" lvl="0" marL="547688" rtl="0" algn="l">
              <a:lnSpc>
                <a:spcPct val="80000"/>
              </a:lnSpc>
              <a:spcBef>
                <a:spcPts val="600"/>
              </a:spcBef>
              <a:spcAft>
                <a:spcPts val="0"/>
              </a:spcAft>
              <a:buSzPts val="1950"/>
              <a:buChar char="▣"/>
            </a:pPr>
            <a:r>
              <a:rPr lang="en-US" sz="3000">
                <a:latin typeface="Times New Roman"/>
                <a:ea typeface="Times New Roman"/>
                <a:cs typeface="Times New Roman"/>
                <a:sym typeface="Times New Roman"/>
              </a:rPr>
              <a:t>Trial Court found no prima facie case.</a:t>
            </a:r>
            <a:endParaRPr/>
          </a:p>
          <a:p>
            <a:pPr indent="-411163" lvl="0" marL="547688" rtl="0" algn="l">
              <a:lnSpc>
                <a:spcPct val="80000"/>
              </a:lnSpc>
              <a:spcBef>
                <a:spcPts val="600"/>
              </a:spcBef>
              <a:spcAft>
                <a:spcPts val="0"/>
              </a:spcAft>
              <a:buSzPts val="1950"/>
              <a:buChar char="▣"/>
            </a:pPr>
            <a:r>
              <a:rPr lang="en-US" sz="3000">
                <a:latin typeface="Times New Roman"/>
                <a:ea typeface="Times New Roman"/>
                <a:cs typeface="Times New Roman"/>
                <a:sym typeface="Times New Roman"/>
              </a:rPr>
              <a:t>Prosecutor tried to put reasons on record just in case for appeal.</a:t>
            </a:r>
            <a:endParaRPr/>
          </a:p>
          <a:p>
            <a:pPr indent="-411163" lvl="0" marL="547688" rtl="0" algn="l">
              <a:lnSpc>
                <a:spcPct val="80000"/>
              </a:lnSpc>
              <a:spcBef>
                <a:spcPts val="600"/>
              </a:spcBef>
              <a:spcAft>
                <a:spcPts val="0"/>
              </a:spcAft>
              <a:buSzPts val="1950"/>
              <a:buChar char="▣"/>
            </a:pPr>
            <a:r>
              <a:rPr lang="en-US" sz="3000">
                <a:latin typeface="Times New Roman"/>
                <a:ea typeface="Times New Roman"/>
                <a:cs typeface="Times New Roman"/>
                <a:sym typeface="Times New Roman"/>
              </a:rPr>
              <a:t>Trial court denies the request.</a:t>
            </a:r>
            <a:endParaRPr/>
          </a:p>
          <a:p>
            <a:pPr indent="-411163" lvl="0" marL="547688" rtl="0" algn="l">
              <a:lnSpc>
                <a:spcPct val="80000"/>
              </a:lnSpc>
              <a:spcBef>
                <a:spcPts val="600"/>
              </a:spcBef>
              <a:spcAft>
                <a:spcPts val="0"/>
              </a:spcAft>
              <a:buSzPts val="1950"/>
              <a:buChar char="▣"/>
            </a:pPr>
            <a:r>
              <a:rPr lang="en-US" sz="3000">
                <a:latin typeface="Times New Roman"/>
                <a:ea typeface="Times New Roman"/>
                <a:cs typeface="Times New Roman"/>
                <a:sym typeface="Times New Roman"/>
              </a:rPr>
              <a:t>9</a:t>
            </a:r>
            <a:r>
              <a:rPr baseline="30000" lang="en-US" sz="3000">
                <a:latin typeface="Times New Roman"/>
                <a:ea typeface="Times New Roman"/>
                <a:cs typeface="Times New Roman"/>
                <a:sym typeface="Times New Roman"/>
              </a:rPr>
              <a:t>th</a:t>
            </a:r>
            <a:r>
              <a:rPr lang="en-US" sz="3000">
                <a:latin typeface="Times New Roman"/>
                <a:ea typeface="Times New Roman"/>
                <a:cs typeface="Times New Roman"/>
                <a:sym typeface="Times New Roman"/>
              </a:rPr>
              <a:t> Circuit said it was the prosecutor’s responsibility to make the record because prima facie case was shown.</a:t>
            </a:r>
            <a:endParaRPr/>
          </a:p>
          <a:p>
            <a:pPr indent="-411163" lvl="0" marL="547688" rtl="0" algn="l">
              <a:lnSpc>
                <a:spcPct val="80000"/>
              </a:lnSpc>
              <a:spcBef>
                <a:spcPts val="600"/>
              </a:spcBef>
              <a:spcAft>
                <a:spcPts val="0"/>
              </a:spcAft>
              <a:buSzPts val="1950"/>
              <a:buChar char="▣"/>
            </a:pPr>
            <a:r>
              <a:rPr lang="en-US" sz="3000">
                <a:latin typeface="Times New Roman"/>
                <a:ea typeface="Times New Roman"/>
                <a:cs typeface="Times New Roman"/>
                <a:sym typeface="Times New Roman"/>
              </a:rPr>
              <a:t>During the appeal, the prosecutor no longer remembered his reasons.</a:t>
            </a:r>
            <a:endParaRPr/>
          </a:p>
          <a:p>
            <a:pPr indent="-287338" lvl="0" marL="547688" rtl="0" algn="l">
              <a:lnSpc>
                <a:spcPct val="80000"/>
              </a:lnSpc>
              <a:spcBef>
                <a:spcPts val="600"/>
              </a:spcBef>
              <a:spcAft>
                <a:spcPts val="0"/>
              </a:spcAft>
              <a:buSzPts val="1950"/>
              <a:buNone/>
            </a:pPr>
            <a:r>
              <a:t/>
            </a:r>
            <a:endParaRPr sz="30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Attorney Voir Dire</a:t>
            </a:r>
            <a:endParaRPr/>
          </a:p>
        </p:txBody>
      </p:sp>
      <p:sp>
        <p:nvSpPr>
          <p:cNvPr id="282" name="Google Shape;282;p7"/>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t>“Upon completion of the Court’s initial examination, counsel for each party SHALL have the right to examine, by oral and direct questioning, any or all of the prospective jurors.” (California Code of Civil Procedure Section 223)</a:t>
            </a:r>
            <a:endParaRPr/>
          </a:p>
          <a:p>
            <a:pPr indent="-411163" lvl="0" marL="547688" rtl="0" algn="l">
              <a:spcBef>
                <a:spcPts val="560"/>
              </a:spcBef>
              <a:spcAft>
                <a:spcPts val="0"/>
              </a:spcAft>
              <a:buSzPts val="1820"/>
              <a:buChar char="▣"/>
            </a:pPr>
            <a:r>
              <a:rPr lang="en-US"/>
              <a:t>The Court may </a:t>
            </a:r>
            <a:r>
              <a:rPr b="1" i="1" lang="en-US"/>
              <a:t>limit the questioning </a:t>
            </a:r>
            <a:r>
              <a:rPr lang="en-US"/>
              <a:t>by counsel.</a:t>
            </a:r>
            <a:endParaRPr/>
          </a:p>
          <a:p>
            <a:pPr indent="-411163" lvl="0" marL="547688" rtl="0" algn="l">
              <a:spcBef>
                <a:spcPts val="560"/>
              </a:spcBef>
              <a:spcAft>
                <a:spcPts val="0"/>
              </a:spcAft>
              <a:buSzPts val="1820"/>
              <a:buChar char="▣"/>
            </a:pPr>
            <a:r>
              <a:rPr lang="en-US"/>
              <a:t>The Court may </a:t>
            </a:r>
            <a:r>
              <a:rPr b="1" i="1" lang="en-US"/>
              <a:t>limit the time </a:t>
            </a:r>
            <a:r>
              <a:rPr lang="en-US"/>
              <a:t>with each juror.</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US" sz="3600">
                <a:latin typeface="Times New Roman"/>
                <a:ea typeface="Times New Roman"/>
                <a:cs typeface="Times New Roman"/>
                <a:sym typeface="Times New Roman"/>
              </a:rPr>
              <a:t>Snyder v. Louisiana</a:t>
            </a:r>
            <a:r>
              <a:rPr lang="en-US" sz="3600">
                <a:latin typeface="Times New Roman"/>
                <a:ea typeface="Times New Roman"/>
                <a:cs typeface="Times New Roman"/>
                <a:sym typeface="Times New Roman"/>
              </a:rPr>
              <a:t> (2008) 552 U.S. 472: Ask Follow-up Questions</a:t>
            </a:r>
            <a:endParaRPr i="1" sz="3600">
              <a:latin typeface="Times New Roman"/>
              <a:ea typeface="Times New Roman"/>
              <a:cs typeface="Times New Roman"/>
              <a:sym typeface="Times New Roman"/>
            </a:endParaRPr>
          </a:p>
        </p:txBody>
      </p:sp>
      <p:sp>
        <p:nvSpPr>
          <p:cNvPr id="683" name="Google Shape;683;p70"/>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lnSpc>
                <a:spcPct val="80000"/>
              </a:lnSpc>
              <a:spcBef>
                <a:spcPts val="0"/>
              </a:spcBef>
              <a:spcAft>
                <a:spcPts val="0"/>
              </a:spcAft>
              <a:buSzPts val="1950"/>
              <a:buChar char="▣"/>
            </a:pPr>
            <a:r>
              <a:rPr lang="en-US" sz="3000">
                <a:latin typeface="Times New Roman"/>
                <a:ea typeface="Times New Roman"/>
                <a:cs typeface="Times New Roman"/>
                <a:sym typeface="Times New Roman"/>
              </a:rPr>
              <a:t>Court suggests that the prosecutor should have followed up with more questions when black potential juror’s hardship request was denied after school service said it was OK.</a:t>
            </a:r>
            <a:endParaRPr/>
          </a:p>
          <a:p>
            <a:pPr indent="-411163" lvl="0" marL="547688" rtl="0" algn="l">
              <a:lnSpc>
                <a:spcPct val="80000"/>
              </a:lnSpc>
              <a:spcBef>
                <a:spcPts val="600"/>
              </a:spcBef>
              <a:spcAft>
                <a:spcPts val="0"/>
              </a:spcAft>
              <a:buSzPts val="1950"/>
              <a:buChar char="▣"/>
            </a:pPr>
            <a:r>
              <a:rPr lang="en-US" sz="3000">
                <a:latin typeface="Times New Roman"/>
                <a:ea typeface="Times New Roman"/>
                <a:cs typeface="Times New Roman"/>
                <a:sym typeface="Times New Roman"/>
              </a:rPr>
              <a:t>The prosecutor said he excluded the juror because he thought the juror would still worry but did not follow up with questions so the court did not believe the prosecutor.</a:t>
            </a:r>
            <a:endParaRPr/>
          </a:p>
          <a:p>
            <a:pPr indent="-411163" lvl="0" marL="547688" rtl="0" algn="l">
              <a:lnSpc>
                <a:spcPct val="80000"/>
              </a:lnSpc>
              <a:spcBef>
                <a:spcPts val="600"/>
              </a:spcBef>
              <a:spcAft>
                <a:spcPts val="0"/>
              </a:spcAft>
              <a:buSzPts val="1950"/>
              <a:buChar char="▣"/>
            </a:pPr>
            <a:r>
              <a:rPr lang="en-US" sz="3000">
                <a:latin typeface="Times New Roman"/>
                <a:ea typeface="Times New Roman"/>
                <a:cs typeface="Times New Roman"/>
                <a:sym typeface="Times New Roman"/>
              </a:rPr>
              <a:t>Further, others whose hardships were denied were not excluded by the prosecutor 🡪 they were all white!</a:t>
            </a:r>
            <a:endParaRPr sz="3000">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US" sz="3600">
                <a:latin typeface="Times New Roman"/>
                <a:ea typeface="Times New Roman"/>
                <a:cs typeface="Times New Roman"/>
                <a:sym typeface="Times New Roman"/>
              </a:rPr>
              <a:t>People v. Lenix</a:t>
            </a:r>
            <a:r>
              <a:rPr lang="en-US" sz="3600">
                <a:latin typeface="Times New Roman"/>
                <a:ea typeface="Times New Roman"/>
                <a:cs typeface="Times New Roman"/>
                <a:sym typeface="Times New Roman"/>
              </a:rPr>
              <a:t> (2008) 44 Cal. 4th 602: Make your record!</a:t>
            </a:r>
            <a:endParaRPr i="1" sz="3600">
              <a:latin typeface="Times New Roman"/>
              <a:ea typeface="Times New Roman"/>
              <a:cs typeface="Times New Roman"/>
              <a:sym typeface="Times New Roman"/>
            </a:endParaRPr>
          </a:p>
        </p:txBody>
      </p:sp>
      <p:sp>
        <p:nvSpPr>
          <p:cNvPr id="689" name="Google Shape;689;p71"/>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rmAutofit lnSpcReduction="10000"/>
          </a:bodyPr>
          <a:lstStyle/>
          <a:p>
            <a:pPr indent="-411480" lvl="0" marL="548640" rtl="0" algn="l">
              <a:spcBef>
                <a:spcPts val="0"/>
              </a:spcBef>
              <a:spcAft>
                <a:spcPts val="0"/>
              </a:spcAft>
              <a:buClr>
                <a:srgbClr val="F9F9F9"/>
              </a:buClr>
              <a:buSzPts val="1950"/>
              <a:buFont typeface="Noto Sans Symbols"/>
              <a:buChar char="▣"/>
            </a:pPr>
            <a:r>
              <a:rPr lang="en-US" sz="3000">
                <a:latin typeface="Times New Roman"/>
                <a:ea typeface="Times New Roman"/>
                <a:cs typeface="Times New Roman"/>
                <a:sym typeface="Times New Roman"/>
              </a:rPr>
              <a:t>California Supreme Court recognized the comparative analysis required for first time on appeal.</a:t>
            </a:r>
            <a:endParaRPr/>
          </a:p>
          <a:p>
            <a:pPr indent="-283464" lvl="1" marL="868680" rtl="0" algn="l">
              <a:spcBef>
                <a:spcPts val="480"/>
              </a:spcBef>
              <a:spcAft>
                <a:spcPts val="0"/>
              </a:spcAft>
              <a:buSzPts val="1920"/>
              <a:buFont typeface="Noto Sans Symbols"/>
              <a:buChar char="◼"/>
            </a:pPr>
            <a:r>
              <a:rPr lang="en-US">
                <a:latin typeface="Times New Roman"/>
                <a:ea typeface="Times New Roman"/>
                <a:cs typeface="Times New Roman"/>
                <a:sym typeface="Times New Roman"/>
              </a:rPr>
              <a:t>As long as the record contained enough information </a:t>
            </a:r>
            <a:endParaRPr/>
          </a:p>
          <a:p>
            <a:pPr indent="-411480" lvl="0" marL="548640" rtl="0" algn="l">
              <a:spcBef>
                <a:spcPts val="600"/>
              </a:spcBef>
              <a:spcAft>
                <a:spcPts val="0"/>
              </a:spcAft>
              <a:buClr>
                <a:srgbClr val="F9F9F9"/>
              </a:buClr>
              <a:buSzPts val="1950"/>
              <a:buFont typeface="Noto Sans Symbols"/>
              <a:buChar char="▣"/>
            </a:pPr>
            <a:r>
              <a:rPr lang="en-US" sz="3000">
                <a:latin typeface="Times New Roman"/>
                <a:ea typeface="Times New Roman"/>
                <a:cs typeface="Times New Roman"/>
                <a:sym typeface="Times New Roman"/>
              </a:rPr>
              <a:t>The court preferred that we make our own record and do our own comparative analysis at trial.</a:t>
            </a:r>
            <a:endParaRPr/>
          </a:p>
          <a:p>
            <a:pPr indent="-411480" lvl="0" marL="548640" rtl="0" algn="l">
              <a:spcBef>
                <a:spcPts val="600"/>
              </a:spcBef>
              <a:spcAft>
                <a:spcPts val="0"/>
              </a:spcAft>
              <a:buClr>
                <a:srgbClr val="F9F9F9"/>
              </a:buClr>
              <a:buSzPts val="1950"/>
              <a:buFont typeface="Noto Sans Symbols"/>
              <a:buChar char="▣"/>
            </a:pPr>
            <a:r>
              <a:rPr lang="en-US" sz="3000">
                <a:latin typeface="Times New Roman"/>
                <a:ea typeface="Times New Roman"/>
                <a:cs typeface="Times New Roman"/>
                <a:sym typeface="Times New Roman"/>
              </a:rPr>
              <a:t>So that the “defendant can make an inclusive record, [and] the prosecutor can respond to the alleged similarities.”  </a:t>
            </a:r>
            <a:r>
              <a:rPr i="1" lang="en-US" sz="3000">
                <a:latin typeface="Times New Roman"/>
                <a:ea typeface="Times New Roman"/>
                <a:cs typeface="Times New Roman"/>
                <a:sym typeface="Times New Roman"/>
              </a:rPr>
              <a:t>Id.</a:t>
            </a:r>
            <a:r>
              <a:rPr lang="en-US" sz="3000">
                <a:latin typeface="Times New Roman"/>
                <a:ea typeface="Times New Roman"/>
                <a:cs typeface="Times New Roman"/>
                <a:sym typeface="Times New Roman"/>
              </a:rPr>
              <a:t> at 624.</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US" sz="3600">
                <a:latin typeface="Times New Roman"/>
                <a:ea typeface="Times New Roman"/>
                <a:cs typeface="Times New Roman"/>
                <a:sym typeface="Times New Roman"/>
              </a:rPr>
              <a:t>People v. Lenix</a:t>
            </a:r>
            <a:r>
              <a:rPr lang="en-US" sz="3600">
                <a:latin typeface="Times New Roman"/>
                <a:ea typeface="Times New Roman"/>
                <a:cs typeface="Times New Roman"/>
                <a:sym typeface="Times New Roman"/>
              </a:rPr>
              <a:t> (2008) 44 Cal. 4th 602: Do NOT Cut Off Voir Dire Time</a:t>
            </a:r>
            <a:endParaRPr sz="3600"/>
          </a:p>
        </p:txBody>
      </p:sp>
      <p:sp>
        <p:nvSpPr>
          <p:cNvPr id="695" name="Google Shape;695;p72"/>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2210"/>
              <a:buChar char="▣"/>
            </a:pPr>
            <a:r>
              <a:rPr i="1" lang="en-US" sz="3400">
                <a:latin typeface="Times New Roman"/>
                <a:ea typeface="Times New Roman"/>
                <a:cs typeface="Times New Roman"/>
                <a:sym typeface="Times New Roman"/>
              </a:rPr>
              <a:t>Lenix</a:t>
            </a:r>
            <a:r>
              <a:rPr lang="en-US" sz="3400">
                <a:latin typeface="Times New Roman"/>
                <a:ea typeface="Times New Roman"/>
                <a:cs typeface="Times New Roman"/>
                <a:sym typeface="Times New Roman"/>
              </a:rPr>
              <a:t> recognized the trial court’s CCP §223 power to limit voir dire time but said:</a:t>
            </a:r>
            <a:endParaRPr/>
          </a:p>
          <a:p>
            <a:pPr indent="-282575" lvl="1" marL="868363" rtl="0" algn="l">
              <a:spcBef>
                <a:spcPts val="600"/>
              </a:spcBef>
              <a:spcAft>
                <a:spcPts val="0"/>
              </a:spcAft>
              <a:buSzPts val="2400"/>
              <a:buChar char="◼"/>
            </a:pPr>
            <a:r>
              <a:rPr lang="en-US" sz="3000">
                <a:latin typeface="Times New Roman"/>
                <a:ea typeface="Times New Roman"/>
                <a:cs typeface="Times New Roman"/>
                <a:sym typeface="Times New Roman"/>
              </a:rPr>
              <a:t>“If the trial court truncates the time available or otherwise overly limits voir dire, unfair conclusions might be drawn based on the advocate’s perceived failure to follow up or ask questions.”  </a:t>
            </a:r>
            <a:r>
              <a:rPr i="1" lang="en-US" sz="3000">
                <a:latin typeface="Times New Roman"/>
                <a:ea typeface="Times New Roman"/>
                <a:cs typeface="Times New Roman"/>
                <a:sym typeface="Times New Roman"/>
              </a:rPr>
              <a:t>Id. </a:t>
            </a:r>
            <a:r>
              <a:rPr lang="en-US" sz="3000">
                <a:latin typeface="Times New Roman"/>
                <a:ea typeface="Times New Roman"/>
                <a:cs typeface="Times New Roman"/>
                <a:sym typeface="Times New Roman"/>
              </a:rPr>
              <a:t>at 625.</a:t>
            </a:r>
            <a:endParaRPr i="1" sz="3000">
              <a:latin typeface="Times New Roman"/>
              <a:ea typeface="Times New Roman"/>
              <a:cs typeface="Times New Roman"/>
              <a:sym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Notations on Juror Cards</a:t>
            </a:r>
            <a:endParaRPr/>
          </a:p>
        </p:txBody>
      </p:sp>
      <p:sp>
        <p:nvSpPr>
          <p:cNvPr id="701" name="Google Shape;701;p7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lnSpcReduction="10000"/>
          </a:bodyPr>
          <a:lstStyle/>
          <a:p>
            <a:pPr indent="-411480" lvl="0" marL="548640" rtl="0" algn="l">
              <a:lnSpc>
                <a:spcPct val="90000"/>
              </a:lnSpc>
              <a:spcBef>
                <a:spcPts val="0"/>
              </a:spcBef>
              <a:spcAft>
                <a:spcPts val="0"/>
              </a:spcAft>
              <a:buClr>
                <a:srgbClr val="F9F9F9"/>
              </a:buClr>
              <a:buSzPts val="1690"/>
              <a:buFont typeface="Noto Sans Symbols"/>
              <a:buChar char="▣"/>
            </a:pPr>
            <a:r>
              <a:rPr i="1" lang="en-US">
                <a:latin typeface="Times New Roman"/>
                <a:ea typeface="Times New Roman"/>
                <a:cs typeface="Times New Roman"/>
                <a:sym typeface="Times New Roman"/>
              </a:rPr>
              <a:t>Lenix</a:t>
            </a:r>
            <a:r>
              <a:rPr lang="en-US">
                <a:latin typeface="Times New Roman"/>
                <a:ea typeface="Times New Roman"/>
                <a:cs typeface="Times New Roman"/>
                <a:sym typeface="Times New Roman"/>
              </a:rPr>
              <a:t>: Dicta re: </a:t>
            </a:r>
            <a:r>
              <a:rPr i="1" lang="en-US">
                <a:latin typeface="Times New Roman"/>
                <a:ea typeface="Times New Roman"/>
                <a:cs typeface="Times New Roman"/>
                <a:sym typeface="Times New Roman"/>
              </a:rPr>
              <a:t>Miller-El</a:t>
            </a:r>
            <a:r>
              <a:rPr lang="en-US">
                <a:latin typeface="Times New Roman"/>
                <a:ea typeface="Times New Roman"/>
                <a:cs typeface="Times New Roman"/>
                <a:sym typeface="Times New Roman"/>
              </a:rPr>
              <a:t>’s disapproval of race notions on juror cards:</a:t>
            </a:r>
            <a:endParaRPr/>
          </a:p>
          <a:p>
            <a:pPr indent="-283464" lvl="1" marL="868680" rtl="0" algn="l">
              <a:lnSpc>
                <a:spcPct val="90000"/>
              </a:lnSpc>
              <a:spcBef>
                <a:spcPts val="480"/>
              </a:spcBef>
              <a:spcAft>
                <a:spcPts val="0"/>
              </a:spcAft>
              <a:buSzPts val="1920"/>
              <a:buFont typeface="Noto Sans Symbols"/>
              <a:buChar char="◼"/>
            </a:pPr>
            <a:r>
              <a:rPr lang="en-US">
                <a:latin typeface="Times New Roman"/>
                <a:ea typeface="Times New Roman"/>
                <a:cs typeface="Times New Roman"/>
                <a:sym typeface="Times New Roman"/>
              </a:rPr>
              <a:t>We empathize, however, that post-Batson, recording the race of each juror is an important tool to be used by the court and counsel in the mounting, refuting or analyzing a Batson challenge. </a:t>
            </a:r>
            <a:r>
              <a:rPr i="1" lang="en-US">
                <a:latin typeface="Times New Roman"/>
                <a:ea typeface="Times New Roman"/>
                <a:cs typeface="Times New Roman"/>
                <a:sym typeface="Times New Roman"/>
              </a:rPr>
              <a:t>Id. </a:t>
            </a:r>
            <a:r>
              <a:rPr lang="en-US">
                <a:latin typeface="Times New Roman"/>
                <a:ea typeface="Times New Roman"/>
                <a:cs typeface="Times New Roman"/>
                <a:sym typeface="Times New Roman"/>
              </a:rPr>
              <a:t>at 617 n.12.</a:t>
            </a:r>
            <a:endParaRPr i="1">
              <a:latin typeface="Times New Roman"/>
              <a:ea typeface="Times New Roman"/>
              <a:cs typeface="Times New Roman"/>
              <a:sym typeface="Times New Roman"/>
            </a:endParaRPr>
          </a:p>
        </p:txBody>
      </p:sp>
      <p:sp>
        <p:nvSpPr>
          <p:cNvPr id="702" name="Google Shape;702;p7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lnSpcReduction="10000"/>
          </a:bodyPr>
          <a:lstStyle/>
          <a:p>
            <a:pPr indent="-411480" lvl="0" marL="548640" rtl="0" algn="l">
              <a:lnSpc>
                <a:spcPct val="90000"/>
              </a:lnSpc>
              <a:spcBef>
                <a:spcPts val="0"/>
              </a:spcBef>
              <a:spcAft>
                <a:spcPts val="0"/>
              </a:spcAft>
              <a:buClr>
                <a:srgbClr val="F9F9F9"/>
              </a:buClr>
              <a:buSzPts val="1690"/>
              <a:buFont typeface="Noto Sans Symbols"/>
              <a:buChar char="▣"/>
            </a:pPr>
            <a:r>
              <a:rPr lang="en-US">
                <a:latin typeface="Times New Roman"/>
                <a:ea typeface="Times New Roman"/>
                <a:cs typeface="Times New Roman"/>
                <a:sym typeface="Times New Roman"/>
              </a:rPr>
              <a:t>BUT SEE: </a:t>
            </a:r>
            <a:r>
              <a:rPr i="1" lang="en-US">
                <a:latin typeface="Times New Roman"/>
                <a:ea typeface="Times New Roman"/>
                <a:cs typeface="Times New Roman"/>
                <a:sym typeface="Times New Roman"/>
              </a:rPr>
              <a:t>Green v. Lamarque</a:t>
            </a:r>
            <a:r>
              <a:rPr lang="en-US">
                <a:latin typeface="Times New Roman"/>
                <a:ea typeface="Times New Roman"/>
                <a:cs typeface="Times New Roman"/>
                <a:sym typeface="Times New Roman"/>
              </a:rPr>
              <a:t> (9</a:t>
            </a:r>
            <a:r>
              <a:rPr baseline="30000" lang="en-US">
                <a:latin typeface="Times New Roman"/>
                <a:ea typeface="Times New Roman"/>
                <a:cs typeface="Times New Roman"/>
                <a:sym typeface="Times New Roman"/>
              </a:rPr>
              <a:t>th</a:t>
            </a:r>
            <a:r>
              <a:rPr lang="en-US">
                <a:latin typeface="Times New Roman"/>
                <a:ea typeface="Times New Roman"/>
                <a:cs typeface="Times New Roman"/>
                <a:sym typeface="Times New Roman"/>
              </a:rPr>
              <a:t> Cir. 2008) 532 F.3d 1028, 1033:</a:t>
            </a:r>
            <a:endParaRPr/>
          </a:p>
          <a:p>
            <a:pPr indent="-283464" lvl="1" marL="868680" rtl="0" algn="l">
              <a:lnSpc>
                <a:spcPct val="90000"/>
              </a:lnSpc>
              <a:spcBef>
                <a:spcPts val="440"/>
              </a:spcBef>
              <a:spcAft>
                <a:spcPts val="0"/>
              </a:spcAft>
              <a:buSzPts val="1760"/>
              <a:buFont typeface="Noto Sans Symbols"/>
              <a:buChar char="◼"/>
            </a:pPr>
            <a:r>
              <a:rPr lang="en-US" sz="2200">
                <a:latin typeface="Times New Roman"/>
                <a:ea typeface="Times New Roman"/>
                <a:cs typeface="Times New Roman"/>
                <a:sym typeface="Times New Roman"/>
              </a:rPr>
              <a:t>Finding a </a:t>
            </a:r>
            <a:r>
              <a:rPr i="1" lang="en-US" sz="2200">
                <a:latin typeface="Times New Roman"/>
                <a:ea typeface="Times New Roman"/>
                <a:cs typeface="Times New Roman"/>
                <a:sym typeface="Times New Roman"/>
              </a:rPr>
              <a:t>Batson </a:t>
            </a:r>
            <a:r>
              <a:rPr lang="en-US" sz="2200">
                <a:latin typeface="Times New Roman"/>
                <a:ea typeface="Times New Roman"/>
                <a:cs typeface="Times New Roman"/>
                <a:sym typeface="Times New Roman"/>
              </a:rPr>
              <a:t>violation because the prosecutor had noted the race of each venire member he struck from the jury pool; when the trial judge asked him who he struck and why, the prosecutor was able to read off a list,” then cite </a:t>
            </a:r>
            <a:r>
              <a:rPr i="1" lang="en-US" sz="2200">
                <a:latin typeface="Times New Roman"/>
                <a:ea typeface="Times New Roman"/>
                <a:cs typeface="Times New Roman"/>
                <a:sym typeface="Times New Roman"/>
              </a:rPr>
              <a:t>Miller-El</a:t>
            </a:r>
            <a:r>
              <a:rPr lang="en-US" sz="2200">
                <a:latin typeface="Times New Roman"/>
                <a:ea typeface="Times New Roman"/>
                <a:cs typeface="Times New Roman"/>
                <a:sym typeface="Times New Roman"/>
              </a:rPr>
              <a:t>’s note of that.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i="1" lang="en-US" sz="3200">
                <a:latin typeface="Times New Roman"/>
                <a:ea typeface="Times New Roman"/>
                <a:cs typeface="Times New Roman"/>
                <a:sym typeface="Times New Roman"/>
              </a:rPr>
              <a:t>Foster v. Chatman </a:t>
            </a:r>
            <a:r>
              <a:rPr lang="en-US" sz="3200">
                <a:latin typeface="Times New Roman"/>
                <a:ea typeface="Times New Roman"/>
                <a:cs typeface="Times New Roman"/>
                <a:sym typeface="Times New Roman"/>
              </a:rPr>
              <a:t>(5/23/2016) 136 S.Ct. 1737</a:t>
            </a:r>
            <a:br>
              <a:rPr lang="en-US" sz="3200">
                <a:latin typeface="Times New Roman"/>
                <a:ea typeface="Times New Roman"/>
                <a:cs typeface="Times New Roman"/>
                <a:sym typeface="Times New Roman"/>
              </a:rPr>
            </a:br>
            <a:r>
              <a:rPr i="1" lang="en-US" sz="3200">
                <a:latin typeface="Times New Roman"/>
                <a:ea typeface="Times New Roman"/>
                <a:cs typeface="Times New Roman"/>
                <a:sym typeface="Times New Roman"/>
              </a:rPr>
              <a:t>NEW CASE ALERT</a:t>
            </a:r>
            <a:endParaRPr/>
          </a:p>
        </p:txBody>
      </p:sp>
      <p:sp>
        <p:nvSpPr>
          <p:cNvPr id="708" name="Google Shape;708;p74"/>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latin typeface="Times New Roman"/>
                <a:ea typeface="Times New Roman"/>
                <a:cs typeface="Times New Roman"/>
                <a:sym typeface="Times New Roman"/>
              </a:rPr>
              <a:t>1986 facts and 1987 trial.</a:t>
            </a:r>
            <a:endParaRPr/>
          </a:p>
          <a:p>
            <a:pPr indent="-411163" lvl="0" marL="547688" rtl="0" algn="l">
              <a:spcBef>
                <a:spcPts val="560"/>
              </a:spcBef>
              <a:spcAft>
                <a:spcPts val="0"/>
              </a:spcAft>
              <a:buSzPts val="1820"/>
              <a:buChar char="▣"/>
            </a:pPr>
            <a:r>
              <a:rPr lang="en-US">
                <a:latin typeface="Times New Roman"/>
                <a:ea typeface="Times New Roman"/>
                <a:cs typeface="Times New Roman"/>
                <a:sym typeface="Times New Roman"/>
              </a:rPr>
              <a:t>Defendant is a black male in Georgia – confessed to beating, raping, strangling and killing a 79-year old widow 🡪 convicted and death penalty imposed.</a:t>
            </a:r>
            <a:endParaRPr/>
          </a:p>
          <a:p>
            <a:pPr indent="-411163" lvl="0" marL="547688" rtl="0" algn="l">
              <a:spcBef>
                <a:spcPts val="560"/>
              </a:spcBef>
              <a:spcAft>
                <a:spcPts val="0"/>
              </a:spcAft>
              <a:buSzPts val="1820"/>
              <a:buChar char="▣"/>
            </a:pPr>
            <a:r>
              <a:rPr lang="en-US">
                <a:latin typeface="Times New Roman"/>
                <a:ea typeface="Times New Roman"/>
                <a:cs typeface="Times New Roman"/>
                <a:sym typeface="Times New Roman"/>
              </a:rPr>
              <a:t>29 years later, U.S. Supreme Court remanded to Georgia Supreme Court their decision not let defendant to continue to appeal his </a:t>
            </a:r>
            <a:r>
              <a:rPr i="1" lang="en-US">
                <a:latin typeface="Times New Roman"/>
                <a:ea typeface="Times New Roman"/>
                <a:cs typeface="Times New Roman"/>
                <a:sym typeface="Times New Roman"/>
              </a:rPr>
              <a:t>Batson</a:t>
            </a:r>
            <a:r>
              <a:rPr lang="en-US">
                <a:latin typeface="Times New Roman"/>
                <a:ea typeface="Times New Roman"/>
                <a:cs typeface="Times New Roman"/>
                <a:sym typeface="Times New Roman"/>
              </a:rPr>
              <a:t> claim.</a:t>
            </a:r>
            <a:endParaRPr/>
          </a:p>
          <a:p>
            <a:pPr indent="-411163" lvl="0" marL="547688" rtl="0" algn="l">
              <a:spcBef>
                <a:spcPts val="560"/>
              </a:spcBef>
              <a:spcAft>
                <a:spcPts val="0"/>
              </a:spcAft>
              <a:buSzPts val="1820"/>
              <a:buChar char="▣"/>
            </a:pPr>
            <a:r>
              <a:rPr lang="en-US">
                <a:latin typeface="Times New Roman"/>
                <a:ea typeface="Times New Roman"/>
                <a:cs typeface="Times New Roman"/>
                <a:sym typeface="Times New Roman"/>
              </a:rPr>
              <a:t>Trial occurred just months after </a:t>
            </a:r>
            <a:r>
              <a:rPr i="1" lang="en-US">
                <a:latin typeface="Times New Roman"/>
                <a:ea typeface="Times New Roman"/>
                <a:cs typeface="Times New Roman"/>
                <a:sym typeface="Times New Roman"/>
              </a:rPr>
              <a:t>Batson</a:t>
            </a:r>
            <a:r>
              <a:rPr lang="en-US">
                <a:latin typeface="Times New Roman"/>
                <a:ea typeface="Times New Roman"/>
                <a:cs typeface="Times New Roman"/>
                <a:sym typeface="Times New Roman"/>
              </a:rPr>
              <a:t> was decided – </a:t>
            </a:r>
            <a:r>
              <a:rPr i="1" lang="en-US">
                <a:latin typeface="Times New Roman"/>
                <a:ea typeface="Times New Roman"/>
                <a:cs typeface="Times New Roman"/>
                <a:sym typeface="Times New Roman"/>
              </a:rPr>
              <a:t>Batson</a:t>
            </a:r>
            <a:r>
              <a:rPr lang="en-US">
                <a:latin typeface="Times New Roman"/>
                <a:ea typeface="Times New Roman"/>
                <a:cs typeface="Times New Roman"/>
                <a:sym typeface="Times New Roman"/>
              </a:rPr>
              <a:t> objection denied after four black jurors were removed by the prosecutor.</a:t>
            </a:r>
            <a:endParaRPr>
              <a:latin typeface="Times New Roman"/>
              <a:ea typeface="Times New Roman"/>
              <a:cs typeface="Times New Roman"/>
              <a:sym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75"/>
          <p:cNvSpPr txBox="1"/>
          <p:nvPr>
            <p:ph type="title"/>
          </p:nvPr>
        </p:nvSpPr>
        <p:spPr>
          <a:xfrm>
            <a:off x="457200" y="274638"/>
            <a:ext cx="8229600" cy="10207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US" sz="3200">
                <a:latin typeface="Times New Roman"/>
                <a:ea typeface="Times New Roman"/>
                <a:cs typeface="Times New Roman"/>
                <a:sym typeface="Times New Roman"/>
              </a:rPr>
              <a:t>Foster v. Chatman</a:t>
            </a:r>
            <a:r>
              <a:rPr lang="en-US" sz="3200">
                <a:latin typeface="Times New Roman"/>
                <a:ea typeface="Times New Roman"/>
                <a:cs typeface="Times New Roman"/>
                <a:sym typeface="Times New Roman"/>
              </a:rPr>
              <a:t>: New Evidence on Jury Cards</a:t>
            </a:r>
            <a:endParaRPr i="1" sz="3200">
              <a:latin typeface="Times New Roman"/>
              <a:ea typeface="Times New Roman"/>
              <a:cs typeface="Times New Roman"/>
              <a:sym typeface="Times New Roman"/>
            </a:endParaRPr>
          </a:p>
        </p:txBody>
      </p:sp>
      <p:sp>
        <p:nvSpPr>
          <p:cNvPr id="714" name="Google Shape;714;p75"/>
          <p:cNvSpPr txBox="1"/>
          <p:nvPr>
            <p:ph idx="1" type="body"/>
          </p:nvPr>
        </p:nvSpPr>
        <p:spPr>
          <a:xfrm>
            <a:off x="457200" y="1371600"/>
            <a:ext cx="8229600" cy="4754563"/>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latin typeface="Times New Roman"/>
                <a:ea typeface="Times New Roman"/>
                <a:cs typeface="Times New Roman"/>
                <a:sym typeface="Times New Roman"/>
              </a:rPr>
              <a:t>During appeals process, the defendant filed Georgia Open Records Act Request for the prosecutor’s file.</a:t>
            </a:r>
            <a:endParaRPr/>
          </a:p>
          <a:p>
            <a:pPr indent="-411163" lvl="0" marL="547688" rtl="0" algn="l">
              <a:spcBef>
                <a:spcPts val="560"/>
              </a:spcBef>
              <a:spcAft>
                <a:spcPts val="0"/>
              </a:spcAft>
              <a:buSzPts val="1820"/>
              <a:buChar char="▣"/>
            </a:pPr>
            <a:r>
              <a:rPr lang="en-US">
                <a:latin typeface="Times New Roman"/>
                <a:ea typeface="Times New Roman"/>
                <a:cs typeface="Times New Roman"/>
                <a:sym typeface="Times New Roman"/>
              </a:rPr>
              <a:t>Notations were found suggesting the jurors were excluded because they were black and not because of the race-neutral reasons given.</a:t>
            </a:r>
            <a:endParaRPr/>
          </a:p>
          <a:p>
            <a:pPr indent="-411163" lvl="0" marL="547688" rtl="0" algn="l">
              <a:spcBef>
                <a:spcPts val="560"/>
              </a:spcBef>
              <a:spcAft>
                <a:spcPts val="0"/>
              </a:spcAft>
              <a:buSzPts val="1820"/>
              <a:buChar char="▣"/>
            </a:pPr>
            <a:r>
              <a:rPr b="1" lang="en-US">
                <a:latin typeface="Times New Roman"/>
                <a:ea typeface="Times New Roman"/>
                <a:cs typeface="Times New Roman"/>
                <a:sym typeface="Times New Roman"/>
              </a:rPr>
              <a:t>EXTENSION OF </a:t>
            </a:r>
            <a:r>
              <a:rPr b="1" i="1" lang="en-US">
                <a:latin typeface="Times New Roman"/>
                <a:ea typeface="Times New Roman"/>
                <a:cs typeface="Times New Roman"/>
                <a:sym typeface="Times New Roman"/>
              </a:rPr>
              <a:t>MILLER-EL</a:t>
            </a:r>
            <a:r>
              <a:rPr b="1" lang="en-US">
                <a:latin typeface="Times New Roman"/>
                <a:ea typeface="Times New Roman"/>
                <a:cs typeface="Times New Roman"/>
                <a:sym typeface="Times New Roman"/>
              </a:rPr>
              <a:t>:</a:t>
            </a:r>
            <a:endParaRPr/>
          </a:p>
          <a:p>
            <a:pPr indent="-282575" lvl="1" marL="868363" rtl="0" algn="l">
              <a:spcBef>
                <a:spcPts val="520"/>
              </a:spcBef>
              <a:spcAft>
                <a:spcPts val="0"/>
              </a:spcAft>
              <a:buSzPts val="2080"/>
              <a:buChar char="◼"/>
            </a:pPr>
            <a:r>
              <a:rPr lang="en-US" sz="2600" u="sng">
                <a:latin typeface="Times New Roman"/>
                <a:ea typeface="Times New Roman"/>
                <a:cs typeface="Times New Roman"/>
                <a:sym typeface="Times New Roman"/>
              </a:rPr>
              <a:t>Comparative analysis</a:t>
            </a:r>
            <a:r>
              <a:rPr lang="en-US" sz="2600">
                <a:latin typeface="Times New Roman"/>
                <a:ea typeface="Times New Roman"/>
                <a:cs typeface="Times New Roman"/>
                <a:sym typeface="Times New Roman"/>
              </a:rPr>
              <a:t> of similarly situated jurors kept</a:t>
            </a:r>
            <a:endParaRPr/>
          </a:p>
          <a:p>
            <a:pPr indent="-282575" lvl="1" marL="868363" rtl="0" algn="l">
              <a:spcBef>
                <a:spcPts val="520"/>
              </a:spcBef>
              <a:spcAft>
                <a:spcPts val="0"/>
              </a:spcAft>
              <a:buSzPts val="2080"/>
              <a:buChar char="◼"/>
            </a:pPr>
            <a:r>
              <a:rPr lang="en-US" sz="2600">
                <a:latin typeface="Times New Roman"/>
                <a:ea typeface="Times New Roman"/>
                <a:cs typeface="Times New Roman"/>
                <a:sym typeface="Times New Roman"/>
              </a:rPr>
              <a:t>Some of prosecutor’s stated reasons </a:t>
            </a:r>
            <a:r>
              <a:rPr lang="en-US" sz="2600" u="sng">
                <a:latin typeface="Times New Roman"/>
                <a:ea typeface="Times New Roman"/>
                <a:cs typeface="Times New Roman"/>
                <a:sym typeface="Times New Roman"/>
              </a:rPr>
              <a:t>not believable</a:t>
            </a:r>
            <a:endParaRPr/>
          </a:p>
          <a:p>
            <a:pPr indent="-282575" lvl="1" marL="868363" rtl="0" algn="l">
              <a:spcBef>
                <a:spcPts val="520"/>
              </a:spcBef>
              <a:spcAft>
                <a:spcPts val="0"/>
              </a:spcAft>
              <a:buSzPts val="2080"/>
              <a:buChar char="◼"/>
            </a:pPr>
            <a:r>
              <a:rPr lang="en-US" sz="2600">
                <a:latin typeface="Times New Roman"/>
                <a:ea typeface="Times New Roman"/>
                <a:cs typeface="Times New Roman"/>
                <a:sym typeface="Times New Roman"/>
              </a:rPr>
              <a:t>New </a:t>
            </a:r>
            <a:r>
              <a:rPr lang="en-US" sz="2600" u="sng">
                <a:latin typeface="Times New Roman"/>
                <a:ea typeface="Times New Roman"/>
                <a:cs typeface="Times New Roman"/>
                <a:sym typeface="Times New Roman"/>
              </a:rPr>
              <a:t>evidence of notes</a:t>
            </a:r>
            <a:r>
              <a:rPr lang="en-US" sz="2600">
                <a:latin typeface="Times New Roman"/>
                <a:ea typeface="Times New Roman"/>
                <a:cs typeface="Times New Roman"/>
                <a:sym typeface="Times New Roman"/>
              </a:rPr>
              <a:t> indicating race consciousness (B by black jurors names, No Black Church, etc.)</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76"/>
          <p:cNvSpPr txBox="1"/>
          <p:nvPr>
            <p:ph type="title"/>
          </p:nvPr>
        </p:nvSpPr>
        <p:spPr>
          <a:xfrm>
            <a:off x="457200" y="274638"/>
            <a:ext cx="8229600" cy="8683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US" sz="3200">
                <a:latin typeface="Times New Roman"/>
                <a:ea typeface="Times New Roman"/>
                <a:cs typeface="Times New Roman"/>
                <a:sym typeface="Times New Roman"/>
              </a:rPr>
              <a:t>Currie v. McDowell</a:t>
            </a:r>
            <a:r>
              <a:rPr lang="en-US" sz="3200">
                <a:latin typeface="Times New Roman"/>
                <a:ea typeface="Times New Roman"/>
                <a:cs typeface="Times New Roman"/>
                <a:sym typeface="Times New Roman"/>
              </a:rPr>
              <a:t> (06/08/2016) 13-16187 </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NEW CASE ALERT</a:t>
            </a:r>
            <a:endParaRPr i="1" sz="3200">
              <a:latin typeface="Times New Roman"/>
              <a:ea typeface="Times New Roman"/>
              <a:cs typeface="Times New Roman"/>
              <a:sym typeface="Times New Roman"/>
            </a:endParaRPr>
          </a:p>
        </p:txBody>
      </p:sp>
      <p:sp>
        <p:nvSpPr>
          <p:cNvPr id="720" name="Google Shape;720;p76"/>
          <p:cNvSpPr txBox="1"/>
          <p:nvPr>
            <p:ph idx="1" type="body"/>
          </p:nvPr>
        </p:nvSpPr>
        <p:spPr>
          <a:xfrm>
            <a:off x="457200" y="1371600"/>
            <a:ext cx="8229600" cy="52578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430"/>
              <a:buChar char="▣"/>
            </a:pPr>
            <a:r>
              <a:rPr lang="en-US" sz="2200">
                <a:latin typeface="Times New Roman"/>
                <a:ea typeface="Times New Roman"/>
                <a:cs typeface="Times New Roman"/>
                <a:sym typeface="Times New Roman"/>
              </a:rPr>
              <a:t>Defendant is Black, the victim was Hispanic.</a:t>
            </a:r>
            <a:endParaRPr/>
          </a:p>
          <a:p>
            <a:pPr indent="-411163" lvl="0" marL="547688" rtl="0" algn="l">
              <a:spcBef>
                <a:spcPts val="440"/>
              </a:spcBef>
              <a:spcAft>
                <a:spcPts val="0"/>
              </a:spcAft>
              <a:buSzPts val="1430"/>
              <a:buChar char="▣"/>
            </a:pPr>
            <a:r>
              <a:rPr lang="en-US" sz="2200">
                <a:latin typeface="Times New Roman"/>
                <a:ea typeface="Times New Roman"/>
                <a:cs typeface="Times New Roman"/>
                <a:sym typeface="Times New Roman"/>
              </a:rPr>
              <a:t>Defendant shot, killed and robbed a drug dealer.</a:t>
            </a:r>
            <a:endParaRPr/>
          </a:p>
          <a:p>
            <a:pPr indent="-411163" lvl="0" marL="547688" rtl="0" algn="l">
              <a:spcBef>
                <a:spcPts val="440"/>
              </a:spcBef>
              <a:spcAft>
                <a:spcPts val="0"/>
              </a:spcAft>
              <a:buSzPts val="1430"/>
              <a:buChar char="▣"/>
            </a:pPr>
            <a:r>
              <a:rPr lang="en-US" sz="2200">
                <a:latin typeface="Times New Roman"/>
                <a:ea typeface="Times New Roman"/>
                <a:cs typeface="Times New Roman"/>
                <a:sym typeface="Times New Roman"/>
              </a:rPr>
              <a:t>Convicted of second degree murder and other crimes.  Convictions upheld on appeal but 9th Circuit granted habeas relief on </a:t>
            </a:r>
            <a:r>
              <a:rPr i="1" lang="en-US" sz="2200">
                <a:latin typeface="Times New Roman"/>
                <a:ea typeface="Times New Roman"/>
                <a:cs typeface="Times New Roman"/>
                <a:sym typeface="Times New Roman"/>
              </a:rPr>
              <a:t>Batson </a:t>
            </a:r>
            <a:r>
              <a:rPr lang="en-US" sz="2200">
                <a:latin typeface="Times New Roman"/>
                <a:ea typeface="Times New Roman"/>
                <a:cs typeface="Times New Roman"/>
                <a:sym typeface="Times New Roman"/>
              </a:rPr>
              <a:t>grounds 🡪 the prosecutor improperly excused prospective Black jurors from the venire and remanded for a retrial.</a:t>
            </a:r>
            <a:endParaRPr/>
          </a:p>
          <a:p>
            <a:pPr indent="-411163" lvl="0" marL="547688" rtl="0" algn="l">
              <a:spcBef>
                <a:spcPts val="440"/>
              </a:spcBef>
              <a:spcAft>
                <a:spcPts val="0"/>
              </a:spcAft>
              <a:buSzPts val="1430"/>
              <a:buChar char="▣"/>
            </a:pPr>
            <a:r>
              <a:rPr lang="en-US" sz="2200">
                <a:latin typeface="Times New Roman"/>
                <a:ea typeface="Times New Roman"/>
                <a:cs typeface="Times New Roman"/>
                <a:sym typeface="Times New Roman"/>
              </a:rPr>
              <a:t>Same prosecutor handled the retrial and defendant was again convicted.</a:t>
            </a:r>
            <a:endParaRPr/>
          </a:p>
          <a:p>
            <a:pPr indent="-411163" lvl="0" marL="547688" rtl="0" algn="l">
              <a:spcBef>
                <a:spcPts val="440"/>
              </a:spcBef>
              <a:spcAft>
                <a:spcPts val="0"/>
              </a:spcAft>
              <a:buSzPts val="1430"/>
              <a:buChar char="▣"/>
            </a:pPr>
            <a:r>
              <a:rPr lang="en-US" sz="2200">
                <a:latin typeface="Times New Roman"/>
                <a:ea typeface="Times New Roman"/>
                <a:cs typeface="Times New Roman"/>
                <a:sym typeface="Times New Roman"/>
              </a:rPr>
              <a:t>Convictions were again upheld on appeal.  9</a:t>
            </a:r>
            <a:r>
              <a:rPr baseline="30000" lang="en-US" sz="2200">
                <a:latin typeface="Times New Roman"/>
                <a:ea typeface="Times New Roman"/>
                <a:cs typeface="Times New Roman"/>
                <a:sym typeface="Times New Roman"/>
              </a:rPr>
              <a:t>th</a:t>
            </a:r>
            <a:r>
              <a:rPr lang="en-US" sz="2200">
                <a:latin typeface="Times New Roman"/>
                <a:ea typeface="Times New Roman"/>
                <a:cs typeface="Times New Roman"/>
                <a:sym typeface="Times New Roman"/>
              </a:rPr>
              <a:t> Circuit granted habeas relief for excusing the juror in question – that she had close family members prosecuted for drug offenses, she provided inconsistent answers on her juror questionnaire and she state she was unaware what the defendant was accused of even though the court had read the charges.</a:t>
            </a:r>
            <a:endParaRPr/>
          </a:p>
          <a:p>
            <a:pPr indent="-320358" lvl="0" marL="547688" rtl="0" algn="l">
              <a:spcBef>
                <a:spcPts val="440"/>
              </a:spcBef>
              <a:spcAft>
                <a:spcPts val="0"/>
              </a:spcAft>
              <a:buSzPts val="1430"/>
              <a:buNone/>
            </a:pPr>
            <a:r>
              <a:t/>
            </a:r>
            <a:endParaRPr sz="2200">
              <a:latin typeface="Times New Roman"/>
              <a:ea typeface="Times New Roman"/>
              <a:cs typeface="Times New Roman"/>
              <a:sym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77"/>
          <p:cNvSpPr txBox="1"/>
          <p:nvPr>
            <p:ph type="title"/>
          </p:nvPr>
        </p:nvSpPr>
        <p:spPr>
          <a:xfrm>
            <a:off x="457200" y="274638"/>
            <a:ext cx="8229600" cy="8683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US" sz="3200">
                <a:latin typeface="Times New Roman"/>
                <a:ea typeface="Times New Roman"/>
                <a:cs typeface="Times New Roman"/>
                <a:sym typeface="Times New Roman"/>
              </a:rPr>
              <a:t>Currie v. McDowell</a:t>
            </a:r>
            <a:r>
              <a:rPr lang="en-US" sz="3200">
                <a:latin typeface="Times New Roman"/>
                <a:ea typeface="Times New Roman"/>
                <a:cs typeface="Times New Roman"/>
                <a:sym typeface="Times New Roman"/>
              </a:rPr>
              <a:t> (06/08/2016) 13-16187</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NEW CASE ALERT</a:t>
            </a:r>
            <a:endParaRPr i="1" sz="3200">
              <a:latin typeface="Times New Roman"/>
              <a:ea typeface="Times New Roman"/>
              <a:cs typeface="Times New Roman"/>
              <a:sym typeface="Times New Roman"/>
            </a:endParaRPr>
          </a:p>
        </p:txBody>
      </p:sp>
      <p:sp>
        <p:nvSpPr>
          <p:cNvPr id="726" name="Google Shape;726;p77"/>
          <p:cNvSpPr txBox="1"/>
          <p:nvPr>
            <p:ph idx="1" type="body"/>
          </p:nvPr>
        </p:nvSpPr>
        <p:spPr>
          <a:xfrm>
            <a:off x="457200" y="1371600"/>
            <a:ext cx="8229600" cy="52578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560"/>
              <a:buChar char="▣"/>
            </a:pPr>
            <a:r>
              <a:rPr b="1" lang="en-US" sz="2400">
                <a:latin typeface="Times New Roman"/>
                <a:ea typeface="Times New Roman"/>
                <a:cs typeface="Times New Roman"/>
                <a:sym typeface="Times New Roman"/>
              </a:rPr>
              <a:t>Court found these to be not valid race-neutral reasons. </a:t>
            </a:r>
            <a:endParaRPr/>
          </a:p>
          <a:p>
            <a:pPr indent="-411163" lvl="0" marL="547688" rtl="0" algn="l">
              <a:spcBef>
                <a:spcPts val="480"/>
              </a:spcBef>
              <a:spcAft>
                <a:spcPts val="0"/>
              </a:spcAft>
              <a:buSzPts val="1560"/>
              <a:buChar char="▣"/>
            </a:pPr>
            <a:r>
              <a:rPr b="1" lang="en-US" sz="2400">
                <a:latin typeface="Times New Roman"/>
                <a:ea typeface="Times New Roman"/>
                <a:cs typeface="Times New Roman"/>
                <a:sym typeface="Times New Roman"/>
              </a:rPr>
              <a:t>Cited </a:t>
            </a:r>
            <a:r>
              <a:rPr b="1" i="1" lang="en-US" sz="2400">
                <a:latin typeface="Times New Roman"/>
                <a:ea typeface="Times New Roman"/>
                <a:cs typeface="Times New Roman"/>
                <a:sym typeface="Times New Roman"/>
              </a:rPr>
              <a:t>Foster v. Chatman: </a:t>
            </a:r>
            <a:r>
              <a:rPr lang="en-US" sz="2400">
                <a:latin typeface="Times New Roman"/>
                <a:ea typeface="Times New Roman"/>
                <a:cs typeface="Times New Roman"/>
                <a:sym typeface="Times New Roman"/>
              </a:rPr>
              <a:t>[t]he “Constitution forbids striking even a single prospective juror for a discriminatory purpose.”</a:t>
            </a:r>
            <a:endParaRPr b="1" sz="2400">
              <a:latin typeface="Times New Roman"/>
              <a:ea typeface="Times New Roman"/>
              <a:cs typeface="Times New Roman"/>
              <a:sym typeface="Times New Roman"/>
            </a:endParaRPr>
          </a:p>
          <a:p>
            <a:pPr indent="-282575" lvl="1" marL="868363" rtl="0" algn="l">
              <a:spcBef>
                <a:spcPts val="440"/>
              </a:spcBef>
              <a:spcAft>
                <a:spcPts val="0"/>
              </a:spcAft>
              <a:buSzPts val="1760"/>
              <a:buChar char="◼"/>
            </a:pPr>
            <a:r>
              <a:rPr lang="en-US" sz="2200">
                <a:latin typeface="Times New Roman"/>
                <a:ea typeface="Times New Roman"/>
                <a:cs typeface="Times New Roman"/>
                <a:sym typeface="Times New Roman"/>
              </a:rPr>
              <a:t>Trial court found no prima facie case.</a:t>
            </a:r>
            <a:endParaRPr/>
          </a:p>
          <a:p>
            <a:pPr indent="-282575" lvl="1" marL="868363" rtl="0" algn="l">
              <a:spcBef>
                <a:spcPts val="440"/>
              </a:spcBef>
              <a:spcAft>
                <a:spcPts val="0"/>
              </a:spcAft>
              <a:buSzPts val="1760"/>
              <a:buChar char="◼"/>
            </a:pPr>
            <a:r>
              <a:rPr lang="en-US" sz="2200">
                <a:latin typeface="Times New Roman"/>
                <a:ea typeface="Times New Roman"/>
                <a:cs typeface="Times New Roman"/>
                <a:sym typeface="Times New Roman"/>
              </a:rPr>
              <a:t>Prosecutor stated reasons for the record.</a:t>
            </a:r>
            <a:endParaRPr/>
          </a:p>
          <a:p>
            <a:pPr indent="-411163" lvl="0" marL="547688" rtl="0" algn="l">
              <a:spcBef>
                <a:spcPts val="480"/>
              </a:spcBef>
              <a:spcAft>
                <a:spcPts val="0"/>
              </a:spcAft>
              <a:buSzPts val="1560"/>
              <a:buChar char="▣"/>
            </a:pPr>
            <a:r>
              <a:rPr lang="en-US" sz="2400">
                <a:latin typeface="Times New Roman"/>
                <a:ea typeface="Times New Roman"/>
                <a:cs typeface="Times New Roman"/>
                <a:sym typeface="Times New Roman"/>
              </a:rPr>
              <a:t>Prosecutor identified by name: “This is the latest case arising out of a jury selected by David Brown, a prosecutor with a history of unconstitutional race-based peremptory strikes.”</a:t>
            </a:r>
            <a:endParaRPr/>
          </a:p>
          <a:p>
            <a:pPr indent="-411163" lvl="0" marL="547688" rtl="0" algn="l">
              <a:spcBef>
                <a:spcPts val="480"/>
              </a:spcBef>
              <a:spcAft>
                <a:spcPts val="0"/>
              </a:spcAft>
              <a:buSzPts val="1560"/>
              <a:buChar char="▣"/>
            </a:pPr>
            <a:r>
              <a:rPr lang="en-US" sz="2400">
                <a:latin typeface="Times New Roman"/>
                <a:ea typeface="Times New Roman"/>
                <a:cs typeface="Times New Roman"/>
                <a:sym typeface="Times New Roman"/>
              </a:rPr>
              <a:t>Brown’s history of </a:t>
            </a:r>
            <a:r>
              <a:rPr i="1" lang="en-US" sz="2400">
                <a:latin typeface="Times New Roman"/>
                <a:ea typeface="Times New Roman"/>
                <a:cs typeface="Times New Roman"/>
                <a:sym typeface="Times New Roman"/>
              </a:rPr>
              <a:t>Batson </a:t>
            </a:r>
            <a:r>
              <a:rPr lang="en-US" sz="2400">
                <a:latin typeface="Times New Roman"/>
                <a:ea typeface="Times New Roman"/>
                <a:cs typeface="Times New Roman"/>
                <a:sym typeface="Times New Roman"/>
              </a:rPr>
              <a:t>violations and pretextual reasons in this case lead us to conclude that “race was a substantial motivating factor” for his strike of Jones.</a:t>
            </a:r>
            <a:endParaRPr/>
          </a:p>
          <a:p>
            <a:pPr indent="-411163" lvl="0" marL="547688" rtl="0" algn="l">
              <a:spcBef>
                <a:spcPts val="480"/>
              </a:spcBef>
              <a:spcAft>
                <a:spcPts val="0"/>
              </a:spcAft>
              <a:buSzPts val="1560"/>
              <a:buChar char="▣"/>
            </a:pPr>
            <a:r>
              <a:rPr b="1" lang="en-US" sz="2400">
                <a:latin typeface="Times New Roman"/>
                <a:ea typeface="Times New Roman"/>
                <a:cs typeface="Times New Roman"/>
                <a:sym typeface="Times New Roman"/>
              </a:rPr>
              <a:t>ONCE A RACIST, ALWAYS A RACIST?</a:t>
            </a:r>
            <a:endParaRPr/>
          </a:p>
          <a:p>
            <a:pPr indent="-312103" lvl="0" marL="547688" rtl="0" algn="l">
              <a:spcBef>
                <a:spcPts val="480"/>
              </a:spcBef>
              <a:spcAft>
                <a:spcPts val="0"/>
              </a:spcAft>
              <a:buSzPts val="1560"/>
              <a:buNone/>
            </a:pPr>
            <a:r>
              <a:t/>
            </a:r>
            <a:endParaRPr sz="2400">
              <a:latin typeface="Times New Roman"/>
              <a:ea typeface="Times New Roman"/>
              <a:cs typeface="Times New Roman"/>
              <a:sym typeface="Times New Roman"/>
            </a:endParaRPr>
          </a:p>
          <a:p>
            <a:pPr indent="-312103" lvl="0" marL="547688" rtl="0" algn="l">
              <a:spcBef>
                <a:spcPts val="480"/>
              </a:spcBef>
              <a:spcAft>
                <a:spcPts val="0"/>
              </a:spcAft>
              <a:buSzPts val="1560"/>
              <a:buNone/>
            </a:pPr>
            <a:r>
              <a:t/>
            </a:r>
            <a:endParaRPr sz="2400">
              <a:latin typeface="Times New Roman"/>
              <a:ea typeface="Times New Roman"/>
              <a:cs typeface="Times New Roman"/>
              <a:sym typeface="Times New Roman"/>
            </a:endParaRPr>
          </a:p>
        </p:txBody>
      </p:sp>
      <p:pic>
        <p:nvPicPr>
          <p:cNvPr descr="Exclamation_mark_red.png" id="727" name="Google Shape;727;p77"/>
          <p:cNvPicPr preferRelativeResize="0"/>
          <p:nvPr/>
        </p:nvPicPr>
        <p:blipFill rotWithShape="1">
          <a:blip r:embed="rId3">
            <a:alphaModFix/>
          </a:blip>
          <a:srcRect b="0" l="0" r="0" t="0"/>
          <a:stretch/>
        </p:blipFill>
        <p:spPr>
          <a:xfrm>
            <a:off x="7315200" y="5757863"/>
            <a:ext cx="1524000" cy="8382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Comparative Analysis Shield: </a:t>
            </a:r>
            <a:r>
              <a:rPr i="1" lang="en-US" sz="3200">
                <a:latin typeface="Times New Roman"/>
                <a:ea typeface="Times New Roman"/>
                <a:cs typeface="Times New Roman"/>
                <a:sym typeface="Times New Roman"/>
              </a:rPr>
              <a:t>Rice v. Collins</a:t>
            </a:r>
            <a:r>
              <a:rPr lang="en-US" sz="3200">
                <a:latin typeface="Times New Roman"/>
                <a:ea typeface="Times New Roman"/>
                <a:cs typeface="Times New Roman"/>
                <a:sym typeface="Times New Roman"/>
              </a:rPr>
              <a:t> (2006) 546 U.S. 333</a:t>
            </a:r>
            <a:endParaRPr/>
          </a:p>
        </p:txBody>
      </p:sp>
      <p:sp>
        <p:nvSpPr>
          <p:cNvPr id="733" name="Google Shape;733;p78"/>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820"/>
              <a:buChar char="▣"/>
            </a:pPr>
            <a:r>
              <a:rPr lang="en-US">
                <a:latin typeface="Times New Roman"/>
                <a:ea typeface="Times New Roman"/>
                <a:cs typeface="Times New Roman"/>
                <a:sym typeface="Times New Roman"/>
              </a:rPr>
              <a:t>U.S. Supreme Court </a:t>
            </a:r>
            <a:r>
              <a:rPr lang="en-US" u="sng">
                <a:latin typeface="Times New Roman"/>
                <a:ea typeface="Times New Roman"/>
                <a:cs typeface="Times New Roman"/>
                <a:sym typeface="Times New Roman"/>
              </a:rPr>
              <a:t>unanimously</a:t>
            </a:r>
            <a:r>
              <a:rPr lang="en-US">
                <a:latin typeface="Times New Roman"/>
                <a:ea typeface="Times New Roman"/>
                <a:cs typeface="Times New Roman"/>
                <a:sym typeface="Times New Roman"/>
              </a:rPr>
              <a:t> overturned the 9</a:t>
            </a:r>
            <a:r>
              <a:rPr baseline="30000" lang="en-US">
                <a:latin typeface="Times New Roman"/>
                <a:ea typeface="Times New Roman"/>
                <a:cs typeface="Times New Roman"/>
                <a:sym typeface="Times New Roman"/>
              </a:rPr>
              <a:t>th</a:t>
            </a:r>
            <a:r>
              <a:rPr lang="en-US">
                <a:latin typeface="Times New Roman"/>
                <a:ea typeface="Times New Roman"/>
                <a:cs typeface="Times New Roman"/>
                <a:sym typeface="Times New Roman"/>
              </a:rPr>
              <a:t> Circuit for going too far in second-guessing the trial court’s </a:t>
            </a:r>
            <a:r>
              <a:rPr b="1" lang="en-US">
                <a:latin typeface="Times New Roman"/>
                <a:ea typeface="Times New Roman"/>
                <a:cs typeface="Times New Roman"/>
                <a:sym typeface="Times New Roman"/>
              </a:rPr>
              <a:t>Prong 3</a:t>
            </a:r>
            <a:r>
              <a:rPr lang="en-US">
                <a:latin typeface="Times New Roman"/>
                <a:ea typeface="Times New Roman"/>
                <a:cs typeface="Times New Roman"/>
                <a:sym typeface="Times New Roman"/>
              </a:rPr>
              <a:t> credibility determination.</a:t>
            </a:r>
            <a:endParaRPr/>
          </a:p>
          <a:p>
            <a:pPr indent="-282575" lvl="1" marL="868363" rtl="0" algn="l">
              <a:spcBef>
                <a:spcPts val="520"/>
              </a:spcBef>
              <a:spcAft>
                <a:spcPts val="0"/>
              </a:spcAft>
              <a:buSzPts val="2080"/>
              <a:buChar char="◼"/>
            </a:pPr>
            <a:r>
              <a:rPr lang="en-US" sz="2600">
                <a:latin typeface="Times New Roman"/>
                <a:ea typeface="Times New Roman"/>
                <a:cs typeface="Times New Roman"/>
                <a:sym typeface="Times New Roman"/>
              </a:rPr>
              <a:t>The Supreme Court used </a:t>
            </a:r>
            <a:r>
              <a:rPr b="1" lang="en-US" sz="2600">
                <a:latin typeface="Times New Roman"/>
                <a:ea typeface="Times New Roman"/>
                <a:cs typeface="Times New Roman"/>
                <a:sym typeface="Times New Roman"/>
              </a:rPr>
              <a:t>Comparative Analysis </a:t>
            </a:r>
            <a:r>
              <a:rPr lang="en-US" sz="2600">
                <a:latin typeface="Times New Roman"/>
                <a:ea typeface="Times New Roman"/>
                <a:cs typeface="Times New Roman"/>
                <a:sym typeface="Times New Roman"/>
              </a:rPr>
              <a:t>as a shield rather than a sword.</a:t>
            </a:r>
            <a:endParaRPr/>
          </a:p>
          <a:p>
            <a:pPr indent="-282575" lvl="1" marL="868363" rtl="0" algn="l">
              <a:spcBef>
                <a:spcPts val="520"/>
              </a:spcBef>
              <a:spcAft>
                <a:spcPts val="0"/>
              </a:spcAft>
              <a:buSzPts val="2080"/>
              <a:buChar char="◼"/>
            </a:pPr>
            <a:r>
              <a:rPr lang="en-US" sz="2600">
                <a:latin typeface="Times New Roman"/>
                <a:ea typeface="Times New Roman"/>
                <a:cs typeface="Times New Roman"/>
                <a:sym typeface="Times New Roman"/>
              </a:rPr>
              <a:t>Notated that the prosecutor excluded similarly situated white potential jurors (challenge on appeal was the exclusion of black potential jurors).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79"/>
          <p:cNvSpPr txBox="1"/>
          <p:nvPr>
            <p:ph type="title"/>
          </p:nvPr>
        </p:nvSpPr>
        <p:spPr>
          <a:xfrm>
            <a:off x="457200" y="274638"/>
            <a:ext cx="8229600" cy="10207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sz="3200">
                <a:latin typeface="Times New Roman"/>
                <a:ea typeface="Times New Roman"/>
                <a:cs typeface="Times New Roman"/>
                <a:sym typeface="Times New Roman"/>
              </a:rPr>
              <a:t>Comparative Analysis: TIPS AND STRATEGIES</a:t>
            </a:r>
            <a:endParaRPr/>
          </a:p>
        </p:txBody>
      </p:sp>
      <p:sp>
        <p:nvSpPr>
          <p:cNvPr id="739" name="Google Shape;739;p79"/>
          <p:cNvSpPr txBox="1"/>
          <p:nvPr>
            <p:ph idx="1" type="body"/>
          </p:nvPr>
        </p:nvSpPr>
        <p:spPr>
          <a:xfrm>
            <a:off x="457200" y="1371600"/>
            <a:ext cx="8229600" cy="50292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560"/>
              <a:buChar char="▣"/>
            </a:pPr>
            <a:r>
              <a:rPr lang="en-US" sz="2400">
                <a:latin typeface="Times New Roman"/>
                <a:ea typeface="Times New Roman"/>
                <a:cs typeface="Times New Roman"/>
                <a:sym typeface="Times New Roman"/>
              </a:rPr>
              <a:t>Keep a list of the attributes leading you to exclude.</a:t>
            </a:r>
            <a:endParaRPr/>
          </a:p>
          <a:p>
            <a:pPr indent="-411163" lvl="0" marL="547688" rtl="0" algn="l">
              <a:spcBef>
                <a:spcPts val="480"/>
              </a:spcBef>
              <a:spcAft>
                <a:spcPts val="0"/>
              </a:spcAft>
              <a:buSzPts val="1560"/>
              <a:buChar char="▣"/>
            </a:pPr>
            <a:r>
              <a:rPr lang="en-US" sz="2400">
                <a:latin typeface="Times New Roman"/>
                <a:ea typeface="Times New Roman"/>
                <a:cs typeface="Times New Roman"/>
                <a:sym typeface="Times New Roman"/>
              </a:rPr>
              <a:t>If you saved a juror with that attribute 🡪 have a list of why you kept them.</a:t>
            </a:r>
            <a:endParaRPr/>
          </a:p>
          <a:p>
            <a:pPr indent="-411163" lvl="0" marL="547688" rtl="0" algn="l">
              <a:spcBef>
                <a:spcPts val="480"/>
              </a:spcBef>
              <a:spcAft>
                <a:spcPts val="0"/>
              </a:spcAft>
              <a:buSzPts val="1560"/>
              <a:buChar char="▣"/>
            </a:pPr>
            <a:r>
              <a:rPr lang="en-US" sz="2400">
                <a:latin typeface="Times New Roman"/>
                <a:ea typeface="Times New Roman"/>
                <a:cs typeface="Times New Roman"/>
                <a:sym typeface="Times New Roman"/>
              </a:rPr>
              <a:t>Do not wait for the defense 🡪 make your own comparative analysis argument or the Appellate Court could draw judgment on an artificially short record.</a:t>
            </a:r>
            <a:endParaRPr/>
          </a:p>
          <a:p>
            <a:pPr indent="-411163" lvl="0" marL="547688" rtl="0" algn="l">
              <a:spcBef>
                <a:spcPts val="480"/>
              </a:spcBef>
              <a:spcAft>
                <a:spcPts val="0"/>
              </a:spcAft>
              <a:buSzPts val="1560"/>
              <a:buChar char="▣"/>
            </a:pPr>
            <a:r>
              <a:rPr lang="en-US" sz="2400">
                <a:latin typeface="Times New Roman"/>
                <a:ea typeface="Times New Roman"/>
                <a:cs typeface="Times New Roman"/>
                <a:sym typeface="Times New Roman"/>
              </a:rPr>
              <a:t>SHIELD RATHER THAN A SWORD: point out when you kicked others with the same attribute.</a:t>
            </a:r>
            <a:endParaRPr/>
          </a:p>
          <a:p>
            <a:pPr indent="-411163" lvl="0" marL="547688" rtl="0" algn="l">
              <a:spcBef>
                <a:spcPts val="480"/>
              </a:spcBef>
              <a:spcAft>
                <a:spcPts val="0"/>
              </a:spcAft>
              <a:buSzPts val="1560"/>
              <a:buChar char="▣"/>
            </a:pPr>
            <a:r>
              <a:rPr lang="en-US" sz="2400">
                <a:latin typeface="Times New Roman"/>
                <a:ea typeface="Times New Roman"/>
                <a:cs typeface="Times New Roman"/>
                <a:sym typeface="Times New Roman"/>
              </a:rPr>
              <a:t>Ask follow-up questions or point out that the trial court kept strict timetable and you did not have time.</a:t>
            </a:r>
            <a:endParaRPr/>
          </a:p>
          <a:p>
            <a:pPr indent="-411163" lvl="0" marL="547688" rtl="0" algn="l">
              <a:spcBef>
                <a:spcPts val="480"/>
              </a:spcBef>
              <a:spcAft>
                <a:spcPts val="0"/>
              </a:spcAft>
              <a:buSzPts val="1560"/>
              <a:buChar char="▣"/>
            </a:pPr>
            <a:r>
              <a:rPr lang="en-US" sz="2400">
                <a:latin typeface="Times New Roman"/>
                <a:ea typeface="Times New Roman"/>
                <a:cs typeface="Times New Roman"/>
                <a:sym typeface="Times New Roman"/>
              </a:rPr>
              <a:t>Bring a calculator to do statistics.</a:t>
            </a:r>
            <a:endParaRPr/>
          </a:p>
          <a:p>
            <a:pPr indent="-312103" lvl="0" marL="547688" rtl="0" algn="l">
              <a:spcBef>
                <a:spcPts val="480"/>
              </a:spcBef>
              <a:spcAft>
                <a:spcPts val="0"/>
              </a:spcAft>
              <a:buSzPts val="1560"/>
              <a:buNone/>
            </a:pPr>
            <a:r>
              <a:t/>
            </a:r>
            <a:endParaRPr sz="2400">
              <a:latin typeface="Times New Roman"/>
              <a:ea typeface="Times New Roman"/>
              <a:cs typeface="Times New Roman"/>
              <a:sym typeface="Times New Roman"/>
            </a:endParaRPr>
          </a:p>
        </p:txBody>
      </p:sp>
      <p:pic>
        <p:nvPicPr>
          <p:cNvPr descr="calculator.jpg" id="740" name="Google Shape;740;p79"/>
          <p:cNvPicPr preferRelativeResize="0"/>
          <p:nvPr/>
        </p:nvPicPr>
        <p:blipFill rotWithShape="1">
          <a:blip r:embed="rId3">
            <a:alphaModFix/>
          </a:blip>
          <a:srcRect b="0" l="0" r="0" t="0"/>
          <a:stretch/>
        </p:blipFill>
        <p:spPr>
          <a:xfrm>
            <a:off x="6400800" y="5334000"/>
            <a:ext cx="1676400" cy="121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The GOAL of Jury Selection Is …</a:t>
            </a:r>
            <a:endParaRPr/>
          </a:p>
        </p:txBody>
      </p:sp>
      <p:sp>
        <p:nvSpPr>
          <p:cNvPr id="288" name="Google Shape;288;p8"/>
          <p:cNvSpPr txBox="1"/>
          <p:nvPr>
            <p:ph idx="1" type="body"/>
          </p:nvPr>
        </p:nvSpPr>
        <p:spPr>
          <a:xfrm>
            <a:off x="457200" y="2819400"/>
            <a:ext cx="8229600" cy="3489325"/>
          </a:xfrm>
          <a:prstGeom prst="rect">
            <a:avLst/>
          </a:prstGeom>
          <a:noFill/>
          <a:ln>
            <a:noFill/>
          </a:ln>
        </p:spPr>
        <p:txBody>
          <a:bodyPr anchorCtr="0" anchor="t" bIns="45700" lIns="91425" spcFirstLastPara="1" rIns="91425" wrap="square" tIns="45700">
            <a:noAutofit/>
          </a:bodyPr>
          <a:lstStyle/>
          <a:p>
            <a:pPr indent="0" lvl="0" marL="136525" rtl="0" algn="ctr">
              <a:spcBef>
                <a:spcPts val="0"/>
              </a:spcBef>
              <a:spcAft>
                <a:spcPts val="0"/>
              </a:spcAft>
              <a:buSzPts val="1820"/>
              <a:buNone/>
            </a:pPr>
            <a:r>
              <a:rPr lang="en-US"/>
              <a:t>To have the case be judged by a </a:t>
            </a:r>
            <a:endParaRPr/>
          </a:p>
          <a:p>
            <a:pPr indent="0" lvl="0" marL="136525" rtl="0" algn="ctr">
              <a:spcBef>
                <a:spcPts val="560"/>
              </a:spcBef>
              <a:spcAft>
                <a:spcPts val="0"/>
              </a:spcAft>
              <a:buSzPts val="1820"/>
              <a:buNone/>
            </a:pPr>
            <a:r>
              <a:rPr lang="en-US"/>
              <a:t>JURY OF ONE’S PEERS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80"/>
          <p:cNvSpPr txBox="1"/>
          <p:nvPr>
            <p:ph type="title"/>
          </p:nvPr>
        </p:nvSpPr>
        <p:spPr>
          <a:xfrm>
            <a:off x="457200" y="274638"/>
            <a:ext cx="8229600" cy="8683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Demeanor Strikes and Appellate Record</a:t>
            </a:r>
            <a:endParaRPr/>
          </a:p>
        </p:txBody>
      </p:sp>
      <p:sp>
        <p:nvSpPr>
          <p:cNvPr id="746" name="Google Shape;746;p80"/>
          <p:cNvSpPr txBox="1"/>
          <p:nvPr>
            <p:ph idx="1" type="body"/>
          </p:nvPr>
        </p:nvSpPr>
        <p:spPr>
          <a:xfrm>
            <a:off x="457200" y="1219200"/>
            <a:ext cx="8229600" cy="4906963"/>
          </a:xfrm>
          <a:prstGeom prst="rect">
            <a:avLst/>
          </a:prstGeom>
          <a:noFill/>
          <a:ln>
            <a:noFill/>
          </a:ln>
        </p:spPr>
        <p:txBody>
          <a:bodyPr anchorCtr="0" anchor="t" bIns="45700" lIns="91425" spcFirstLastPara="1" rIns="91425" wrap="square" tIns="45700">
            <a:normAutofit lnSpcReduction="10000"/>
          </a:bodyPr>
          <a:lstStyle/>
          <a:p>
            <a:pPr indent="-411480" lvl="0" marL="548640" rtl="0" algn="l">
              <a:spcBef>
                <a:spcPts val="0"/>
              </a:spcBef>
              <a:spcAft>
                <a:spcPts val="0"/>
              </a:spcAft>
              <a:buClr>
                <a:srgbClr val="F9F9F9"/>
              </a:buClr>
              <a:buSzPts val="1820"/>
              <a:buFont typeface="Noto Sans Symbols"/>
              <a:buChar char="▣"/>
            </a:pPr>
            <a:r>
              <a:rPr lang="en-US">
                <a:latin typeface="Times New Roman"/>
                <a:ea typeface="Times New Roman"/>
                <a:cs typeface="Times New Roman"/>
                <a:sym typeface="Times New Roman"/>
              </a:rPr>
              <a:t>What happens when you exclude a juror because of demeanor but this is not reflected in the record?</a:t>
            </a:r>
            <a:endParaRPr/>
          </a:p>
          <a:p>
            <a:pPr indent="-283464" lvl="1" marL="868680" rtl="0" algn="l">
              <a:spcBef>
                <a:spcPts val="440"/>
              </a:spcBef>
              <a:spcAft>
                <a:spcPts val="0"/>
              </a:spcAft>
              <a:buSzPts val="1760"/>
              <a:buFont typeface="Noto Sans Symbols"/>
              <a:buChar char="◼"/>
            </a:pPr>
            <a:r>
              <a:rPr i="1" lang="en-US" sz="2200">
                <a:latin typeface="Times New Roman"/>
                <a:ea typeface="Times New Roman"/>
                <a:cs typeface="Times New Roman"/>
                <a:sym typeface="Times New Roman"/>
              </a:rPr>
              <a:t>People v. Silva</a:t>
            </a:r>
            <a:r>
              <a:rPr lang="en-US" sz="2200">
                <a:latin typeface="Times New Roman"/>
                <a:ea typeface="Times New Roman"/>
                <a:cs typeface="Times New Roman"/>
                <a:sym typeface="Times New Roman"/>
              </a:rPr>
              <a:t> (2001) 25 Cal. 4th 345: reversed death penalty because the prosecutor’s non-demeanor reasons were rejected by the record and the demeanor reasons not supported by it.</a:t>
            </a:r>
            <a:endParaRPr/>
          </a:p>
          <a:p>
            <a:pPr indent="-283464" lvl="1" marL="868680" rtl="0" algn="l">
              <a:spcBef>
                <a:spcPts val="440"/>
              </a:spcBef>
              <a:spcAft>
                <a:spcPts val="0"/>
              </a:spcAft>
              <a:buSzPts val="1760"/>
              <a:buFont typeface="Noto Sans Symbols"/>
              <a:buChar char="◼"/>
            </a:pPr>
            <a:r>
              <a:rPr i="1" lang="en-US" sz="2200">
                <a:latin typeface="Times New Roman"/>
                <a:ea typeface="Times New Roman"/>
                <a:cs typeface="Times New Roman"/>
                <a:sym typeface="Times New Roman"/>
              </a:rPr>
              <a:t>Snyder v. Louisiana</a:t>
            </a:r>
            <a:r>
              <a:rPr lang="en-US" sz="2200">
                <a:latin typeface="Times New Roman"/>
                <a:ea typeface="Times New Roman"/>
                <a:cs typeface="Times New Roman"/>
                <a:sym typeface="Times New Roman"/>
              </a:rPr>
              <a:t>: reversed when the prosecutor stated two reasons – one was rejected by the comparative analysis and the other one was demeanor not supported by the record.  It was not clear which on the trial court relied on.</a:t>
            </a:r>
            <a:endParaRPr/>
          </a:p>
          <a:p>
            <a:pPr indent="-283464" lvl="1" marL="868680" rtl="0" algn="l">
              <a:spcBef>
                <a:spcPts val="440"/>
              </a:spcBef>
              <a:spcAft>
                <a:spcPts val="0"/>
              </a:spcAft>
              <a:buSzPts val="1760"/>
              <a:buFont typeface="Noto Sans Symbols"/>
              <a:buChar char="◼"/>
            </a:pPr>
            <a:r>
              <a:rPr i="1" lang="en-US" sz="2200">
                <a:latin typeface="Times New Roman"/>
                <a:ea typeface="Times New Roman"/>
                <a:cs typeface="Times New Roman"/>
                <a:sym typeface="Times New Roman"/>
              </a:rPr>
              <a:t>People v. Allen </a:t>
            </a:r>
            <a:r>
              <a:rPr lang="en-US" sz="2200">
                <a:latin typeface="Times New Roman"/>
                <a:ea typeface="Times New Roman"/>
                <a:cs typeface="Times New Roman"/>
                <a:sym typeface="Times New Roman"/>
              </a:rPr>
              <a:t>(2004) 115 Cal.App. 4th 903: reversed because the prosecutor gave as a reason “her very response to your answers, her demeanor and how she took her seat” as an indication of an independent thinker 🡪 Appellate Court had no idea what the Prosecutor was talking about.</a:t>
            </a:r>
            <a:endParaRPr i="1" sz="2200">
              <a:latin typeface="Times New Roman"/>
              <a:ea typeface="Times New Roman"/>
              <a:cs typeface="Times New Roman"/>
              <a:sym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81"/>
          <p:cNvSpPr txBox="1"/>
          <p:nvPr>
            <p:ph type="title"/>
          </p:nvPr>
        </p:nvSpPr>
        <p:spPr>
          <a:xfrm>
            <a:off x="457200" y="228600"/>
            <a:ext cx="8229600" cy="76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A RAY OF HOPE!</a:t>
            </a:r>
            <a:endParaRPr/>
          </a:p>
        </p:txBody>
      </p:sp>
      <p:sp>
        <p:nvSpPr>
          <p:cNvPr id="752" name="Google Shape;752;p81"/>
          <p:cNvSpPr txBox="1"/>
          <p:nvPr>
            <p:ph idx="1" type="body"/>
          </p:nvPr>
        </p:nvSpPr>
        <p:spPr>
          <a:xfrm>
            <a:off x="457200" y="914400"/>
            <a:ext cx="8229600" cy="5486400"/>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430"/>
              <a:buChar char="▣"/>
            </a:pPr>
            <a:r>
              <a:rPr i="1" lang="en-US" sz="2200">
                <a:latin typeface="Times New Roman"/>
                <a:ea typeface="Times New Roman"/>
                <a:cs typeface="Times New Roman"/>
                <a:sym typeface="Times New Roman"/>
              </a:rPr>
              <a:t>People v. Reynoso</a:t>
            </a:r>
            <a:r>
              <a:rPr lang="en-US" sz="2200">
                <a:latin typeface="Times New Roman"/>
                <a:ea typeface="Times New Roman"/>
                <a:cs typeface="Times New Roman"/>
                <a:sym typeface="Times New Roman"/>
              </a:rPr>
              <a:t> (2003) 31 Cal. 4th 903: Accepted the trial court’s non-detailed credibility ruling when the prosecutor’s demeanor reason not in the record but the prosecutor’s other reasons not rejected by it.</a:t>
            </a:r>
            <a:endParaRPr/>
          </a:p>
          <a:p>
            <a:pPr indent="-282575" lvl="1" marL="868363" rtl="0" algn="l">
              <a:spcBef>
                <a:spcPts val="360"/>
              </a:spcBef>
              <a:spcAft>
                <a:spcPts val="0"/>
              </a:spcAft>
              <a:buSzPts val="1440"/>
              <a:buChar char="◼"/>
            </a:pPr>
            <a:r>
              <a:rPr lang="en-US" sz="1800">
                <a:latin typeface="Times New Roman"/>
                <a:ea typeface="Times New Roman"/>
                <a:cs typeface="Times New Roman"/>
                <a:sym typeface="Times New Roman"/>
              </a:rPr>
              <a:t>NOTE:</a:t>
            </a:r>
            <a:r>
              <a:rPr i="1"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 Could be a helpful decision but the better record is to make a demeanor and have the trial court give a detailed ruling.</a:t>
            </a:r>
            <a:endParaRPr/>
          </a:p>
          <a:p>
            <a:pPr indent="-411163" lvl="0" marL="547688" rtl="0" algn="l">
              <a:spcBef>
                <a:spcPts val="440"/>
              </a:spcBef>
              <a:spcAft>
                <a:spcPts val="0"/>
              </a:spcAft>
              <a:buSzPts val="1430"/>
              <a:buChar char="▣"/>
            </a:pPr>
            <a:r>
              <a:rPr i="1" lang="en-US" sz="2200">
                <a:latin typeface="Times New Roman"/>
                <a:ea typeface="Times New Roman"/>
                <a:cs typeface="Times New Roman"/>
                <a:sym typeface="Times New Roman"/>
              </a:rPr>
              <a:t>Thaler v. Haynes </a:t>
            </a:r>
            <a:r>
              <a:rPr lang="en-US" sz="2200">
                <a:latin typeface="Times New Roman"/>
                <a:ea typeface="Times New Roman"/>
                <a:cs typeface="Times New Roman"/>
                <a:sym typeface="Times New Roman"/>
              </a:rPr>
              <a:t>(2010) 559 U.S. 43: The Supreme Court upheld the trial court’s credibility ruling of the prosecutor’s race-neutral demeanor reasons even when the trial court was not the judge who was present for voir dire, and could not have seen the demeanor.</a:t>
            </a:r>
            <a:endParaRPr/>
          </a:p>
          <a:p>
            <a:pPr indent="-282575" lvl="1" marL="868363" rtl="0" algn="l">
              <a:spcBef>
                <a:spcPts val="360"/>
              </a:spcBef>
              <a:spcAft>
                <a:spcPts val="0"/>
              </a:spcAft>
              <a:buSzPts val="1440"/>
              <a:buChar char="◼"/>
            </a:pPr>
            <a:r>
              <a:rPr lang="en-US" sz="1800">
                <a:latin typeface="Times New Roman"/>
                <a:ea typeface="Times New Roman"/>
                <a:cs typeface="Times New Roman"/>
                <a:sym typeface="Times New Roman"/>
              </a:rPr>
              <a:t>“[T]he best evidence of the intent of the attorney exercising a strike is often that attorney’s demeanor.” </a:t>
            </a:r>
            <a:r>
              <a:rPr i="1" lang="en-US" sz="1800">
                <a:latin typeface="Times New Roman"/>
                <a:ea typeface="Times New Roman"/>
                <a:cs typeface="Times New Roman"/>
                <a:sym typeface="Times New Roman"/>
              </a:rPr>
              <a:t>Id.</a:t>
            </a:r>
            <a:r>
              <a:rPr lang="en-US" sz="1800">
                <a:latin typeface="Times New Roman"/>
                <a:ea typeface="Times New Roman"/>
                <a:cs typeface="Times New Roman"/>
                <a:sym typeface="Times New Roman"/>
              </a:rPr>
              <a:t> at 49. While the trial judge’s first hand observations are of great importance, </a:t>
            </a:r>
            <a:r>
              <a:rPr i="1" lang="en-US" sz="1800">
                <a:latin typeface="Times New Roman"/>
                <a:ea typeface="Times New Roman"/>
                <a:cs typeface="Times New Roman"/>
                <a:sym typeface="Times New Roman"/>
              </a:rPr>
              <a:t>Batson</a:t>
            </a:r>
            <a:r>
              <a:rPr lang="en-US" sz="1800">
                <a:latin typeface="Times New Roman"/>
                <a:ea typeface="Times New Roman"/>
                <a:cs typeface="Times New Roman"/>
                <a:sym typeface="Times New Roman"/>
              </a:rPr>
              <a:t> does not hold that a demeanor-based explanation mist be rejected if the judge did not observe or cannot recall the juror’s demeanor.  </a:t>
            </a:r>
            <a:r>
              <a:rPr i="1" lang="en-US" sz="1800">
                <a:latin typeface="Times New Roman"/>
                <a:ea typeface="Times New Roman"/>
                <a:cs typeface="Times New Roman"/>
                <a:sym typeface="Times New Roman"/>
              </a:rPr>
              <a:t>Id.</a:t>
            </a:r>
            <a:r>
              <a:rPr lang="en-US" sz="1800">
                <a:latin typeface="Times New Roman"/>
                <a:ea typeface="Times New Roman"/>
                <a:cs typeface="Times New Roman"/>
                <a:sym typeface="Times New Roman"/>
              </a:rPr>
              <a:t> at 48-49.</a:t>
            </a:r>
            <a:endParaRPr/>
          </a:p>
          <a:p>
            <a:pPr indent="-282575" lvl="1" marL="868363" rtl="0" algn="l">
              <a:spcBef>
                <a:spcPts val="360"/>
              </a:spcBef>
              <a:spcAft>
                <a:spcPts val="0"/>
              </a:spcAft>
              <a:buSzPts val="1440"/>
              <a:buChar char="◼"/>
            </a:pPr>
            <a:r>
              <a:rPr lang="en-US" sz="1800">
                <a:latin typeface="Times New Roman"/>
                <a:ea typeface="Times New Roman"/>
                <a:cs typeface="Times New Roman"/>
                <a:sym typeface="Times New Roman"/>
              </a:rPr>
              <a:t>BUT NOTE: No evidence in the record that would have undermined the prosecutor’s reasons.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82"/>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Demeanor-Based TIPS AND STRATEGIES</a:t>
            </a:r>
            <a:endParaRPr/>
          </a:p>
        </p:txBody>
      </p:sp>
      <p:sp>
        <p:nvSpPr>
          <p:cNvPr id="758" name="Google Shape;758;p82"/>
          <p:cNvSpPr txBox="1"/>
          <p:nvPr>
            <p:ph idx="1" type="body"/>
          </p:nvPr>
        </p:nvSpPr>
        <p:spPr>
          <a:xfrm>
            <a:off x="457200" y="990600"/>
            <a:ext cx="8229600" cy="5135563"/>
          </a:xfrm>
          <a:prstGeom prst="rect">
            <a:avLst/>
          </a:prstGeom>
          <a:noFill/>
          <a:ln>
            <a:noFill/>
          </a:ln>
        </p:spPr>
        <p:txBody>
          <a:bodyPr anchorCtr="0" anchor="t" bIns="45700" lIns="91425" spcFirstLastPara="1" rIns="91425" wrap="square" tIns="45700">
            <a:normAutofit fontScale="92500" lnSpcReduction="10000"/>
          </a:bodyPr>
          <a:lstStyle/>
          <a:p>
            <a:pPr indent="-411480" lvl="0" marL="548640" rtl="0" algn="l">
              <a:spcBef>
                <a:spcPts val="0"/>
              </a:spcBef>
              <a:spcAft>
                <a:spcPts val="0"/>
              </a:spcAft>
              <a:buClr>
                <a:srgbClr val="F9F9F9"/>
              </a:buClr>
              <a:buSzPct val="65000"/>
              <a:buFont typeface="Noto Sans Symbols"/>
              <a:buChar char="▣"/>
            </a:pPr>
            <a:r>
              <a:rPr lang="en-US" sz="2200">
                <a:latin typeface="Times New Roman"/>
                <a:ea typeface="Times New Roman"/>
                <a:cs typeface="Times New Roman"/>
                <a:sym typeface="Times New Roman"/>
              </a:rPr>
              <a:t>Weave your observations into your voir dire record:</a:t>
            </a:r>
            <a:endParaRPr/>
          </a:p>
          <a:p>
            <a:pPr indent="-283464" lvl="1" marL="868680" rtl="0" algn="l">
              <a:spcBef>
                <a:spcPts val="333"/>
              </a:spcBef>
              <a:spcAft>
                <a:spcPts val="0"/>
              </a:spcAft>
              <a:buSzPct val="79999"/>
              <a:buFont typeface="Noto Sans Symbols"/>
              <a:buChar char="◼"/>
            </a:pPr>
            <a:r>
              <a:rPr lang="en-US" sz="1800">
                <a:latin typeface="Times New Roman"/>
                <a:ea typeface="Times New Roman"/>
                <a:cs typeface="Times New Roman"/>
                <a:sym typeface="Times New Roman"/>
              </a:rPr>
              <a:t>I realized you were smiling at the defendant. I am curious as to why?</a:t>
            </a:r>
            <a:endParaRPr/>
          </a:p>
          <a:p>
            <a:pPr indent="-283464" lvl="1" marL="868680" rtl="0" algn="l">
              <a:spcBef>
                <a:spcPts val="333"/>
              </a:spcBef>
              <a:spcAft>
                <a:spcPts val="0"/>
              </a:spcAft>
              <a:buSzPct val="79999"/>
              <a:buFont typeface="Noto Sans Symbols"/>
              <a:buChar char="◼"/>
            </a:pPr>
            <a:r>
              <a:rPr lang="en-US" sz="1800">
                <a:latin typeface="Times New Roman"/>
                <a:ea typeface="Times New Roman"/>
                <a:cs typeface="Times New Roman"/>
                <a:sym typeface="Times New Roman"/>
              </a:rPr>
              <a:t>You seem a little upset with me.  Have we met before.</a:t>
            </a:r>
            <a:endParaRPr/>
          </a:p>
          <a:p>
            <a:pPr indent="-283464" lvl="1" marL="868680" rtl="0" algn="l">
              <a:spcBef>
                <a:spcPts val="333"/>
              </a:spcBef>
              <a:spcAft>
                <a:spcPts val="0"/>
              </a:spcAft>
              <a:buSzPct val="79999"/>
              <a:buFont typeface="Noto Sans Symbols"/>
              <a:buChar char="◼"/>
            </a:pPr>
            <a:r>
              <a:rPr lang="en-US" sz="1800">
                <a:latin typeface="Times New Roman"/>
                <a:ea typeface="Times New Roman"/>
                <a:cs typeface="Times New Roman"/>
                <a:sym typeface="Times New Roman"/>
              </a:rPr>
              <a:t>So I noticed you were looking around during questioning.  Is there something else on your mind besides this trial.</a:t>
            </a:r>
            <a:endParaRPr/>
          </a:p>
          <a:p>
            <a:pPr indent="-411480" lvl="0" marL="548640" rtl="0" algn="l">
              <a:spcBef>
                <a:spcPts val="370"/>
              </a:spcBef>
              <a:spcAft>
                <a:spcPts val="0"/>
              </a:spcAft>
              <a:buClr>
                <a:srgbClr val="F9F9F9"/>
              </a:buClr>
              <a:buSzPct val="64999"/>
              <a:buFont typeface="Noto Sans Symbols"/>
              <a:buChar char="▣"/>
            </a:pPr>
            <a:r>
              <a:rPr lang="en-US" sz="2000">
                <a:latin typeface="Times New Roman"/>
                <a:ea typeface="Times New Roman"/>
                <a:cs typeface="Times New Roman"/>
                <a:sym typeface="Times New Roman"/>
              </a:rPr>
              <a:t>During </a:t>
            </a:r>
            <a:r>
              <a:rPr b="1" lang="en-US" sz="2000">
                <a:latin typeface="Times New Roman"/>
                <a:ea typeface="Times New Roman"/>
                <a:cs typeface="Times New Roman"/>
                <a:sym typeface="Times New Roman"/>
              </a:rPr>
              <a:t>Prong 2,</a:t>
            </a:r>
            <a:r>
              <a:rPr lang="en-US" sz="2000">
                <a:latin typeface="Times New Roman"/>
                <a:ea typeface="Times New Roman"/>
                <a:cs typeface="Times New Roman"/>
                <a:sym typeface="Times New Roman"/>
              </a:rPr>
              <a:t> ask the trial court whether the judge saw the same thing:</a:t>
            </a:r>
            <a:endParaRPr/>
          </a:p>
          <a:p>
            <a:pPr indent="-283464" lvl="1" marL="868680" rtl="0" algn="l">
              <a:spcBef>
                <a:spcPts val="333"/>
              </a:spcBef>
              <a:spcAft>
                <a:spcPts val="0"/>
              </a:spcAft>
              <a:buSzPct val="79999"/>
              <a:buFont typeface="Noto Sans Symbols"/>
              <a:buChar char="◼"/>
            </a:pPr>
            <a:r>
              <a:rPr lang="en-US" sz="1800">
                <a:latin typeface="Times New Roman"/>
                <a:ea typeface="Times New Roman"/>
                <a:cs typeface="Times New Roman"/>
                <a:sym typeface="Times New Roman"/>
              </a:rPr>
              <a:t>Did the Court also that the juror kept coming in late after the brake?</a:t>
            </a:r>
            <a:endParaRPr/>
          </a:p>
          <a:p>
            <a:pPr indent="-283464" lvl="1" marL="868680" rtl="0" algn="l">
              <a:spcBef>
                <a:spcPts val="333"/>
              </a:spcBef>
              <a:spcAft>
                <a:spcPts val="0"/>
              </a:spcAft>
              <a:buSzPct val="79999"/>
              <a:buFont typeface="Noto Sans Symbols"/>
              <a:buChar char="◼"/>
            </a:pPr>
            <a:r>
              <a:rPr lang="en-US" sz="1800">
                <a:latin typeface="Times New Roman"/>
                <a:ea typeface="Times New Roman"/>
                <a:cs typeface="Times New Roman"/>
                <a:sym typeface="Times New Roman"/>
              </a:rPr>
              <a:t>Does the Court agree with my observation that the juror rolled his eyes when the bailiff asked him to take his hat off?</a:t>
            </a:r>
            <a:endParaRPr/>
          </a:p>
          <a:p>
            <a:pPr indent="-411480" lvl="0" marL="548640" rtl="0" algn="l">
              <a:spcBef>
                <a:spcPts val="370"/>
              </a:spcBef>
              <a:spcAft>
                <a:spcPts val="0"/>
              </a:spcAft>
              <a:buClr>
                <a:srgbClr val="F9F9F9"/>
              </a:buClr>
              <a:buSzPct val="64999"/>
              <a:buFont typeface="Noto Sans Symbols"/>
              <a:buChar char="▣"/>
            </a:pPr>
            <a:r>
              <a:rPr lang="en-US" sz="2000">
                <a:latin typeface="Times New Roman"/>
                <a:ea typeface="Times New Roman"/>
                <a:cs typeface="Times New Roman"/>
                <a:sym typeface="Times New Roman"/>
              </a:rPr>
              <a:t>The Appellate Court will not consider a reason if not on the record (and the trial court will not either).</a:t>
            </a:r>
            <a:endParaRPr/>
          </a:p>
          <a:p>
            <a:pPr indent="-283464" lvl="1" marL="868680" rtl="0" algn="l">
              <a:spcBef>
                <a:spcPts val="333"/>
              </a:spcBef>
              <a:spcAft>
                <a:spcPts val="0"/>
              </a:spcAft>
              <a:buSzPct val="79999"/>
              <a:buFont typeface="Noto Sans Symbols"/>
              <a:buChar char="◼"/>
            </a:pPr>
            <a:r>
              <a:rPr lang="en-US" sz="1800">
                <a:latin typeface="Times New Roman"/>
                <a:ea typeface="Times New Roman"/>
                <a:cs typeface="Times New Roman"/>
                <a:sym typeface="Times New Roman"/>
              </a:rPr>
              <a:t>State your reasons.   Make the trial court specify its rulings – which reasons accepting, which reasons rejecting.</a:t>
            </a:r>
            <a:endParaRPr/>
          </a:p>
          <a:p>
            <a:pPr indent="-411480" lvl="0" marL="548640" rtl="0" algn="l">
              <a:spcBef>
                <a:spcPts val="370"/>
              </a:spcBef>
              <a:spcAft>
                <a:spcPts val="0"/>
              </a:spcAft>
              <a:buClr>
                <a:srgbClr val="F9F9F9"/>
              </a:buClr>
              <a:buSzPct val="64999"/>
              <a:buFont typeface="Noto Sans Symbols"/>
              <a:buChar char="▣"/>
            </a:pPr>
            <a:r>
              <a:rPr lang="en-US" sz="2000">
                <a:latin typeface="Times New Roman"/>
                <a:ea typeface="Times New Roman"/>
                <a:cs typeface="Times New Roman"/>
                <a:sym typeface="Times New Roman"/>
              </a:rPr>
              <a:t>Consider turning around and watching the panel from the minute they walk in until the first 12 are seated in the box.</a:t>
            </a:r>
            <a:endParaRPr/>
          </a:p>
          <a:p>
            <a:pPr indent="-411480" lvl="0" marL="548640" rtl="0" algn="l">
              <a:spcBef>
                <a:spcPts val="370"/>
              </a:spcBef>
              <a:spcAft>
                <a:spcPts val="0"/>
              </a:spcAft>
              <a:buClr>
                <a:srgbClr val="F9F9F9"/>
              </a:buClr>
              <a:buSzPct val="64999"/>
              <a:buFont typeface="Noto Sans Symbols"/>
              <a:buChar char="▣"/>
            </a:pPr>
            <a:r>
              <a:rPr lang="en-US" sz="2000">
                <a:latin typeface="Times New Roman"/>
                <a:ea typeface="Times New Roman"/>
                <a:cs typeface="Times New Roman"/>
                <a:sym typeface="Times New Roman"/>
              </a:rPr>
              <a:t>Keep all your jury notes – for retained and kicked jurors. </a:t>
            </a:r>
            <a:r>
              <a:rPr i="1" lang="en-US" sz="2000">
                <a:latin typeface="Times New Roman"/>
                <a:ea typeface="Times New Roman"/>
                <a:cs typeface="Times New Roman"/>
                <a:sym typeface="Times New Roman"/>
              </a:rPr>
              <a:t> Paulino v. Harrison</a:t>
            </a:r>
            <a:r>
              <a:rPr lang="en-US" sz="2000">
                <a:latin typeface="Times New Roman"/>
                <a:ea typeface="Times New Roman"/>
                <a:cs typeface="Times New Roman"/>
                <a:sym typeface="Times New Roman"/>
              </a:rPr>
              <a:t> (9</a:t>
            </a:r>
            <a:r>
              <a:rPr baseline="30000" lang="en-US" sz="2000">
                <a:latin typeface="Times New Roman"/>
                <a:ea typeface="Times New Roman"/>
                <a:cs typeface="Times New Roman"/>
                <a:sym typeface="Times New Roman"/>
              </a:rPr>
              <a:t>th</a:t>
            </a:r>
            <a:r>
              <a:rPr lang="en-US" sz="2000">
                <a:latin typeface="Times New Roman"/>
                <a:ea typeface="Times New Roman"/>
                <a:cs typeface="Times New Roman"/>
                <a:sym typeface="Times New Roman"/>
              </a:rPr>
              <a:t> Cir. 2008) 542 F.3d 692. </a:t>
            </a:r>
            <a:endParaRPr/>
          </a:p>
          <a:p>
            <a:pPr indent="-342757" lvl="0" marL="548640" rtl="0" algn="l">
              <a:spcBef>
                <a:spcPts val="333"/>
              </a:spcBef>
              <a:spcAft>
                <a:spcPts val="0"/>
              </a:spcAft>
              <a:buClr>
                <a:srgbClr val="F9F9F9"/>
              </a:buClr>
              <a:buSzPct val="64999"/>
              <a:buFont typeface="Noto Sans Symbols"/>
              <a:buNone/>
            </a:pPr>
            <a:r>
              <a:t/>
            </a:r>
            <a:endParaRPr sz="1800">
              <a:latin typeface="Times New Roman"/>
              <a:ea typeface="Times New Roman"/>
              <a:cs typeface="Times New Roman"/>
              <a:sym typeface="Times New Roman"/>
            </a:endParaRPr>
          </a:p>
          <a:p>
            <a:pPr indent="-217678" lvl="1" marL="868680" rtl="0" algn="l">
              <a:spcBef>
                <a:spcPts val="259"/>
              </a:spcBef>
              <a:spcAft>
                <a:spcPts val="0"/>
              </a:spcAft>
              <a:buSzPct val="80000"/>
              <a:buFont typeface="Noto Sans Symbols"/>
              <a:buNone/>
            </a:pPr>
            <a:r>
              <a:t/>
            </a:r>
            <a:endParaRPr sz="1400">
              <a:latin typeface="Times New Roman"/>
              <a:ea typeface="Times New Roman"/>
              <a:cs typeface="Times New Roman"/>
              <a:sym typeface="Times New Roman"/>
            </a:endParaRPr>
          </a:p>
          <a:p>
            <a:pPr indent="-283464" lvl="1" marL="868680" rtl="0" algn="l">
              <a:spcBef>
                <a:spcPts val="259"/>
              </a:spcBef>
              <a:spcAft>
                <a:spcPts val="0"/>
              </a:spcAft>
              <a:buSzPct val="80000"/>
              <a:buFont typeface="Arial"/>
              <a:buNone/>
            </a:pPr>
            <a:r>
              <a:t/>
            </a:r>
            <a:endParaRPr sz="1400">
              <a:latin typeface="Times New Roman"/>
              <a:ea typeface="Times New Roman"/>
              <a:cs typeface="Times New Roman"/>
              <a:sym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83"/>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REMEDIES</a:t>
            </a:r>
            <a:endParaRPr/>
          </a:p>
        </p:txBody>
      </p:sp>
      <p:sp>
        <p:nvSpPr>
          <p:cNvPr id="764" name="Google Shape;764;p83"/>
          <p:cNvSpPr txBox="1"/>
          <p:nvPr>
            <p:ph idx="1" type="body"/>
          </p:nvPr>
        </p:nvSpPr>
        <p:spPr>
          <a:xfrm>
            <a:off x="457200" y="990600"/>
            <a:ext cx="8229600" cy="5135563"/>
          </a:xfrm>
          <a:prstGeom prst="rect">
            <a:avLst/>
          </a:prstGeom>
          <a:noFill/>
          <a:ln>
            <a:noFill/>
          </a:ln>
        </p:spPr>
        <p:txBody>
          <a:bodyPr anchorCtr="0" anchor="t" bIns="45700" lIns="91425" spcFirstLastPara="1" rIns="91425" wrap="square" tIns="45700">
            <a:normAutofit lnSpcReduction="10000"/>
          </a:bodyPr>
          <a:lstStyle/>
          <a:p>
            <a:pPr indent="-411480" lvl="0" marL="548640" rtl="0" algn="l">
              <a:spcBef>
                <a:spcPts val="0"/>
              </a:spcBef>
              <a:spcAft>
                <a:spcPts val="0"/>
              </a:spcAft>
              <a:buClr>
                <a:srgbClr val="F9F9F9"/>
              </a:buClr>
              <a:buSzPts val="1430"/>
              <a:buFont typeface="Noto Sans Symbols"/>
              <a:buChar char="▣"/>
            </a:pPr>
            <a:r>
              <a:rPr i="1" lang="en-US" sz="2200">
                <a:latin typeface="Times New Roman"/>
                <a:ea typeface="Times New Roman"/>
                <a:cs typeface="Times New Roman"/>
                <a:sym typeface="Times New Roman"/>
              </a:rPr>
              <a:t>Wheeler</a:t>
            </a:r>
            <a:r>
              <a:rPr lang="en-US" sz="2200">
                <a:latin typeface="Times New Roman"/>
                <a:ea typeface="Times New Roman"/>
                <a:cs typeface="Times New Roman"/>
                <a:sym typeface="Times New Roman"/>
              </a:rPr>
              <a:t>: DISMISS entire panel and start over.</a:t>
            </a:r>
            <a:endParaRPr/>
          </a:p>
          <a:p>
            <a:pPr indent="-283464" lvl="1" marL="868680" rtl="0" algn="l">
              <a:spcBef>
                <a:spcPts val="360"/>
              </a:spcBef>
              <a:spcAft>
                <a:spcPts val="0"/>
              </a:spcAft>
              <a:buSzPts val="1440"/>
              <a:buFont typeface="Noto Sans Symbols"/>
              <a:buChar char="◼"/>
            </a:pPr>
            <a:r>
              <a:rPr lang="en-US" sz="1800">
                <a:latin typeface="Times New Roman"/>
                <a:ea typeface="Times New Roman"/>
                <a:cs typeface="Times New Roman"/>
                <a:sym typeface="Times New Roman"/>
              </a:rPr>
              <a:t>Because opponent is entitled to a random draw from an entire venire – not one partially or totally stripped of members of a cognizable group.  </a:t>
            </a:r>
            <a:r>
              <a:rPr i="1" lang="en-US" sz="1800">
                <a:latin typeface="Times New Roman"/>
                <a:ea typeface="Times New Roman"/>
                <a:cs typeface="Times New Roman"/>
                <a:sym typeface="Times New Roman"/>
              </a:rPr>
              <a:t>Id.</a:t>
            </a:r>
            <a:r>
              <a:rPr lang="en-US" sz="1800">
                <a:latin typeface="Times New Roman"/>
                <a:ea typeface="Times New Roman"/>
                <a:cs typeface="Times New Roman"/>
                <a:sym typeface="Times New Roman"/>
              </a:rPr>
              <a:t> at 282.</a:t>
            </a:r>
            <a:endParaRPr/>
          </a:p>
          <a:p>
            <a:pPr indent="-411480" lvl="0" marL="548640" rtl="0" algn="l">
              <a:spcBef>
                <a:spcPts val="440"/>
              </a:spcBef>
              <a:spcAft>
                <a:spcPts val="0"/>
              </a:spcAft>
              <a:buClr>
                <a:srgbClr val="F9F9F9"/>
              </a:buClr>
              <a:buSzPts val="1430"/>
              <a:buFont typeface="Noto Sans Symbols"/>
              <a:buChar char="▣"/>
            </a:pPr>
            <a:r>
              <a:rPr i="1" lang="en-US" sz="2200">
                <a:latin typeface="Times New Roman"/>
                <a:ea typeface="Times New Roman"/>
                <a:cs typeface="Times New Roman"/>
                <a:sym typeface="Times New Roman"/>
              </a:rPr>
              <a:t>Batson</a:t>
            </a:r>
            <a:r>
              <a:rPr lang="en-US" sz="2200">
                <a:latin typeface="Times New Roman"/>
                <a:ea typeface="Times New Roman"/>
                <a:cs typeface="Times New Roman"/>
                <a:sym typeface="Times New Roman"/>
              </a:rPr>
              <a:t>: U.S. Supreme Court remanded to allow the trial court to engage in the Three-Prong inquiry.</a:t>
            </a:r>
            <a:endParaRPr/>
          </a:p>
          <a:p>
            <a:pPr indent="-411480" lvl="0" marL="548640" rtl="0" algn="l">
              <a:spcBef>
                <a:spcPts val="400"/>
              </a:spcBef>
              <a:spcAft>
                <a:spcPts val="0"/>
              </a:spcAft>
              <a:buClr>
                <a:srgbClr val="F9F9F9"/>
              </a:buClr>
              <a:buSzPts val="1300"/>
              <a:buFont typeface="Noto Sans Symbols"/>
              <a:buChar char="▣"/>
            </a:pPr>
            <a:r>
              <a:rPr lang="en-US" sz="2000">
                <a:latin typeface="Times New Roman"/>
                <a:ea typeface="Times New Roman"/>
                <a:cs typeface="Times New Roman"/>
                <a:sym typeface="Times New Roman"/>
              </a:rPr>
              <a:t>EXPLICITLY LEFT OPEN POSSIBLE REMEDIES OF: </a:t>
            </a:r>
            <a:endParaRPr/>
          </a:p>
          <a:p>
            <a:pPr indent="-283464" lvl="1" marL="868680" rtl="0" algn="l">
              <a:spcBef>
                <a:spcPts val="360"/>
              </a:spcBef>
              <a:spcAft>
                <a:spcPts val="0"/>
              </a:spcAft>
              <a:buSzPts val="1440"/>
              <a:buFont typeface="Noto Sans Symbols"/>
              <a:buChar char="◼"/>
            </a:pPr>
            <a:r>
              <a:rPr lang="en-US" sz="1800">
                <a:latin typeface="Times New Roman"/>
                <a:ea typeface="Times New Roman"/>
                <a:cs typeface="Times New Roman"/>
                <a:sym typeface="Times New Roman"/>
              </a:rPr>
              <a:t>Discharge the entire panel and start over.</a:t>
            </a:r>
            <a:endParaRPr/>
          </a:p>
          <a:p>
            <a:pPr indent="-283464" lvl="1" marL="868680" rtl="0" algn="l">
              <a:spcBef>
                <a:spcPts val="360"/>
              </a:spcBef>
              <a:spcAft>
                <a:spcPts val="0"/>
              </a:spcAft>
              <a:buSzPts val="1440"/>
              <a:buFont typeface="Noto Sans Symbols"/>
              <a:buChar char="◼"/>
            </a:pPr>
            <a:r>
              <a:rPr lang="en-US" sz="1800">
                <a:latin typeface="Times New Roman"/>
                <a:ea typeface="Times New Roman"/>
                <a:cs typeface="Times New Roman"/>
                <a:sym typeface="Times New Roman"/>
              </a:rPr>
              <a:t>Re-seating the offended juror.</a:t>
            </a:r>
            <a:endParaRPr/>
          </a:p>
          <a:p>
            <a:pPr indent="-411480" lvl="0" marL="548640" rtl="0" algn="l">
              <a:spcBef>
                <a:spcPts val="400"/>
              </a:spcBef>
              <a:spcAft>
                <a:spcPts val="0"/>
              </a:spcAft>
              <a:buClr>
                <a:srgbClr val="F9F9F9"/>
              </a:buClr>
              <a:buSzPts val="1300"/>
              <a:buFont typeface="Noto Sans Symbols"/>
              <a:buChar char="▣"/>
            </a:pPr>
            <a:r>
              <a:rPr lang="en-US" sz="2000">
                <a:latin typeface="Times New Roman"/>
                <a:ea typeface="Times New Roman"/>
                <a:cs typeface="Times New Roman"/>
                <a:sym typeface="Times New Roman"/>
              </a:rPr>
              <a:t>What if the opponent does not want the panel dismissed? Holds the cards.</a:t>
            </a:r>
            <a:endParaRPr/>
          </a:p>
          <a:p>
            <a:pPr indent="-411480" lvl="0" marL="548640" rtl="0" algn="l">
              <a:spcBef>
                <a:spcPts val="400"/>
              </a:spcBef>
              <a:spcAft>
                <a:spcPts val="0"/>
              </a:spcAft>
              <a:buClr>
                <a:srgbClr val="F9F9F9"/>
              </a:buClr>
              <a:buSzPts val="1300"/>
              <a:buFont typeface="Noto Sans Symbols"/>
              <a:buChar char="▣"/>
            </a:pPr>
            <a:r>
              <a:rPr i="1" lang="en-US" sz="2000">
                <a:latin typeface="Times New Roman"/>
                <a:ea typeface="Times New Roman"/>
                <a:cs typeface="Times New Roman"/>
                <a:sym typeface="Times New Roman"/>
              </a:rPr>
              <a:t>People v. Willis</a:t>
            </a:r>
            <a:r>
              <a:rPr lang="en-US" sz="2000">
                <a:latin typeface="Times New Roman"/>
                <a:ea typeface="Times New Roman"/>
                <a:cs typeface="Times New Roman"/>
                <a:sym typeface="Times New Roman"/>
              </a:rPr>
              <a:t> (2002) 27 Cal. 4th 811: Defense attorney purposefully violated </a:t>
            </a:r>
            <a:r>
              <a:rPr i="1" lang="en-US" sz="2000">
                <a:latin typeface="Times New Roman"/>
                <a:ea typeface="Times New Roman"/>
                <a:cs typeface="Times New Roman"/>
                <a:sym typeface="Times New Roman"/>
              </a:rPr>
              <a:t>Wheeler</a:t>
            </a:r>
            <a:r>
              <a:rPr lang="en-US" sz="2000">
                <a:latin typeface="Times New Roman"/>
                <a:ea typeface="Times New Roman"/>
                <a:cs typeface="Times New Roman"/>
                <a:sym typeface="Times New Roman"/>
              </a:rPr>
              <a:t> because did not like mostly white panel.</a:t>
            </a:r>
            <a:endParaRPr/>
          </a:p>
          <a:p>
            <a:pPr indent="-283464" lvl="1" marL="868680" rtl="0" algn="l">
              <a:spcBef>
                <a:spcPts val="360"/>
              </a:spcBef>
              <a:spcAft>
                <a:spcPts val="0"/>
              </a:spcAft>
              <a:buSzPts val="1440"/>
              <a:buFont typeface="Noto Sans Symbols"/>
              <a:buChar char="◼"/>
            </a:pPr>
            <a:r>
              <a:rPr lang="en-US" sz="1800">
                <a:latin typeface="Times New Roman"/>
                <a:ea typeface="Times New Roman"/>
                <a:cs typeface="Times New Roman"/>
                <a:sym typeface="Times New Roman"/>
              </a:rPr>
              <a:t>Rather than reward the attorney with a new panel, the judge fined the attorney $1500 as alternate remedy.  Later vacated the order.</a:t>
            </a:r>
            <a:endParaRPr/>
          </a:p>
          <a:p>
            <a:pPr indent="-283464" lvl="1" marL="868680" rtl="0" algn="l">
              <a:spcBef>
                <a:spcPts val="360"/>
              </a:spcBef>
              <a:spcAft>
                <a:spcPts val="0"/>
              </a:spcAft>
              <a:buSzPts val="1440"/>
              <a:buFont typeface="Noto Sans Symbols"/>
              <a:buChar char="◼"/>
            </a:pPr>
            <a:r>
              <a:rPr lang="en-US" sz="1800">
                <a:latin typeface="Times New Roman"/>
                <a:ea typeface="Times New Roman"/>
                <a:cs typeface="Times New Roman"/>
                <a:sym typeface="Times New Roman"/>
              </a:rPr>
              <a:t>California Supreme Court affirmed the sanction.  Approved the seating of the offended juror and giving extra peremptories instead of re-seating if juror gone.   THE CATCH: Opponent had to agree.</a:t>
            </a:r>
            <a:endParaRPr/>
          </a:p>
          <a:p>
            <a:pPr indent="-283464" lvl="1" marL="868680" rtl="0" algn="l">
              <a:spcBef>
                <a:spcPts val="280"/>
              </a:spcBef>
              <a:spcAft>
                <a:spcPts val="0"/>
              </a:spcAft>
              <a:buSzPts val="1120"/>
              <a:buFont typeface="Arial"/>
              <a:buNone/>
            </a:pPr>
            <a:r>
              <a:t/>
            </a:r>
            <a:endParaRPr sz="1400">
              <a:latin typeface="Times New Roman"/>
              <a:ea typeface="Times New Roman"/>
              <a:cs typeface="Times New Roman"/>
              <a:sym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84"/>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STATE BAR REPORTING</a:t>
            </a:r>
            <a:endParaRPr/>
          </a:p>
        </p:txBody>
      </p:sp>
      <p:sp>
        <p:nvSpPr>
          <p:cNvPr id="770" name="Google Shape;770;p84"/>
          <p:cNvSpPr txBox="1"/>
          <p:nvPr>
            <p:ph idx="1" type="body"/>
          </p:nvPr>
        </p:nvSpPr>
        <p:spPr>
          <a:xfrm>
            <a:off x="457200" y="990600"/>
            <a:ext cx="8229600" cy="5135563"/>
          </a:xfrm>
          <a:prstGeom prst="rect">
            <a:avLst/>
          </a:prstGeom>
          <a:noFill/>
          <a:ln>
            <a:noFill/>
          </a:ln>
        </p:spPr>
        <p:txBody>
          <a:bodyPr anchorCtr="0" anchor="t" bIns="45700" lIns="91425" spcFirstLastPara="1" rIns="91425" wrap="square" tIns="45700">
            <a:noAutofit/>
          </a:bodyPr>
          <a:lstStyle/>
          <a:p>
            <a:pPr indent="-411163" lvl="0" marL="547688" rtl="0" algn="l">
              <a:spcBef>
                <a:spcPts val="0"/>
              </a:spcBef>
              <a:spcAft>
                <a:spcPts val="0"/>
              </a:spcAft>
              <a:buSzPts val="1560"/>
              <a:buChar char="▣"/>
            </a:pPr>
            <a:r>
              <a:rPr b="1" lang="en-US" sz="2400">
                <a:latin typeface="Times New Roman"/>
                <a:ea typeface="Times New Roman"/>
                <a:cs typeface="Times New Roman"/>
                <a:sym typeface="Times New Roman"/>
              </a:rPr>
              <a:t>AT TRIAL</a:t>
            </a:r>
            <a:endParaRPr/>
          </a:p>
          <a:p>
            <a:pPr indent="-282575" lvl="1" marL="868363" rtl="0" algn="l">
              <a:spcBef>
                <a:spcPts val="480"/>
              </a:spcBef>
              <a:spcAft>
                <a:spcPts val="0"/>
              </a:spcAft>
              <a:buSzPts val="1920"/>
              <a:buChar char="◼"/>
            </a:pPr>
            <a:r>
              <a:rPr lang="en-US">
                <a:latin typeface="Times New Roman"/>
                <a:ea typeface="Times New Roman"/>
                <a:cs typeface="Times New Roman"/>
                <a:sym typeface="Times New Roman"/>
              </a:rPr>
              <a:t>BP §6086.7(a)(3): Trial Court must report if monetary sanction for $1000 or more.</a:t>
            </a:r>
            <a:endParaRPr/>
          </a:p>
          <a:p>
            <a:pPr indent="-282575" lvl="1" marL="868363" rtl="0" algn="l">
              <a:spcBef>
                <a:spcPts val="480"/>
              </a:spcBef>
              <a:spcAft>
                <a:spcPts val="0"/>
              </a:spcAft>
              <a:buSzPts val="1920"/>
              <a:buChar char="◼"/>
            </a:pPr>
            <a:r>
              <a:rPr lang="en-US">
                <a:latin typeface="Times New Roman"/>
                <a:ea typeface="Times New Roman"/>
                <a:cs typeface="Times New Roman"/>
                <a:sym typeface="Times New Roman"/>
              </a:rPr>
              <a:t>BP §6068(o)(3): You must report self within 30 days if trial court monetarily sanctioned you $1000 or more.</a:t>
            </a:r>
            <a:endParaRPr/>
          </a:p>
          <a:p>
            <a:pPr indent="-411163" lvl="0" marL="547688" rtl="0" algn="l">
              <a:spcBef>
                <a:spcPts val="480"/>
              </a:spcBef>
              <a:spcAft>
                <a:spcPts val="0"/>
              </a:spcAft>
              <a:buSzPts val="1560"/>
              <a:buChar char="▣"/>
            </a:pPr>
            <a:r>
              <a:rPr b="1" lang="en-US" sz="2400">
                <a:latin typeface="Times New Roman"/>
                <a:ea typeface="Times New Roman"/>
                <a:cs typeface="Times New Roman"/>
                <a:sym typeface="Times New Roman"/>
              </a:rPr>
              <a:t>ON APPEAL</a:t>
            </a:r>
            <a:endParaRPr/>
          </a:p>
          <a:p>
            <a:pPr indent="-282575" lvl="1" marL="868363" rtl="0" algn="l">
              <a:spcBef>
                <a:spcPts val="480"/>
              </a:spcBef>
              <a:spcAft>
                <a:spcPts val="0"/>
              </a:spcAft>
              <a:buSzPts val="1920"/>
              <a:buChar char="◼"/>
            </a:pPr>
            <a:r>
              <a:rPr lang="en-US">
                <a:latin typeface="Times New Roman"/>
                <a:ea typeface="Times New Roman"/>
                <a:cs typeface="Times New Roman"/>
                <a:sym typeface="Times New Roman"/>
              </a:rPr>
              <a:t>BP §6086.7(a)(2): Trial Court must report If judgment reversed in whole or in part because of attorney’s misconduct.</a:t>
            </a:r>
            <a:endParaRPr/>
          </a:p>
          <a:p>
            <a:pPr indent="-282575" lvl="1" marL="868363" rtl="0" algn="l">
              <a:spcBef>
                <a:spcPts val="480"/>
              </a:spcBef>
              <a:spcAft>
                <a:spcPts val="0"/>
              </a:spcAft>
              <a:buSzPts val="1920"/>
              <a:buChar char="◼"/>
            </a:pPr>
            <a:r>
              <a:rPr lang="en-US">
                <a:latin typeface="Times New Roman"/>
                <a:ea typeface="Times New Roman"/>
                <a:cs typeface="Times New Roman"/>
                <a:sym typeface="Times New Roman"/>
              </a:rPr>
              <a:t>BP §6068(o)(7): You must report self within 30 days if judgment reversed in whole or in part because of attorney’s misconduct.</a:t>
            </a:r>
            <a:endParaRPr/>
          </a:p>
          <a:p>
            <a:pPr indent="-201294" lvl="1" marL="868363" rtl="0" algn="l">
              <a:spcBef>
                <a:spcPts val="320"/>
              </a:spcBef>
              <a:spcAft>
                <a:spcPts val="0"/>
              </a:spcAft>
              <a:buSzPts val="1280"/>
              <a:buNone/>
            </a:pPr>
            <a:r>
              <a:t/>
            </a:r>
            <a:endParaRPr sz="1600">
              <a:latin typeface="Times New Roman"/>
              <a:ea typeface="Times New Roman"/>
              <a:cs typeface="Times New Roman"/>
              <a:sym typeface="Times New Roman"/>
            </a:endParaRPr>
          </a:p>
          <a:p>
            <a:pPr indent="-201294" lvl="1" marL="868363" rtl="0" algn="l">
              <a:spcBef>
                <a:spcPts val="320"/>
              </a:spcBef>
              <a:spcAft>
                <a:spcPts val="0"/>
              </a:spcAft>
              <a:buSzPts val="1280"/>
              <a:buNone/>
            </a:pPr>
            <a:r>
              <a:t/>
            </a:r>
            <a:endParaRPr sz="1600">
              <a:latin typeface="Times New Roman"/>
              <a:ea typeface="Times New Roman"/>
              <a:cs typeface="Times New Roman"/>
              <a:sym typeface="Times New Roman"/>
            </a:endParaRPr>
          </a:p>
          <a:p>
            <a:pPr indent="-201294" lvl="1" marL="868363" rtl="0" algn="l">
              <a:spcBef>
                <a:spcPts val="320"/>
              </a:spcBef>
              <a:spcAft>
                <a:spcPts val="0"/>
              </a:spcAft>
              <a:buSzPts val="1280"/>
              <a:buNone/>
            </a:pPr>
            <a:r>
              <a:t/>
            </a:r>
            <a:endParaRPr sz="1600">
              <a:latin typeface="Times New Roman"/>
              <a:ea typeface="Times New Roman"/>
              <a:cs typeface="Times New Roman"/>
              <a:sym typeface="Times New Roman"/>
            </a:endParaRPr>
          </a:p>
          <a:p>
            <a:pPr indent="-201294" lvl="1" marL="868363" rtl="0" algn="l">
              <a:spcBef>
                <a:spcPts val="320"/>
              </a:spcBef>
              <a:spcAft>
                <a:spcPts val="0"/>
              </a:spcAft>
              <a:buSzPts val="1280"/>
              <a:buNone/>
            </a:pPr>
            <a:r>
              <a:t/>
            </a:r>
            <a:endParaRPr sz="1600">
              <a:latin typeface="Times New Roman"/>
              <a:ea typeface="Times New Roman"/>
              <a:cs typeface="Times New Roman"/>
              <a:sym typeface="Times New Roman"/>
            </a:endParaRPr>
          </a:p>
          <a:p>
            <a:pPr indent="-282575" lvl="1" marL="868363" rtl="0" algn="l">
              <a:spcBef>
                <a:spcPts val="280"/>
              </a:spcBef>
              <a:spcAft>
                <a:spcPts val="0"/>
              </a:spcAft>
              <a:buSzPts val="1120"/>
              <a:buFont typeface="Arial"/>
              <a:buNone/>
            </a:pPr>
            <a:r>
              <a:t/>
            </a:r>
            <a:endParaRPr sz="1400">
              <a:latin typeface="Times New Roman"/>
              <a:ea typeface="Times New Roman"/>
              <a:cs typeface="Times New Roman"/>
              <a:sym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pic>
        <p:nvPicPr>
          <p:cNvPr descr="horizontal_logo_w-gold_flame" id="776" name="Google Shape;776;p85"/>
          <p:cNvPicPr preferRelativeResize="0"/>
          <p:nvPr/>
        </p:nvPicPr>
        <p:blipFill rotWithShape="1">
          <a:blip r:embed="rId3">
            <a:alphaModFix/>
          </a:blip>
          <a:srcRect b="30000" l="0" r="0" t="29999"/>
          <a:stretch/>
        </p:blipFill>
        <p:spPr>
          <a:xfrm>
            <a:off x="762000" y="1865313"/>
            <a:ext cx="7620000" cy="304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9"/>
          <p:cNvSpPr txBox="1"/>
          <p:nvPr>
            <p:ph type="title"/>
          </p:nvPr>
        </p:nvSpPr>
        <p:spPr>
          <a:xfrm>
            <a:off x="457200" y="274638"/>
            <a:ext cx="8229600" cy="14779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Voir Dire is ONLY to aid the exercise of </a:t>
            </a:r>
            <a:r>
              <a:rPr lang="en-US" u="sng"/>
              <a:t>challenges for CAUSE</a:t>
            </a:r>
            <a:br>
              <a:rPr lang="en-US" u="sng"/>
            </a:br>
            <a:endParaRPr/>
          </a:p>
        </p:txBody>
      </p:sp>
      <p:sp>
        <p:nvSpPr>
          <p:cNvPr id="294" name="Google Shape;294;p9"/>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p>
            <a:pPr indent="-295592" lvl="0" marL="547688" rtl="0" algn="l">
              <a:spcBef>
                <a:spcPts val="0"/>
              </a:spcBef>
              <a:spcAft>
                <a:spcPts val="0"/>
              </a:spcAft>
              <a:buSzPts val="1820"/>
              <a:buNone/>
            </a:pPr>
            <a:r>
              <a:t/>
            </a:r>
            <a:endParaRPr/>
          </a:p>
          <a:p>
            <a:pPr indent="-295592" lvl="0" marL="547688" rtl="0" algn="l">
              <a:spcBef>
                <a:spcPts val="560"/>
              </a:spcBef>
              <a:spcAft>
                <a:spcPts val="0"/>
              </a:spcAft>
              <a:buSzPts val="1820"/>
              <a:buNone/>
            </a:pPr>
            <a:r>
              <a:t/>
            </a:r>
            <a:endParaRPr/>
          </a:p>
          <a:p>
            <a:pPr indent="-295592" lvl="0" marL="547688" rtl="0" algn="l">
              <a:spcBef>
                <a:spcPts val="560"/>
              </a:spcBef>
              <a:spcAft>
                <a:spcPts val="0"/>
              </a:spcAft>
              <a:buSzPts val="1820"/>
              <a:buNone/>
            </a:pPr>
            <a:r>
              <a:t/>
            </a:r>
            <a:endParaRPr/>
          </a:p>
        </p:txBody>
      </p:sp>
      <p:pic>
        <p:nvPicPr>
          <p:cNvPr id="295" name="Google Shape;295;p9"/>
          <p:cNvPicPr preferRelativeResize="0"/>
          <p:nvPr/>
        </p:nvPicPr>
        <p:blipFill rotWithShape="1">
          <a:blip r:embed="rId3">
            <a:alphaModFix/>
          </a:blip>
          <a:srcRect b="0" l="0" r="0" t="0"/>
          <a:stretch/>
        </p:blipFill>
        <p:spPr>
          <a:xfrm>
            <a:off x="914400" y="1447800"/>
            <a:ext cx="7466013" cy="5343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2016-09-07T18:44:34Z</dcterms:created>
  <dc:creator>Attorney</dc:creator>
</cp:coreProperties>
</file>