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62" r:id="rId6"/>
    <p:sldId id="263" r:id="rId7"/>
    <p:sldId id="264" r:id="rId8"/>
    <p:sldId id="259" r:id="rId9"/>
    <p:sldId id="261" r:id="rId10"/>
    <p:sldId id="266" r:id="rId11"/>
    <p:sldId id="267" r:id="rId12"/>
    <p:sldId id="270" r:id="rId13"/>
    <p:sldId id="269" r:id="rId14"/>
    <p:sldId id="272" r:id="rId15"/>
    <p:sldId id="273" r:id="rId16"/>
    <p:sldId id="279" r:id="rId17"/>
    <p:sldId id="281" r:id="rId18"/>
    <p:sldId id="282" r:id="rId19"/>
    <p:sldId id="274" r:id="rId20"/>
    <p:sldId id="275" r:id="rId21"/>
    <p:sldId id="276" r:id="rId22"/>
    <p:sldId id="278" r:id="rId23"/>
    <p:sldId id="277" r:id="rId24"/>
    <p:sldId id="283" r:id="rId25"/>
    <p:sldId id="284" r:id="rId26"/>
    <p:sldId id="285" r:id="rId27"/>
    <p:sldId id="288" r:id="rId28"/>
    <p:sldId id="294" r:id="rId29"/>
    <p:sldId id="287" r:id="rId30"/>
    <p:sldId id="289" r:id="rId31"/>
    <p:sldId id="286" r:id="rId32"/>
    <p:sldId id="290" r:id="rId33"/>
    <p:sldId id="291" r:id="rId34"/>
    <p:sldId id="265" r:id="rId35"/>
    <p:sldId id="280" r:id="rId36"/>
    <p:sldId id="292" r:id="rId37"/>
    <p:sldId id="293" r:id="rId38"/>
    <p:sldId id="295" r:id="rId39"/>
    <p:sldId id="296"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8" d="100"/>
          <a:sy n="58" d="100"/>
        </p:scale>
        <p:origin x="108"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F97E90-B502-4F04-99E0-AA48DDC755FD}"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54451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F97E90-B502-4F04-99E0-AA48DDC755FD}"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984810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F97E90-B502-4F04-99E0-AA48DDC755FD}"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1158731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F97E90-B502-4F04-99E0-AA48DDC755FD}"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861693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97E90-B502-4F04-99E0-AA48DDC755FD}"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45934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F97E90-B502-4F04-99E0-AA48DDC755FD}"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2523646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F97E90-B502-4F04-99E0-AA48DDC755FD}" type="datetimeFigureOut">
              <a:rPr lang="en-US" smtClean="0"/>
              <a:t>4/22/2019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961697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F97E90-B502-4F04-99E0-AA48DDC755FD}" type="datetimeFigureOut">
              <a:rPr lang="en-US" smtClean="0"/>
              <a:t>4/22/2019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2425532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F97E90-B502-4F04-99E0-AA48DDC755FD}" type="datetimeFigureOut">
              <a:rPr lang="en-US" smtClean="0"/>
              <a:t>4/22/2019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2171591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97E90-B502-4F04-99E0-AA48DDC755FD}"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121391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97E90-B502-4F04-99E0-AA48DDC755FD}"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FAC2F-DF96-49E4-95CF-A14C184F86C3}" type="slidenum">
              <a:rPr lang="en-US" smtClean="0"/>
              <a:t>‹#›</a:t>
            </a:fld>
            <a:endParaRPr lang="en-US"/>
          </a:p>
        </p:txBody>
      </p:sp>
    </p:spTree>
    <p:extLst>
      <p:ext uri="{BB962C8B-B14F-4D97-AF65-F5344CB8AC3E}">
        <p14:creationId xmlns:p14="http://schemas.microsoft.com/office/powerpoint/2010/main" val="624555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F97E90-B502-4F04-99E0-AA48DDC755FD}" type="datetimeFigureOut">
              <a:rPr lang="en-US" smtClean="0"/>
              <a:t>4/22/2019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FFAC2F-DF96-49E4-95CF-A14C184F86C3}" type="slidenum">
              <a:rPr lang="en-US" smtClean="0"/>
              <a:t>‹#›</a:t>
            </a:fld>
            <a:endParaRPr lang="en-US"/>
          </a:p>
        </p:txBody>
      </p:sp>
    </p:spTree>
    <p:extLst>
      <p:ext uri="{BB962C8B-B14F-4D97-AF65-F5344CB8AC3E}">
        <p14:creationId xmlns:p14="http://schemas.microsoft.com/office/powerpoint/2010/main" val="997358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dvance.lexis.com/api/document/collection/cases/id/3RJN-29H0-0039-40NV-00000-00?page=722&amp;reporter=3061&amp;cite=14%20Cal.%204th%20668&amp;context=100051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dvance.lexis.com/api/document/collection/cases/id/42Y0-RNR0-0039-40TT-00000-00?page=372&amp;reporter=3061&amp;cite=25%20Cal.%204th%20345&amp;context=100051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u="sng" dirty="0" smtClean="0"/>
              <a:t>MISTRIALS AND MISSTEPS</a:t>
            </a:r>
            <a:br>
              <a:rPr lang="en-US" b="1" u="sng" dirty="0" smtClean="0"/>
            </a:br>
            <a:r>
              <a:rPr lang="en-US" sz="4400" i="1" dirty="0" smtClean="0"/>
              <a:t>HOW TO AVOID USING GASOLINE TO PUT OUT A FIRE</a:t>
            </a:r>
            <a:endParaRPr lang="en-US" sz="4400" b="1" u="sng"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09413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3853296"/>
            <a:ext cx="10515600" cy="4351338"/>
          </a:xfrm>
        </p:spPr>
        <p:txBody>
          <a:bodyPr/>
          <a:lstStyle/>
          <a:p>
            <a:pPr marL="0" lvl="0" indent="0">
              <a:buNone/>
            </a:pPr>
            <a:r>
              <a:rPr lang="en-US" dirty="0">
                <a:solidFill>
                  <a:prstClr val="black"/>
                </a:solidFill>
              </a:rPr>
              <a:t>BEFORE A JURY IS SWORN – JEOPARDY HAS NOT </a:t>
            </a:r>
            <a:r>
              <a:rPr lang="en-US" dirty="0" smtClean="0">
                <a:solidFill>
                  <a:prstClr val="black"/>
                </a:solidFill>
              </a:rPr>
              <a:t>ATTACHED.  DEALING WITH ISSUES WHICH REQUIRE A CONTINUANCE DO NOT POSE DOUBLE JEOPARDY PROBLEMS.</a:t>
            </a:r>
          </a:p>
          <a:p>
            <a:pPr marL="0" lvl="0" indent="0">
              <a:buNone/>
            </a:pPr>
            <a:endParaRPr lang="en-US" dirty="0">
              <a:solidFill>
                <a:prstClr val="black"/>
              </a:solidFill>
            </a:endParaRPr>
          </a:p>
          <a:p>
            <a:pPr marL="0" lvl="0" indent="0">
              <a:buNone/>
            </a:pPr>
            <a:r>
              <a:rPr lang="en-US" dirty="0" smtClean="0">
                <a:solidFill>
                  <a:prstClr val="black"/>
                </a:solidFill>
              </a:rPr>
              <a:t>AFTER A JURY IS SWORN – YOU NEED EITHER THE DEFENDANT’S CONSENT OR THERE NEEDS TO BE A SHOWING OF LEGAL NECESSITY.</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0327" y="79952"/>
            <a:ext cx="3491346" cy="3491346"/>
          </a:xfrm>
          <a:prstGeom prst="rect">
            <a:avLst/>
          </a:prstGeom>
        </p:spPr>
      </p:pic>
    </p:spTree>
    <p:extLst>
      <p:ext uri="{BB962C8B-B14F-4D97-AF65-F5344CB8AC3E}">
        <p14:creationId xmlns:p14="http://schemas.microsoft.com/office/powerpoint/2010/main" val="1379706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HOWEVER. . . </a:t>
            </a:r>
            <a:endParaRPr lang="en-US" b="1" u="sng" dirty="0"/>
          </a:p>
        </p:txBody>
      </p:sp>
      <p:sp>
        <p:nvSpPr>
          <p:cNvPr id="3" name="Content Placeholder 2"/>
          <p:cNvSpPr>
            <a:spLocks noGrp="1"/>
          </p:cNvSpPr>
          <p:nvPr>
            <p:ph idx="1"/>
          </p:nvPr>
        </p:nvSpPr>
        <p:spPr/>
        <p:txBody>
          <a:bodyPr>
            <a:normAutofit/>
          </a:bodyPr>
          <a:lstStyle/>
          <a:p>
            <a:r>
              <a:rPr lang="en-US" sz="4000" dirty="0" smtClean="0"/>
              <a:t>The Courts have commented, “a </a:t>
            </a:r>
            <a:r>
              <a:rPr lang="en-US" sz="4000" i="1" dirty="0" smtClean="0"/>
              <a:t>Batson/Wheeler </a:t>
            </a:r>
            <a:r>
              <a:rPr lang="en-US" sz="4000" dirty="0" smtClean="0"/>
              <a:t>motion may be deemed a motion for a mistrial and thus a waiver of any double jeopardy defense.”  </a:t>
            </a:r>
            <a:r>
              <a:rPr lang="en-US" sz="4000" u="sng" dirty="0" smtClean="0"/>
              <a:t>People v. </a:t>
            </a:r>
            <a:r>
              <a:rPr lang="en-US" sz="4000" u="sng" dirty="0" err="1" smtClean="0"/>
              <a:t>Jurado</a:t>
            </a:r>
            <a:r>
              <a:rPr lang="en-US" sz="4000" dirty="0" smtClean="0"/>
              <a:t> (2006) 38 Cal.4</a:t>
            </a:r>
            <a:r>
              <a:rPr lang="en-US" sz="4000" baseline="30000" dirty="0" smtClean="0"/>
              <a:t>th</a:t>
            </a:r>
            <a:r>
              <a:rPr lang="en-US" sz="4000" dirty="0" smtClean="0"/>
              <a:t> 72, 108. </a:t>
            </a:r>
            <a:endParaRPr lang="en-US" sz="4000" dirty="0"/>
          </a:p>
        </p:txBody>
      </p:sp>
    </p:spTree>
    <p:extLst>
      <p:ext uri="{BB962C8B-B14F-4D97-AF65-F5344CB8AC3E}">
        <p14:creationId xmlns:p14="http://schemas.microsoft.com/office/powerpoint/2010/main" val="2208284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MISTRIAL WITHOUT SANCTION</a:t>
            </a:r>
            <a:endParaRPr lang="en-US" b="1" u="sng" dirty="0"/>
          </a:p>
        </p:txBody>
      </p:sp>
      <p:sp>
        <p:nvSpPr>
          <p:cNvPr id="3" name="Content Placeholder 2"/>
          <p:cNvSpPr>
            <a:spLocks noGrp="1"/>
          </p:cNvSpPr>
          <p:nvPr>
            <p:ph idx="1"/>
          </p:nvPr>
        </p:nvSpPr>
        <p:spPr/>
        <p:txBody>
          <a:bodyPr/>
          <a:lstStyle/>
          <a:p>
            <a:r>
              <a:rPr lang="en-US" dirty="0" smtClean="0">
                <a:latin typeface="Times New Roman" panose="02020603050405020304" pitchFamily="18" charset="0"/>
                <a:ea typeface="Times New Roman" panose="02020603050405020304" pitchFamily="18" charset="0"/>
              </a:rPr>
              <a:t>“Retrial</a:t>
            </a:r>
            <a:r>
              <a:rPr lang="en-US" dirty="0">
                <a:latin typeface="Times New Roman" panose="02020603050405020304" pitchFamily="18" charset="0"/>
                <a:ea typeface="Times New Roman" panose="02020603050405020304" pitchFamily="18" charset="0"/>
              </a:rPr>
              <a:t>, however, is not barred if the defendant consented to the mistrial </a:t>
            </a:r>
            <a:r>
              <a:rPr lang="en-US" b="1" u="sng" dirty="0">
                <a:latin typeface="Times New Roman" panose="02020603050405020304" pitchFamily="18" charset="0"/>
                <a:ea typeface="Times New Roman" panose="02020603050405020304" pitchFamily="18" charset="0"/>
              </a:rPr>
              <a:t>or</a:t>
            </a:r>
            <a:r>
              <a:rPr lang="en-US" dirty="0">
                <a:latin typeface="Times New Roman" panose="02020603050405020304" pitchFamily="18" charset="0"/>
                <a:ea typeface="Times New Roman" panose="02020603050405020304" pitchFamily="18" charset="0"/>
              </a:rPr>
              <a:t> legal necessity </a:t>
            </a:r>
            <a:r>
              <a:rPr lang="en-US" dirty="0" smtClean="0">
                <a:latin typeface="Times New Roman" panose="02020603050405020304" pitchFamily="18" charset="0"/>
                <a:ea typeface="Times New Roman" panose="02020603050405020304" pitchFamily="18" charset="0"/>
              </a:rPr>
              <a:t>required </a:t>
            </a:r>
            <a:r>
              <a:rPr lang="en-US" dirty="0">
                <a:latin typeface="Times New Roman" panose="02020603050405020304" pitchFamily="18" charset="0"/>
                <a:ea typeface="Times New Roman" panose="02020603050405020304" pitchFamily="18" charset="0"/>
              </a:rPr>
              <a:t>it</a:t>
            </a:r>
            <a:r>
              <a:rPr lang="en-US" dirty="0" smtClean="0">
                <a:latin typeface="Times New Roman" panose="02020603050405020304" pitchFamily="18" charset="0"/>
                <a:ea typeface="Times New Roman" panose="02020603050405020304" pitchFamily="18" charset="0"/>
              </a:rPr>
              <a:t>.”  </a:t>
            </a:r>
          </a:p>
          <a:p>
            <a:pPr marL="0" indent="0">
              <a:buNone/>
            </a:pPr>
            <a:endParaRPr lang="en-US" u="sng" dirty="0" smtClean="0">
              <a:latin typeface="Times New Roman" panose="02020603050405020304" pitchFamily="18" charset="0"/>
              <a:ea typeface="Times New Roman" panose="02020603050405020304" pitchFamily="18" charset="0"/>
            </a:endParaRPr>
          </a:p>
          <a:p>
            <a:pPr marL="0" indent="0">
              <a:buNone/>
            </a:pPr>
            <a:r>
              <a:rPr lang="en-US" u="sng" dirty="0" smtClean="0">
                <a:latin typeface="Times New Roman" panose="02020603050405020304" pitchFamily="18" charset="0"/>
                <a:ea typeface="Times New Roman" panose="02020603050405020304" pitchFamily="18" charset="0"/>
              </a:rPr>
              <a:t>Stanley v. Superior Court</a:t>
            </a:r>
            <a:r>
              <a:rPr lang="en-US" dirty="0" smtClean="0">
                <a:latin typeface="Times New Roman" panose="02020603050405020304" pitchFamily="18" charset="0"/>
                <a:ea typeface="Times New Roman" panose="02020603050405020304" pitchFamily="18" charset="0"/>
              </a:rPr>
              <a:t> (2012) 206 Cal.App.4</a:t>
            </a:r>
            <a:r>
              <a:rPr lang="en-US" baseline="30000" dirty="0" smtClean="0">
                <a:latin typeface="Times New Roman" panose="02020603050405020304" pitchFamily="18" charset="0"/>
                <a:ea typeface="Times New Roman" panose="02020603050405020304" pitchFamily="18" charset="0"/>
              </a:rPr>
              <a:t>th</a:t>
            </a:r>
            <a:r>
              <a:rPr lang="en-US" dirty="0" smtClean="0">
                <a:latin typeface="Times New Roman" panose="02020603050405020304" pitchFamily="18" charset="0"/>
                <a:ea typeface="Times New Roman" panose="02020603050405020304" pitchFamily="18" charset="0"/>
              </a:rPr>
              <a:t> 265, 278.</a:t>
            </a:r>
            <a:endParaRPr lang="en-US" dirty="0"/>
          </a:p>
        </p:txBody>
      </p:sp>
    </p:spTree>
    <p:extLst>
      <p:ext uri="{BB962C8B-B14F-4D97-AF65-F5344CB8AC3E}">
        <p14:creationId xmlns:p14="http://schemas.microsoft.com/office/powerpoint/2010/main" val="63067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CONSENT</a:t>
            </a:r>
            <a:endParaRPr lang="en-US" b="1" u="sng" dirty="0"/>
          </a:p>
        </p:txBody>
      </p:sp>
      <p:sp>
        <p:nvSpPr>
          <p:cNvPr id="3" name="Content Placeholder 2"/>
          <p:cNvSpPr>
            <a:spLocks noGrp="1"/>
          </p:cNvSpPr>
          <p:nvPr>
            <p:ph idx="1"/>
          </p:nvPr>
        </p:nvSpPr>
        <p:spPr/>
        <p:txBody>
          <a:bodyPr/>
          <a:lstStyle/>
          <a:p>
            <a:pPr marL="0" indent="0">
              <a:buNone/>
            </a:pPr>
            <a:r>
              <a:rPr lang="en-US" dirty="0" smtClean="0"/>
              <a:t>[T]he </a:t>
            </a:r>
            <a:r>
              <a:rPr lang="en-US" dirty="0"/>
              <a:t>general rule is that the </a:t>
            </a:r>
            <a:r>
              <a:rPr lang="en-US" dirty="0" smtClean="0"/>
              <a:t>defendant's request </a:t>
            </a:r>
            <a:r>
              <a:rPr lang="en-US" dirty="0"/>
              <a:t>for a mistrial constitutes consent that waives any double jeopardy claim, and hence there is no bar to retrial</a:t>
            </a:r>
            <a:r>
              <a:rPr lang="en-US" dirty="0" smtClean="0"/>
              <a:t>.</a:t>
            </a:r>
          </a:p>
          <a:p>
            <a:pPr marL="0" indent="0">
              <a:buNone/>
            </a:pPr>
            <a:endParaRPr lang="en-US" dirty="0"/>
          </a:p>
          <a:p>
            <a:pPr marL="0" indent="0">
              <a:buNone/>
            </a:pPr>
            <a:r>
              <a:rPr lang="en-US" u="sng" dirty="0" smtClean="0"/>
              <a:t>People v. Batts</a:t>
            </a:r>
            <a:r>
              <a:rPr lang="en-US" dirty="0" smtClean="0"/>
              <a:t> (2003) 30 Cal.4</a:t>
            </a:r>
            <a:r>
              <a:rPr lang="en-US" baseline="30000" dirty="0" smtClean="0"/>
              <a:t>th</a:t>
            </a:r>
            <a:r>
              <a:rPr lang="en-US" dirty="0" smtClean="0"/>
              <a:t> 660</a:t>
            </a:r>
            <a:endParaRPr lang="en-US" u="sng" dirty="0"/>
          </a:p>
          <a:p>
            <a:endParaRPr lang="en-US" dirty="0"/>
          </a:p>
          <a:p>
            <a:endParaRPr lang="en-US" dirty="0"/>
          </a:p>
        </p:txBody>
      </p:sp>
    </p:spTree>
    <p:extLst>
      <p:ext uri="{BB962C8B-B14F-4D97-AF65-F5344CB8AC3E}">
        <p14:creationId xmlns:p14="http://schemas.microsoft.com/office/powerpoint/2010/main" val="2378562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t>WITHDRAWAL OF CONSENT</a:t>
            </a:r>
            <a:br>
              <a:rPr lang="en-US" b="1" u="sng" dirty="0" smtClean="0"/>
            </a:br>
            <a:r>
              <a:rPr lang="en-US" u="sng" dirty="0"/>
              <a:t>Cardenas v. Superior Court (Los Angeles)</a:t>
            </a:r>
            <a:r>
              <a:rPr lang="en-US" dirty="0"/>
              <a:t> (1961) 56 Cal.2d 273</a:t>
            </a:r>
            <a:r>
              <a:rPr lang="en-US" u="sng" dirty="0"/>
              <a:t/>
            </a:r>
            <a:br>
              <a:rPr lang="en-US" u="sng" dirty="0"/>
            </a:br>
            <a:endParaRPr lang="en-US" b="1" u="sng" dirty="0"/>
          </a:p>
        </p:txBody>
      </p:sp>
      <p:sp>
        <p:nvSpPr>
          <p:cNvPr id="3" name="Content Placeholder 2"/>
          <p:cNvSpPr>
            <a:spLocks noGrp="1"/>
          </p:cNvSpPr>
          <p:nvPr>
            <p:ph idx="1"/>
          </p:nvPr>
        </p:nvSpPr>
        <p:spPr>
          <a:xfrm>
            <a:off x="838200" y="1493116"/>
            <a:ext cx="10515600" cy="4907684"/>
          </a:xfrm>
        </p:spPr>
        <p:txBody>
          <a:bodyPr>
            <a:noAutofit/>
          </a:bodyPr>
          <a:lstStyle/>
          <a:p>
            <a:r>
              <a:rPr lang="en-US" dirty="0" smtClean="0"/>
              <a:t>Possession of Heroin and Marijuana prosecution.</a:t>
            </a:r>
          </a:p>
          <a:p>
            <a:r>
              <a:rPr lang="en-US" dirty="0" smtClean="0"/>
              <a:t>Defendant testified and during cross examination, the Defendant was asked a question which prompted defense counsel to move for a mistrial.</a:t>
            </a:r>
          </a:p>
          <a:p>
            <a:r>
              <a:rPr lang="en-US" dirty="0" smtClean="0"/>
              <a:t>The Prosecution joined in the motion and the Court expressed an inclination to grant it.</a:t>
            </a:r>
          </a:p>
          <a:p>
            <a:r>
              <a:rPr lang="en-US" dirty="0" smtClean="0"/>
              <a:t>Defense counsel then withdrew his motion on the record.</a:t>
            </a:r>
          </a:p>
          <a:p>
            <a:r>
              <a:rPr lang="en-US" dirty="0" smtClean="0"/>
              <a:t>The Court denied the request and the motion for mistrial was granted.</a:t>
            </a:r>
          </a:p>
          <a:p>
            <a:r>
              <a:rPr lang="en-US" dirty="0" smtClean="0"/>
              <a:t>Defense counsel made motion to dismiss on double jeopardy grounds.</a:t>
            </a:r>
          </a:p>
          <a:p>
            <a:r>
              <a:rPr lang="en-US" dirty="0" smtClean="0"/>
              <a:t>The trial court denied the motion.</a:t>
            </a:r>
            <a:endParaRPr lang="en-US" dirty="0"/>
          </a:p>
        </p:txBody>
      </p:sp>
    </p:spTree>
    <p:extLst>
      <p:ext uri="{BB962C8B-B14F-4D97-AF65-F5344CB8AC3E}">
        <p14:creationId xmlns:p14="http://schemas.microsoft.com/office/powerpoint/2010/main" val="3228364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HOLDING</a:t>
            </a:r>
            <a:endParaRPr lang="en-US" b="1" u="sng" dirty="0"/>
          </a:p>
        </p:txBody>
      </p:sp>
      <p:sp>
        <p:nvSpPr>
          <p:cNvPr id="3" name="Content Placeholder 2"/>
          <p:cNvSpPr>
            <a:spLocks noGrp="1"/>
          </p:cNvSpPr>
          <p:nvPr>
            <p:ph idx="1"/>
          </p:nvPr>
        </p:nvSpPr>
        <p:spPr>
          <a:xfrm>
            <a:off x="838200" y="1825624"/>
            <a:ext cx="10515600" cy="5032375"/>
          </a:xfrm>
        </p:spPr>
        <p:txBody>
          <a:bodyPr>
            <a:normAutofit/>
          </a:bodyPr>
          <a:lstStyle/>
          <a:p>
            <a:pPr marL="0" indent="0">
              <a:buNone/>
            </a:pPr>
            <a:r>
              <a:rPr lang="en-US" sz="3200" dirty="0" smtClean="0"/>
              <a:t>“The </a:t>
            </a:r>
            <a:r>
              <a:rPr lang="en-US" sz="3200" dirty="0"/>
              <a:t>narrow question presented by this record is whether </a:t>
            </a:r>
            <a:r>
              <a:rPr lang="en-US" sz="3200" dirty="0" smtClean="0"/>
              <a:t>a </a:t>
            </a:r>
            <a:r>
              <a:rPr lang="en-US" sz="3200" dirty="0"/>
              <a:t>defendant, after he has made a motion for a mistrial and before the court has acted upon it, may effectively withdraw his motion. We are satisfied that he can. While we have found no direct </a:t>
            </a:r>
            <a:r>
              <a:rPr lang="en-US" sz="3200" dirty="0" smtClean="0"/>
              <a:t>authority upon </a:t>
            </a:r>
            <a:r>
              <a:rPr lang="en-US" sz="3200" dirty="0"/>
              <a:t>the precise question in this state, </a:t>
            </a:r>
            <a:r>
              <a:rPr lang="en-US" sz="3200" b="1" u="sng" dirty="0"/>
              <a:t>we can see no good reason why a party making a motion during the course of a trial may not, upon reflection, withdraw it at any time before the court has made an order responsive to the </a:t>
            </a:r>
            <a:r>
              <a:rPr lang="en-US" sz="3200" b="1" u="sng" dirty="0" smtClean="0"/>
              <a:t>motion</a:t>
            </a:r>
            <a:r>
              <a:rPr lang="en-US" sz="3200" dirty="0" smtClean="0"/>
              <a:t>.”</a:t>
            </a:r>
            <a:endParaRPr lang="en-US" sz="3200" dirty="0"/>
          </a:p>
          <a:p>
            <a:pPr marL="0" indent="0">
              <a:buNone/>
            </a:pPr>
            <a:endParaRPr lang="en-US" dirty="0"/>
          </a:p>
        </p:txBody>
      </p:sp>
    </p:spTree>
    <p:extLst>
      <p:ext uri="{BB962C8B-B14F-4D97-AF65-F5344CB8AC3E}">
        <p14:creationId xmlns:p14="http://schemas.microsoft.com/office/powerpoint/2010/main" val="584462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t>IS SILENCE CONSENT</a:t>
            </a:r>
            <a:r>
              <a:rPr lang="en-US" b="1" u="sng" dirty="0" smtClean="0"/>
              <a:t>?</a:t>
            </a:r>
            <a:br>
              <a:rPr lang="en-US" b="1" u="sng" dirty="0" smtClean="0"/>
            </a:br>
            <a:r>
              <a:rPr lang="en-US" sz="3600" b="1" u="sng" dirty="0" smtClean="0"/>
              <a:t>Curry v. Superior Court</a:t>
            </a:r>
            <a:r>
              <a:rPr lang="en-US" sz="3600" b="1" dirty="0" smtClean="0"/>
              <a:t> (1970) 2 Cal.3d 707</a:t>
            </a:r>
            <a:endParaRPr lang="en-US" sz="3600" dirty="0"/>
          </a:p>
        </p:txBody>
      </p:sp>
      <p:sp>
        <p:nvSpPr>
          <p:cNvPr id="3" name="Content Placeholder 2"/>
          <p:cNvSpPr>
            <a:spLocks noGrp="1"/>
          </p:cNvSpPr>
          <p:nvPr>
            <p:ph idx="1"/>
          </p:nvPr>
        </p:nvSpPr>
        <p:spPr/>
        <p:txBody>
          <a:bodyPr/>
          <a:lstStyle/>
          <a:p>
            <a:r>
              <a:rPr lang="en-US" dirty="0" smtClean="0"/>
              <a:t>Co-D murder prosecution</a:t>
            </a:r>
          </a:p>
          <a:p>
            <a:r>
              <a:rPr lang="en-US" dirty="0" smtClean="0"/>
              <a:t>Single eyewitness</a:t>
            </a:r>
          </a:p>
          <a:p>
            <a:r>
              <a:rPr lang="en-US" dirty="0" smtClean="0"/>
              <a:t>The witness’s ability to identify the murder weapon was a central issue.</a:t>
            </a:r>
          </a:p>
          <a:p>
            <a:pPr lvl="1"/>
            <a:r>
              <a:rPr lang="en-US" dirty="0" smtClean="0"/>
              <a:t>On direct, she stated she had no prior experience with guns.</a:t>
            </a:r>
          </a:p>
          <a:p>
            <a:pPr lvl="1"/>
            <a:r>
              <a:rPr lang="en-US" dirty="0" smtClean="0"/>
              <a:t>On cross, she stated she had fired a gun after being threatened by a person claiming association with the defendants.</a:t>
            </a:r>
          </a:p>
          <a:p>
            <a:pPr lvl="1"/>
            <a:r>
              <a:rPr lang="en-US" dirty="0" smtClean="0"/>
              <a:t>She also acknowledged being under psychiatric care and having attempted suicide.</a:t>
            </a:r>
          </a:p>
          <a:p>
            <a:pPr lvl="1"/>
            <a:endParaRPr lang="en-US" dirty="0"/>
          </a:p>
        </p:txBody>
      </p:sp>
    </p:spTree>
    <p:extLst>
      <p:ext uri="{BB962C8B-B14F-4D97-AF65-F5344CB8AC3E}">
        <p14:creationId xmlns:p14="http://schemas.microsoft.com/office/powerpoint/2010/main" val="996423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t>Curry v. Superior Court</a:t>
            </a:r>
            <a:r>
              <a:rPr lang="en-US" b="1" dirty="0"/>
              <a:t> (1970) 2 Cal.3d 707</a:t>
            </a:r>
            <a:endParaRPr lang="en-US" dirty="0"/>
          </a:p>
        </p:txBody>
      </p:sp>
      <p:sp>
        <p:nvSpPr>
          <p:cNvPr id="3" name="Content Placeholder 2"/>
          <p:cNvSpPr>
            <a:spLocks noGrp="1"/>
          </p:cNvSpPr>
          <p:nvPr>
            <p:ph idx="1"/>
          </p:nvPr>
        </p:nvSpPr>
        <p:spPr/>
        <p:txBody>
          <a:bodyPr/>
          <a:lstStyle/>
          <a:p>
            <a:r>
              <a:rPr lang="en-US" dirty="0" smtClean="0"/>
              <a:t>Neither the defense nor the prosecution asked for a mistrial.</a:t>
            </a:r>
          </a:p>
          <a:p>
            <a:pPr marL="0" indent="0">
              <a:buNone/>
            </a:pPr>
            <a:endParaRPr lang="en-US" dirty="0" smtClean="0"/>
          </a:p>
          <a:p>
            <a:r>
              <a:rPr lang="en-US" dirty="0" smtClean="0"/>
              <a:t>Defense counsel requested a limiting/ cautionary instruction (the threats could not be attributed to the defendants).</a:t>
            </a:r>
          </a:p>
          <a:p>
            <a:pPr marL="0" indent="0">
              <a:buNone/>
            </a:pPr>
            <a:endParaRPr lang="en-US" dirty="0" smtClean="0"/>
          </a:p>
          <a:p>
            <a:r>
              <a:rPr lang="en-US" dirty="0" smtClean="0"/>
              <a:t>The Court on its own decided that a fair trial would now be impossible and </a:t>
            </a:r>
            <a:r>
              <a:rPr lang="en-US" i="1" dirty="0" err="1" smtClean="0"/>
              <a:t>sua</a:t>
            </a:r>
            <a:r>
              <a:rPr lang="en-US" i="1" dirty="0" smtClean="0"/>
              <a:t> </a:t>
            </a:r>
            <a:r>
              <a:rPr lang="en-US" i="1" dirty="0" err="1" smtClean="0"/>
              <a:t>sponte</a:t>
            </a:r>
            <a:r>
              <a:rPr lang="en-US" i="1" dirty="0" smtClean="0"/>
              <a:t> </a:t>
            </a:r>
            <a:r>
              <a:rPr lang="en-US" dirty="0" smtClean="0"/>
              <a:t>declared a mistrial.</a:t>
            </a:r>
            <a:endParaRPr lang="en-US" dirty="0"/>
          </a:p>
        </p:txBody>
      </p:sp>
    </p:spTree>
    <p:extLst>
      <p:ext uri="{BB962C8B-B14F-4D97-AF65-F5344CB8AC3E}">
        <p14:creationId xmlns:p14="http://schemas.microsoft.com/office/powerpoint/2010/main" val="2761437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SILENCE IS NOT CONSENT</a:t>
            </a:r>
            <a:endParaRPr lang="en-US" b="1" u="sng" dirty="0"/>
          </a:p>
        </p:txBody>
      </p:sp>
      <p:sp>
        <p:nvSpPr>
          <p:cNvPr id="3" name="Content Placeholder 2"/>
          <p:cNvSpPr>
            <a:spLocks noGrp="1"/>
          </p:cNvSpPr>
          <p:nvPr>
            <p:ph idx="1"/>
          </p:nvPr>
        </p:nvSpPr>
        <p:spPr/>
        <p:txBody>
          <a:bodyPr/>
          <a:lstStyle/>
          <a:p>
            <a:pPr marL="0" indent="0">
              <a:buNone/>
            </a:pPr>
            <a:r>
              <a:rPr lang="en-US" dirty="0" smtClean="0"/>
              <a:t>“When </a:t>
            </a:r>
            <a:r>
              <a:rPr lang="en-US" dirty="0"/>
              <a:t>a trial court proposes to discharge a jury without legal necessity </a:t>
            </a:r>
            <a:r>
              <a:rPr lang="en-US" dirty="0" smtClean="0"/>
              <a:t>therefor</a:t>
            </a:r>
            <a:r>
              <a:rPr lang="en-US" dirty="0"/>
              <a:t>, the defendant is under no duty to object in order to claim the protection of the constitutional guarantee, and his mere silence in the face of an ensuing discharge cannot be deemed a waiver</a:t>
            </a:r>
            <a:r>
              <a:rPr lang="en-US" dirty="0" smtClean="0"/>
              <a:t>.”</a:t>
            </a:r>
            <a:endParaRPr lang="en-US" dirty="0"/>
          </a:p>
          <a:p>
            <a:endParaRPr lang="en-US" dirty="0"/>
          </a:p>
          <a:p>
            <a:pPr marL="0" indent="0">
              <a:buNone/>
            </a:pPr>
            <a:r>
              <a:rPr lang="en-US" u="sng" dirty="0"/>
              <a:t>Curry v. Superior Court of San Francisco</a:t>
            </a:r>
            <a:r>
              <a:rPr lang="en-US" dirty="0"/>
              <a:t>, 2 Cal. 3d 707, 713</a:t>
            </a:r>
          </a:p>
        </p:txBody>
      </p:sp>
    </p:spTree>
    <p:extLst>
      <p:ext uri="{BB962C8B-B14F-4D97-AF65-F5344CB8AC3E}">
        <p14:creationId xmlns:p14="http://schemas.microsoft.com/office/powerpoint/2010/main" val="1435789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2336265"/>
          </a:xfrm>
        </p:spPr>
        <p:txBody>
          <a:bodyPr>
            <a:normAutofit/>
          </a:bodyPr>
          <a:lstStyle/>
          <a:p>
            <a:pPr algn="ctr"/>
            <a:r>
              <a:rPr lang="en-US" sz="5400" b="1" u="sng" dirty="0" smtClean="0"/>
              <a:t>EXCEPT . . . </a:t>
            </a:r>
            <a:r>
              <a:rPr lang="en-US" b="1" u="sng" dirty="0" smtClean="0"/>
              <a:t/>
            </a:r>
            <a:br>
              <a:rPr lang="en-US" b="1" u="sng" dirty="0" smtClean="0"/>
            </a:br>
            <a:r>
              <a:rPr lang="en-US" sz="3600" b="1" u="sng" dirty="0" smtClean="0"/>
              <a:t>Stanley v. Superior Court</a:t>
            </a:r>
            <a:r>
              <a:rPr lang="en-US" sz="3600" b="1" dirty="0" smtClean="0"/>
              <a:t> (2012) 206 Cal.App.4</a:t>
            </a:r>
            <a:r>
              <a:rPr lang="en-US" sz="3600" b="1" baseline="30000" dirty="0" smtClean="0"/>
              <a:t>th</a:t>
            </a:r>
            <a:r>
              <a:rPr lang="en-US" sz="3600" b="1" dirty="0" smtClean="0"/>
              <a:t> 265</a:t>
            </a:r>
            <a:endParaRPr lang="en-US" sz="3600" b="1" u="sng" dirty="0"/>
          </a:p>
        </p:txBody>
      </p:sp>
      <p:sp>
        <p:nvSpPr>
          <p:cNvPr id="3" name="Content Placeholder 2"/>
          <p:cNvSpPr>
            <a:spLocks noGrp="1"/>
          </p:cNvSpPr>
          <p:nvPr>
            <p:ph idx="1"/>
          </p:nvPr>
        </p:nvSpPr>
        <p:spPr>
          <a:xfrm>
            <a:off x="838200" y="2701389"/>
            <a:ext cx="10515600" cy="4351338"/>
          </a:xfrm>
        </p:spPr>
        <p:txBody>
          <a:bodyPr>
            <a:normAutofit/>
          </a:bodyPr>
          <a:lstStyle/>
          <a:p>
            <a:r>
              <a:rPr lang="en-US" dirty="0" smtClean="0"/>
              <a:t>Murder prosecution.</a:t>
            </a:r>
          </a:p>
          <a:p>
            <a:r>
              <a:rPr lang="en-US" dirty="0" smtClean="0"/>
              <a:t>A jury was impaneled and sworn with four alternates.</a:t>
            </a:r>
          </a:p>
          <a:p>
            <a:pPr lvl="1"/>
            <a:r>
              <a:rPr lang="en-US" dirty="0" smtClean="0"/>
              <a:t>One juror disclosed a previously undisclosed bias.</a:t>
            </a:r>
          </a:p>
          <a:p>
            <a:pPr lvl="1"/>
            <a:r>
              <a:rPr lang="en-US" dirty="0" smtClean="0"/>
              <a:t>A second juror disclosed a previously undisclosed childcare obligation.</a:t>
            </a:r>
          </a:p>
          <a:p>
            <a:pPr lvl="1"/>
            <a:r>
              <a:rPr lang="en-US" dirty="0" smtClean="0"/>
              <a:t>A third juror’s fiancé broke their ankle.</a:t>
            </a:r>
          </a:p>
          <a:p>
            <a:pPr lvl="1"/>
            <a:r>
              <a:rPr lang="en-US" dirty="0" smtClean="0"/>
              <a:t>A fourth juror contracted contagious conjunctivitis.  </a:t>
            </a:r>
          </a:p>
          <a:p>
            <a:pPr lvl="1"/>
            <a:r>
              <a:rPr lang="en-US" dirty="0" smtClean="0"/>
              <a:t>The parties met and it was agreed that the Court should conduct further inquiry regarding juror availability should the trial extend beyond the initial estimate (the Court was entertaining the notion of delaying the start of trial so that they could have juror with red eye return).</a:t>
            </a:r>
          </a:p>
          <a:p>
            <a:pPr marL="457200" lvl="1" indent="0">
              <a:buNone/>
            </a:pPr>
            <a:endParaRPr lang="en-US" dirty="0"/>
          </a:p>
        </p:txBody>
      </p:sp>
    </p:spTree>
    <p:extLst>
      <p:ext uri="{BB962C8B-B14F-4D97-AF65-F5344CB8AC3E}">
        <p14:creationId xmlns:p14="http://schemas.microsoft.com/office/powerpoint/2010/main" val="996210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The Fifth Amendment</a:t>
            </a:r>
            <a:endParaRPr lang="en-US" b="1" u="sng" dirty="0"/>
          </a:p>
        </p:txBody>
      </p:sp>
      <p:sp>
        <p:nvSpPr>
          <p:cNvPr id="3" name="Content Placeholder 2"/>
          <p:cNvSpPr>
            <a:spLocks noGrp="1"/>
          </p:cNvSpPr>
          <p:nvPr>
            <p:ph idx="1"/>
          </p:nvPr>
        </p:nvSpPr>
        <p:spPr/>
        <p:txBody>
          <a:bodyPr/>
          <a:lstStyle/>
          <a:p>
            <a:pPr marL="0" indent="0">
              <a:buNone/>
            </a:pPr>
            <a:r>
              <a:rPr lang="en-US" dirty="0" smtClean="0">
                <a:solidFill>
                  <a:srgbClr val="373739"/>
                </a:solidFill>
                <a:effectLst/>
                <a:latin typeface="Helvetica" panose="020B0604020202020204" pitchFamily="34" charset="0"/>
              </a:rPr>
              <a:t>Amongst the various legal protections provided by the Fifth Amendment is:</a:t>
            </a:r>
          </a:p>
          <a:p>
            <a:pPr marL="0" indent="0">
              <a:buNone/>
            </a:pPr>
            <a:endParaRPr lang="en-US" dirty="0" smtClean="0">
              <a:solidFill>
                <a:srgbClr val="373739"/>
              </a:solidFill>
              <a:effectLst/>
              <a:latin typeface="Helvetica" panose="020B0604020202020204" pitchFamily="34" charset="0"/>
            </a:endParaRPr>
          </a:p>
          <a:p>
            <a:pPr marL="0" indent="0">
              <a:buNone/>
            </a:pPr>
            <a:r>
              <a:rPr lang="en-US" sz="4800" i="1" dirty="0" smtClean="0">
                <a:solidFill>
                  <a:srgbClr val="373739"/>
                </a:solidFill>
                <a:latin typeface="Helvetica" panose="020B0604020202020204" pitchFamily="34" charset="0"/>
              </a:rPr>
              <a:t>[N]</a:t>
            </a:r>
            <a:r>
              <a:rPr lang="en-US" sz="4800" i="1" dirty="0" smtClean="0">
                <a:solidFill>
                  <a:srgbClr val="373739"/>
                </a:solidFill>
                <a:effectLst/>
                <a:latin typeface="Helvetica" panose="020B0604020202020204" pitchFamily="34" charset="0"/>
              </a:rPr>
              <a:t>or shall any person be subject for the same offence to be twice put in jeopardy of life or limb . . .</a:t>
            </a:r>
            <a:br>
              <a:rPr lang="en-US" sz="4800" i="1" dirty="0" smtClean="0">
                <a:solidFill>
                  <a:srgbClr val="373739"/>
                </a:solidFill>
                <a:effectLst/>
                <a:latin typeface="Helvetica" panose="020B0604020202020204" pitchFamily="34" charset="0"/>
              </a:rPr>
            </a:br>
            <a:r>
              <a:rPr lang="en-US" dirty="0" smtClean="0">
                <a:solidFill>
                  <a:srgbClr val="373739"/>
                </a:solidFill>
                <a:effectLst/>
                <a:latin typeface="Helvetica" panose="020B0604020202020204" pitchFamily="34" charset="0"/>
              </a:rPr>
              <a:t/>
            </a:r>
            <a:br>
              <a:rPr lang="en-US" dirty="0" smtClean="0">
                <a:solidFill>
                  <a:srgbClr val="373739"/>
                </a:solidFill>
                <a:effectLst/>
                <a:latin typeface="Helvetica" panose="020B0604020202020204" pitchFamily="34" charset="0"/>
              </a:rPr>
            </a:br>
            <a:endParaRPr lang="en-US" dirty="0"/>
          </a:p>
        </p:txBody>
      </p:sp>
    </p:spTree>
    <p:extLst>
      <p:ext uri="{BB962C8B-B14F-4D97-AF65-F5344CB8AC3E}">
        <p14:creationId xmlns:p14="http://schemas.microsoft.com/office/powerpoint/2010/main" val="3698199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u="sng" dirty="0">
                <a:solidFill>
                  <a:prstClr val="black"/>
                </a:solidFill>
              </a:rPr>
              <a:t>Stanley v. Superior Court</a:t>
            </a:r>
            <a:r>
              <a:rPr lang="en-US" sz="3600" b="1" dirty="0">
                <a:solidFill>
                  <a:prstClr val="black"/>
                </a:solidFill>
              </a:rPr>
              <a:t> (2012) 206 Cal.App.4</a:t>
            </a:r>
            <a:r>
              <a:rPr lang="en-US" sz="3600" b="1" baseline="30000" dirty="0">
                <a:solidFill>
                  <a:prstClr val="black"/>
                </a:solidFill>
              </a:rPr>
              <a:t>th</a:t>
            </a:r>
            <a:r>
              <a:rPr lang="en-US" sz="3600" b="1" dirty="0">
                <a:solidFill>
                  <a:prstClr val="black"/>
                </a:solidFill>
              </a:rPr>
              <a:t> 265</a:t>
            </a:r>
            <a:endParaRPr lang="en-US" dirty="0"/>
          </a:p>
        </p:txBody>
      </p:sp>
      <p:sp>
        <p:nvSpPr>
          <p:cNvPr id="3" name="Content Placeholder 2"/>
          <p:cNvSpPr>
            <a:spLocks noGrp="1"/>
          </p:cNvSpPr>
          <p:nvPr>
            <p:ph idx="1"/>
          </p:nvPr>
        </p:nvSpPr>
        <p:spPr>
          <a:xfrm>
            <a:off x="838200" y="1690688"/>
            <a:ext cx="10515600" cy="5032375"/>
          </a:xfrm>
        </p:spPr>
        <p:txBody>
          <a:bodyPr>
            <a:normAutofit/>
          </a:bodyPr>
          <a:lstStyle/>
          <a:p>
            <a:r>
              <a:rPr lang="en-US" dirty="0" smtClean="0"/>
              <a:t>Both the Court and the People believed that all parties agreed that if a delay was unworkable there would be a mistrial granted.</a:t>
            </a:r>
          </a:p>
          <a:p>
            <a:r>
              <a:rPr lang="en-US" dirty="0" smtClean="0"/>
              <a:t>During several colloquies where the Court made its intentions clear, defense counsel remained silent. </a:t>
            </a:r>
          </a:p>
          <a:p>
            <a:r>
              <a:rPr lang="en-US" dirty="0" smtClean="0"/>
              <a:t>During the inquiry of the jury, a juror disclosed that he had suffered a heart attack.</a:t>
            </a:r>
          </a:p>
          <a:p>
            <a:r>
              <a:rPr lang="en-US" dirty="0" smtClean="0"/>
              <a:t>The Court declared a mistrial.</a:t>
            </a:r>
          </a:p>
          <a:p>
            <a:r>
              <a:rPr lang="en-US" dirty="0" smtClean="0"/>
              <a:t>Following the mistrial, the Court stated “it was agreed that if we would have had only 12 jurors, we would start over. . . “  </a:t>
            </a:r>
          </a:p>
          <a:p>
            <a:pPr lvl="1"/>
            <a:r>
              <a:rPr lang="en-US" dirty="0" smtClean="0"/>
              <a:t>Defense counsel said nothing.</a:t>
            </a:r>
          </a:p>
          <a:p>
            <a:pPr lvl="1"/>
            <a:r>
              <a:rPr lang="en-US" dirty="0" smtClean="0"/>
              <a:t>A new trial date was set.</a:t>
            </a:r>
            <a:endParaRPr lang="en-US" dirty="0"/>
          </a:p>
        </p:txBody>
      </p:sp>
    </p:spTree>
    <p:extLst>
      <p:ext uri="{BB962C8B-B14F-4D97-AF65-F5344CB8AC3E}">
        <p14:creationId xmlns:p14="http://schemas.microsoft.com/office/powerpoint/2010/main" val="3927911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MOTION TO DISMISS &amp; HOLDING</a:t>
            </a:r>
            <a:endParaRPr lang="en-US" b="1" u="sng" dirty="0"/>
          </a:p>
        </p:txBody>
      </p:sp>
      <p:sp>
        <p:nvSpPr>
          <p:cNvPr id="3" name="Content Placeholder 2"/>
          <p:cNvSpPr>
            <a:spLocks noGrp="1"/>
          </p:cNvSpPr>
          <p:nvPr>
            <p:ph idx="1"/>
          </p:nvPr>
        </p:nvSpPr>
        <p:spPr>
          <a:xfrm>
            <a:off x="838200" y="1825624"/>
            <a:ext cx="10515600" cy="5032375"/>
          </a:xfrm>
        </p:spPr>
        <p:txBody>
          <a:bodyPr>
            <a:normAutofit/>
          </a:bodyPr>
          <a:lstStyle/>
          <a:p>
            <a:r>
              <a:rPr lang="en-US" dirty="0" smtClean="0"/>
              <a:t>Defense counsel filed a Motion to Dismiss on Double Jeopardy grounds stating in a declaration:</a:t>
            </a:r>
          </a:p>
          <a:p>
            <a:pPr lvl="1"/>
            <a:r>
              <a:rPr lang="en-US" dirty="0" smtClean="0"/>
              <a:t>“</a:t>
            </a:r>
            <a:r>
              <a:rPr lang="en-US" b="1" dirty="0" smtClean="0"/>
              <a:t>I </a:t>
            </a:r>
            <a:r>
              <a:rPr lang="en-US" b="1" dirty="0"/>
              <a:t>did not hear his honor make this comment during the court proceedings as I was conferring with [defendant] at counsel table</a:t>
            </a:r>
            <a:r>
              <a:rPr lang="en-US" dirty="0" smtClean="0"/>
              <a:t>.”</a:t>
            </a:r>
            <a:endParaRPr lang="en-US" dirty="0"/>
          </a:p>
          <a:p>
            <a:endParaRPr lang="en-US" dirty="0"/>
          </a:p>
          <a:p>
            <a:pPr marL="0" indent="0">
              <a:buNone/>
            </a:pPr>
            <a:r>
              <a:rPr lang="en-US" dirty="0" smtClean="0"/>
              <a:t>“[W]here</a:t>
            </a:r>
            <a:r>
              <a:rPr lang="en-US" dirty="0"/>
              <a:t>, under all of the facts and circumstances, </a:t>
            </a:r>
            <a:r>
              <a:rPr lang="en-US" b="1" dirty="0"/>
              <a:t>defense counsel leads the trial court to believe that </a:t>
            </a:r>
            <a:r>
              <a:rPr lang="en-US" b="1" dirty="0" smtClean="0"/>
              <a:t>counsel </a:t>
            </a:r>
            <a:r>
              <a:rPr lang="en-US" b="1" dirty="0"/>
              <a:t>consents to a procedure which ultimately results in the declaration of a mistrial</a:t>
            </a:r>
            <a:r>
              <a:rPr lang="en-US" dirty="0"/>
              <a:t>, the defendant cannot properly rely on </a:t>
            </a:r>
            <a:r>
              <a:rPr lang="en-US" i="1" dirty="0"/>
              <a:t>Curry</a:t>
            </a:r>
            <a:r>
              <a:rPr lang="en-US" dirty="0"/>
              <a:t> to argue that counsel's ultimate silence at the moment the mistrial is declared should be interpreted as a lack of consent</a:t>
            </a:r>
            <a:r>
              <a:rPr lang="en-US" dirty="0" smtClean="0"/>
              <a:t>.”</a:t>
            </a:r>
            <a:endParaRPr lang="en-US" dirty="0"/>
          </a:p>
        </p:txBody>
      </p:sp>
    </p:spTree>
    <p:extLst>
      <p:ext uri="{BB962C8B-B14F-4D97-AF65-F5344CB8AC3E}">
        <p14:creationId xmlns:p14="http://schemas.microsoft.com/office/powerpoint/2010/main" val="2235733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7852"/>
            <a:ext cx="10515600" cy="1325563"/>
          </a:xfrm>
        </p:spPr>
        <p:txBody>
          <a:bodyPr>
            <a:noAutofit/>
          </a:bodyPr>
          <a:lstStyle/>
          <a:p>
            <a:pPr algn="ctr"/>
            <a:r>
              <a:rPr lang="en-US" sz="3200" b="1" u="sng" dirty="0" smtClean="0"/>
              <a:t>What If Defense Counsel Requests a Mistrial and Defendant Objects?</a:t>
            </a:r>
            <a:br>
              <a:rPr lang="en-US" sz="3200" b="1" u="sng" dirty="0" smtClean="0"/>
            </a:br>
            <a:r>
              <a:rPr lang="en-US" sz="3200" b="1" u="sng" dirty="0"/>
              <a:t>People v. Brandon</a:t>
            </a:r>
            <a:r>
              <a:rPr lang="en-US" sz="3200" b="1" dirty="0"/>
              <a:t> (1995)  40 Cal. App. 4th 1172</a:t>
            </a:r>
            <a:endParaRPr lang="en-US" sz="3200" b="1" u="sng" dirty="0"/>
          </a:p>
        </p:txBody>
      </p:sp>
      <p:sp>
        <p:nvSpPr>
          <p:cNvPr id="3" name="Content Placeholder 2"/>
          <p:cNvSpPr>
            <a:spLocks noGrp="1"/>
          </p:cNvSpPr>
          <p:nvPr>
            <p:ph idx="1"/>
          </p:nvPr>
        </p:nvSpPr>
        <p:spPr>
          <a:xfrm>
            <a:off x="838200" y="1825624"/>
            <a:ext cx="10515600" cy="5032376"/>
          </a:xfrm>
        </p:spPr>
        <p:txBody>
          <a:bodyPr>
            <a:normAutofit fontScale="92500" lnSpcReduction="10000"/>
          </a:bodyPr>
          <a:lstStyle/>
          <a:p>
            <a:r>
              <a:rPr lang="en-US" dirty="0" smtClean="0"/>
              <a:t>Residential Burglary prosecution</a:t>
            </a:r>
          </a:p>
          <a:p>
            <a:r>
              <a:rPr lang="en-US" dirty="0" smtClean="0"/>
              <a:t>A jury was impaneled and sworn.</a:t>
            </a:r>
          </a:p>
          <a:p>
            <a:r>
              <a:rPr lang="en-US" dirty="0" smtClean="0"/>
              <a:t>It was discovered there was an error in the police report regarding the day of the week the crime occurred.</a:t>
            </a:r>
          </a:p>
          <a:p>
            <a:r>
              <a:rPr lang="en-US" dirty="0" smtClean="0"/>
              <a:t>When the error was realized, defense counsel stated that he had alibi witnesses.</a:t>
            </a:r>
          </a:p>
          <a:p>
            <a:r>
              <a:rPr lang="en-US" dirty="0" smtClean="0"/>
              <a:t>The Court granted a continuance to allow the defense to locate the witnesses (while keeping the jury intact). </a:t>
            </a:r>
          </a:p>
          <a:p>
            <a:r>
              <a:rPr lang="en-US" dirty="0" smtClean="0"/>
              <a:t>The defense could not find the witnesses and requested a mistrial.</a:t>
            </a:r>
          </a:p>
          <a:p>
            <a:r>
              <a:rPr lang="en-US" dirty="0" smtClean="0"/>
              <a:t>Defendant objected feeling that if he testified he would prevail in front of the present jury.</a:t>
            </a:r>
          </a:p>
          <a:p>
            <a:r>
              <a:rPr lang="en-US" dirty="0" smtClean="0"/>
              <a:t>The Court granted the mistrial.</a:t>
            </a:r>
            <a:endParaRPr lang="en-US" dirty="0"/>
          </a:p>
        </p:txBody>
      </p:sp>
    </p:spTree>
    <p:extLst>
      <p:ext uri="{BB962C8B-B14F-4D97-AF65-F5344CB8AC3E}">
        <p14:creationId xmlns:p14="http://schemas.microsoft.com/office/powerpoint/2010/main" val="2749326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u="sng" dirty="0" smtClean="0"/>
              <a:t/>
            </a:r>
            <a:br>
              <a:rPr lang="en-US" sz="4000" u="sng" dirty="0" smtClean="0"/>
            </a:br>
            <a:r>
              <a:rPr lang="en-US" sz="4000" b="1" u="sng" dirty="0" smtClean="0"/>
              <a:t>Defense Counsel Can Ask for a Mistrial EVEN OVER THE DEFENDANT’S OBJECTION</a:t>
            </a:r>
            <a:br>
              <a:rPr lang="en-US" sz="4000" b="1" u="sng" dirty="0" smtClean="0"/>
            </a:br>
            <a:r>
              <a:rPr lang="en-US" dirty="0" smtClean="0"/>
              <a:t/>
            </a:r>
            <a:br>
              <a:rPr lang="en-US" dirty="0" smtClean="0"/>
            </a:br>
            <a:endParaRPr lang="en-US" dirty="0"/>
          </a:p>
        </p:txBody>
      </p:sp>
      <p:sp>
        <p:nvSpPr>
          <p:cNvPr id="3" name="Content Placeholder 2"/>
          <p:cNvSpPr>
            <a:spLocks noGrp="1"/>
          </p:cNvSpPr>
          <p:nvPr>
            <p:ph idx="1"/>
          </p:nvPr>
        </p:nvSpPr>
        <p:spPr>
          <a:xfrm>
            <a:off x="838200" y="1825624"/>
            <a:ext cx="10515600" cy="4897147"/>
          </a:xfrm>
        </p:spPr>
        <p:txBody>
          <a:bodyPr>
            <a:normAutofit/>
          </a:bodyPr>
          <a:lstStyle/>
          <a:p>
            <a:pPr marL="0" indent="0">
              <a:buNone/>
            </a:pPr>
            <a:r>
              <a:rPr lang="en-US" sz="3200" dirty="0" smtClean="0"/>
              <a:t>“Although </a:t>
            </a:r>
            <a:r>
              <a:rPr lang="en-US" sz="3200" dirty="0"/>
              <a:t>the right to request a mistrial or proceed to a conclusion with the same jury is a fundamental right, </a:t>
            </a:r>
            <a:r>
              <a:rPr lang="en-US" sz="3200" b="1" u="sng" dirty="0"/>
              <a:t>the law does not require that it be personally waived by an accused</a:t>
            </a:r>
            <a:r>
              <a:rPr lang="en-US" sz="3200" dirty="0"/>
              <a:t>, nor does the law require that an accused be admonished concerning the nature of the right. </a:t>
            </a:r>
            <a:r>
              <a:rPr lang="en-US" sz="3200" dirty="0" smtClean="0"/>
              <a:t>Accordingly</a:t>
            </a:r>
            <a:r>
              <a:rPr lang="en-US" sz="3200" dirty="0"/>
              <a:t>, trial counsel had the right to make that decision as a matter of trial tactics </a:t>
            </a:r>
            <a:r>
              <a:rPr lang="en-US" sz="3200" dirty="0" smtClean="0"/>
              <a:t>even </a:t>
            </a:r>
            <a:r>
              <a:rPr lang="en-US" sz="3200" dirty="0"/>
              <a:t>over appellant's objection</a:t>
            </a:r>
            <a:r>
              <a:rPr lang="en-US" sz="3200" dirty="0" smtClean="0"/>
              <a:t>.”</a:t>
            </a:r>
          </a:p>
          <a:p>
            <a:pPr marL="0" indent="0">
              <a:buNone/>
            </a:pPr>
            <a:endParaRPr lang="en-US" sz="3200" dirty="0"/>
          </a:p>
          <a:p>
            <a:pPr marL="0" indent="0">
              <a:buNone/>
            </a:pPr>
            <a:r>
              <a:rPr lang="en-US" sz="3200" b="1" u="sng" dirty="0"/>
              <a:t>People v. Brandon</a:t>
            </a:r>
            <a:r>
              <a:rPr lang="en-US" sz="3200" b="1" dirty="0"/>
              <a:t> (1995)  40 Cal. App. 4th 1172, 1175</a:t>
            </a:r>
          </a:p>
          <a:p>
            <a:endParaRPr lang="en-US" dirty="0"/>
          </a:p>
        </p:txBody>
      </p:sp>
    </p:spTree>
    <p:extLst>
      <p:ext uri="{BB962C8B-B14F-4D97-AF65-F5344CB8AC3E}">
        <p14:creationId xmlns:p14="http://schemas.microsoft.com/office/powerpoint/2010/main" val="2969080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u="sng" dirty="0" smtClean="0"/>
              <a:t>EXCEPTION TO THE GENERAL RULE THAT MOVING FOR A MISTRIAL CONSTITUTES CONSENT AND PERMITS RETRIAL</a:t>
            </a:r>
            <a:endParaRPr lang="en-US" sz="3600" b="1" u="sng" dirty="0"/>
          </a:p>
        </p:txBody>
      </p:sp>
      <p:sp>
        <p:nvSpPr>
          <p:cNvPr id="3" name="Content Placeholder 2"/>
          <p:cNvSpPr>
            <a:spLocks noGrp="1"/>
          </p:cNvSpPr>
          <p:nvPr>
            <p:ph idx="1"/>
          </p:nvPr>
        </p:nvSpPr>
        <p:spPr>
          <a:xfrm>
            <a:off x="838200" y="1690688"/>
            <a:ext cx="10515600" cy="5044963"/>
          </a:xfrm>
        </p:spPr>
        <p:txBody>
          <a:bodyPr>
            <a:normAutofit/>
          </a:bodyPr>
          <a:lstStyle/>
          <a:p>
            <a:pPr marL="0" indent="0" algn="ctr">
              <a:buNone/>
            </a:pPr>
            <a:r>
              <a:rPr lang="en-US" sz="4000" b="1" u="sng" dirty="0" smtClean="0"/>
              <a:t>Oregon v. Kennedy</a:t>
            </a:r>
            <a:r>
              <a:rPr lang="en-US" sz="4000" b="1" dirty="0" smtClean="0"/>
              <a:t> (1991) 456 U.S. 667</a:t>
            </a:r>
          </a:p>
          <a:p>
            <a:r>
              <a:rPr lang="en-US" dirty="0" smtClean="0"/>
              <a:t>Theft of an oriental rug.</a:t>
            </a:r>
          </a:p>
          <a:p>
            <a:r>
              <a:rPr lang="en-US" dirty="0" smtClean="0"/>
              <a:t>On cross-examination of the prosecution’s expert witness, he acknowledged having an unrelated criminal complaint against the defendant.</a:t>
            </a:r>
          </a:p>
          <a:p>
            <a:r>
              <a:rPr lang="en-US" dirty="0" smtClean="0"/>
              <a:t>On redirect, the prosecutor tried to elicit the facts surrounding the complaint, but was shut down by sustained defense objections.</a:t>
            </a:r>
          </a:p>
          <a:p>
            <a:r>
              <a:rPr lang="en-US" dirty="0" smtClean="0"/>
              <a:t>The prosecutor then asked if witness had ever done business with the Defendant. . . To which, the witness answered “no.”</a:t>
            </a:r>
          </a:p>
          <a:p>
            <a:r>
              <a:rPr lang="en-US" dirty="0" smtClean="0"/>
              <a:t>The prosecutor then asked, “Is that because he is a crook?”</a:t>
            </a:r>
            <a:endParaRPr lang="en-US" dirty="0"/>
          </a:p>
        </p:txBody>
      </p:sp>
    </p:spTree>
    <p:extLst>
      <p:ext uri="{BB962C8B-B14F-4D97-AF65-F5344CB8AC3E}">
        <p14:creationId xmlns:p14="http://schemas.microsoft.com/office/powerpoint/2010/main" val="897718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THE FALLOUT</a:t>
            </a:r>
            <a:endParaRPr lang="en-US" b="1" u="sng" dirty="0"/>
          </a:p>
        </p:txBody>
      </p:sp>
      <p:sp>
        <p:nvSpPr>
          <p:cNvPr id="3" name="Content Placeholder 2"/>
          <p:cNvSpPr>
            <a:spLocks noGrp="1"/>
          </p:cNvSpPr>
          <p:nvPr>
            <p:ph idx="1"/>
          </p:nvPr>
        </p:nvSpPr>
        <p:spPr/>
        <p:txBody>
          <a:bodyPr/>
          <a:lstStyle/>
          <a:p>
            <a:r>
              <a:rPr lang="en-US" dirty="0" smtClean="0"/>
              <a:t>The Defendant moved for and obtained a mistrial.</a:t>
            </a:r>
          </a:p>
          <a:p>
            <a:pPr marL="0" indent="0">
              <a:buNone/>
            </a:pPr>
            <a:endParaRPr lang="en-US" dirty="0" smtClean="0"/>
          </a:p>
          <a:p>
            <a:r>
              <a:rPr lang="en-US" dirty="0" smtClean="0"/>
              <a:t>The Defendant moved to dismiss the case on Double Jeopardy grounds.</a:t>
            </a:r>
          </a:p>
          <a:p>
            <a:pPr marL="0" indent="0">
              <a:buNone/>
            </a:pPr>
            <a:endParaRPr lang="en-US" dirty="0" smtClean="0"/>
          </a:p>
          <a:p>
            <a:r>
              <a:rPr lang="en-US" dirty="0" smtClean="0"/>
              <a:t>The trial court denied the motion finding “it was not the intention of the prosecutor in this case to cause a mistrial.”</a:t>
            </a:r>
          </a:p>
          <a:p>
            <a:pPr marL="0" indent="0">
              <a:buNone/>
            </a:pPr>
            <a:endParaRPr lang="en-US" dirty="0"/>
          </a:p>
        </p:txBody>
      </p:sp>
    </p:spTree>
    <p:extLst>
      <p:ext uri="{BB962C8B-B14F-4D97-AF65-F5344CB8AC3E}">
        <p14:creationId xmlns:p14="http://schemas.microsoft.com/office/powerpoint/2010/main" val="1012904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U.S. SUPREME COURT</a:t>
            </a:r>
            <a:endParaRPr lang="en-US" b="1" u="sng" dirty="0"/>
          </a:p>
        </p:txBody>
      </p:sp>
      <p:sp>
        <p:nvSpPr>
          <p:cNvPr id="3" name="Content Placeholder 2"/>
          <p:cNvSpPr>
            <a:spLocks noGrp="1"/>
          </p:cNvSpPr>
          <p:nvPr>
            <p:ph idx="1"/>
          </p:nvPr>
        </p:nvSpPr>
        <p:spPr/>
        <p:txBody>
          <a:bodyPr/>
          <a:lstStyle/>
          <a:p>
            <a:r>
              <a:rPr lang="en-US" sz="3200" dirty="0"/>
              <a:t>Reaffirmed </a:t>
            </a:r>
            <a:r>
              <a:rPr lang="en-US" sz="3200" dirty="0" smtClean="0"/>
              <a:t>the principle that “retrial </a:t>
            </a:r>
            <a:r>
              <a:rPr lang="en-US" sz="3200" dirty="0"/>
              <a:t>is barred where the error that prompted the mistrial is intended to provoke a mistrial or is 'motivated by bad faith or undertaken to harass or prejudice' the defendant</a:t>
            </a:r>
            <a:r>
              <a:rPr lang="en-US" sz="3200" dirty="0" smtClean="0"/>
              <a:t>.”</a:t>
            </a:r>
          </a:p>
          <a:p>
            <a:pPr marL="0" indent="0">
              <a:buNone/>
            </a:pPr>
            <a:endParaRPr lang="en-US" sz="3200" dirty="0" smtClean="0"/>
          </a:p>
          <a:p>
            <a:r>
              <a:rPr lang="en-US" sz="3200" dirty="0" smtClean="0"/>
              <a:t>However, they deferred to the trial court’s finding that there was no intent to provoke a mistrial in the instant case and consequently affirmed the Defendant’s conviction.</a:t>
            </a:r>
          </a:p>
          <a:p>
            <a:endParaRPr lang="en-US" sz="3200" dirty="0"/>
          </a:p>
          <a:p>
            <a:pPr marL="0" indent="0">
              <a:buNone/>
            </a:pPr>
            <a:endParaRPr lang="en-US" dirty="0"/>
          </a:p>
        </p:txBody>
      </p:sp>
    </p:spTree>
    <p:extLst>
      <p:ext uri="{BB962C8B-B14F-4D97-AF65-F5344CB8AC3E}">
        <p14:creationId xmlns:p14="http://schemas.microsoft.com/office/powerpoint/2010/main" val="2312048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t>DO DOUBLE JEOPARDY PRINCIPLES APPLY TO SPECIAL ALLEGATIONS?</a:t>
            </a:r>
            <a:br>
              <a:rPr lang="en-US" b="1" u="sng" dirty="0" smtClean="0"/>
            </a:br>
            <a:r>
              <a:rPr lang="en-US" b="1" u="sng" dirty="0" smtClean="0"/>
              <a:t>YES</a:t>
            </a:r>
            <a:br>
              <a:rPr lang="en-US" b="1" u="sng" dirty="0" smtClean="0"/>
            </a:br>
            <a:r>
              <a:rPr lang="en-US" sz="3600" b="1" u="sng" dirty="0" smtClean="0"/>
              <a:t>People v. </a:t>
            </a:r>
            <a:r>
              <a:rPr lang="en-US" sz="3600" b="1" u="sng" dirty="0" err="1" smtClean="0"/>
              <a:t>Seel</a:t>
            </a:r>
            <a:r>
              <a:rPr lang="en-US" sz="3600" b="1" u="sng" dirty="0"/>
              <a:t> </a:t>
            </a:r>
            <a:r>
              <a:rPr lang="en-US" sz="3600" b="1" u="sng" dirty="0" smtClean="0"/>
              <a:t>(2004)34 Cal.4</a:t>
            </a:r>
            <a:r>
              <a:rPr lang="en-US" sz="3600" b="1" u="sng" baseline="30000" dirty="0" smtClean="0"/>
              <a:t>th</a:t>
            </a:r>
            <a:r>
              <a:rPr lang="en-US" sz="3600" b="1" u="sng" dirty="0" smtClean="0"/>
              <a:t> 535</a:t>
            </a:r>
            <a:endParaRPr lang="en-US" sz="3600" b="1" u="sng" dirty="0"/>
          </a:p>
        </p:txBody>
      </p:sp>
      <p:sp>
        <p:nvSpPr>
          <p:cNvPr id="3" name="Content Placeholder 2"/>
          <p:cNvSpPr>
            <a:spLocks noGrp="1"/>
          </p:cNvSpPr>
          <p:nvPr>
            <p:ph idx="1"/>
          </p:nvPr>
        </p:nvSpPr>
        <p:spPr>
          <a:xfrm>
            <a:off x="838200" y="1825624"/>
            <a:ext cx="10515600" cy="4806995"/>
          </a:xfrm>
        </p:spPr>
        <p:txBody>
          <a:bodyPr>
            <a:normAutofit lnSpcReduction="10000"/>
          </a:bodyPr>
          <a:lstStyle/>
          <a:p>
            <a:endParaRPr lang="en-US" dirty="0" smtClean="0"/>
          </a:p>
          <a:p>
            <a:r>
              <a:rPr lang="en-US" dirty="0" smtClean="0"/>
              <a:t>Defendant is tried and convicted of PC 664/187(a) and the jury finds PC 189 allegation true.</a:t>
            </a:r>
          </a:p>
          <a:p>
            <a:pPr marL="0" indent="0">
              <a:buNone/>
            </a:pPr>
            <a:endParaRPr lang="en-US" dirty="0" smtClean="0"/>
          </a:p>
          <a:p>
            <a:r>
              <a:rPr lang="en-US" dirty="0" smtClean="0"/>
              <a:t>On appeal, the Court of Appeal reversed the finding of premeditation on the grounds insufficient evidence and Defendant asserted that retrial on the allegation was barred as by Double Jeopardy principles.</a:t>
            </a:r>
          </a:p>
          <a:p>
            <a:endParaRPr lang="en-US" dirty="0"/>
          </a:p>
          <a:p>
            <a:r>
              <a:rPr lang="en-US" dirty="0" smtClean="0"/>
              <a:t>The California Supreme Court held</a:t>
            </a:r>
            <a:r>
              <a:rPr lang="en-US" dirty="0"/>
              <a:t>, “[</a:t>
            </a:r>
            <a:r>
              <a:rPr lang="en-US" dirty="0" smtClean="0"/>
              <a:t>t]he </a:t>
            </a:r>
            <a:r>
              <a:rPr lang="en-US" dirty="0"/>
              <a:t>Court of Appeal's determination of evidentiary insufficiency bars retrial of the </a:t>
            </a:r>
            <a:r>
              <a:rPr lang="en-US" dirty="0" smtClean="0"/>
              <a:t>allegation.”</a:t>
            </a:r>
          </a:p>
          <a:p>
            <a:endParaRPr lang="en-US" dirty="0"/>
          </a:p>
        </p:txBody>
      </p:sp>
    </p:spTree>
    <p:extLst>
      <p:ext uri="{BB962C8B-B14F-4D97-AF65-F5344CB8AC3E}">
        <p14:creationId xmlns:p14="http://schemas.microsoft.com/office/powerpoint/2010/main" val="4196435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HYBRID – VERDICTS AND DEADLOCKS</a:t>
            </a:r>
            <a:br>
              <a:rPr lang="en-US" b="1" u="sng" dirty="0" smtClean="0"/>
            </a:br>
            <a:r>
              <a:rPr lang="en-US" u="sng" dirty="0" smtClean="0"/>
              <a:t>People v. Sullivan</a:t>
            </a:r>
            <a:r>
              <a:rPr lang="en-US" dirty="0" smtClean="0"/>
              <a:t> (2013) 217 Cal.App.4</a:t>
            </a:r>
            <a:r>
              <a:rPr lang="en-US" baseline="30000" dirty="0" smtClean="0"/>
              <a:t>th</a:t>
            </a:r>
            <a:r>
              <a:rPr lang="en-US" dirty="0" smtClean="0"/>
              <a:t> 242</a:t>
            </a:r>
            <a:endParaRPr lang="en-US" b="1" u="sng" dirty="0"/>
          </a:p>
        </p:txBody>
      </p:sp>
      <p:sp>
        <p:nvSpPr>
          <p:cNvPr id="3" name="Content Placeholder 2"/>
          <p:cNvSpPr>
            <a:spLocks noGrp="1"/>
          </p:cNvSpPr>
          <p:nvPr>
            <p:ph idx="1"/>
          </p:nvPr>
        </p:nvSpPr>
        <p:spPr/>
        <p:txBody>
          <a:bodyPr/>
          <a:lstStyle/>
          <a:p>
            <a:r>
              <a:rPr lang="en-US" dirty="0" smtClean="0"/>
              <a:t>Defendant is charged with PC 245 w/ PC12022.7</a:t>
            </a:r>
          </a:p>
          <a:p>
            <a:r>
              <a:rPr lang="en-US" dirty="0" smtClean="0"/>
              <a:t>Jury reaches a verdict on PC 245, BUT deadlocks on PC 12022.7</a:t>
            </a:r>
          </a:p>
          <a:p>
            <a:r>
              <a:rPr lang="en-US" dirty="0" smtClean="0"/>
              <a:t>Court declares a mistrial as to BOTH PC245 and PC12022.7</a:t>
            </a:r>
          </a:p>
          <a:p>
            <a:r>
              <a:rPr lang="en-US" dirty="0" smtClean="0"/>
              <a:t>Defendant did not consent</a:t>
            </a:r>
          </a:p>
          <a:p>
            <a:r>
              <a:rPr lang="en-US" dirty="0" smtClean="0"/>
              <a:t>HOLDING: Retrial barred by Double Jeopardy.  There was no legal necessity to declare a mistrial on PC245.</a:t>
            </a:r>
          </a:p>
          <a:p>
            <a:pPr marL="0" indent="0">
              <a:buNone/>
            </a:pPr>
            <a:r>
              <a:rPr lang="en-US" dirty="0" smtClean="0"/>
              <a:t>“The </a:t>
            </a:r>
            <a:r>
              <a:rPr lang="en-US" dirty="0"/>
              <a:t>great bodily injury enhancement could have been retried separately from the assault, and the trial court was required to receive a verdict as to the assault</a:t>
            </a:r>
            <a:r>
              <a:rPr lang="en-US" dirty="0" smtClean="0"/>
              <a:t>.”</a:t>
            </a:r>
            <a:endParaRPr lang="en-US" dirty="0"/>
          </a:p>
        </p:txBody>
      </p:sp>
    </p:spTree>
    <p:extLst>
      <p:ext uri="{BB962C8B-B14F-4D97-AF65-F5344CB8AC3E}">
        <p14:creationId xmlns:p14="http://schemas.microsoft.com/office/powerpoint/2010/main" val="3621007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a:t>DO DOUBLE JEOPARDY PRINCIPLES APPLY TO </a:t>
            </a:r>
            <a:r>
              <a:rPr lang="en-US" b="1" u="sng" dirty="0" smtClean="0"/>
              <a:t>ALLEGATIONS OF PRIOR CONVICTIONS?</a:t>
            </a:r>
            <a:r>
              <a:rPr lang="en-US" b="1" u="sng" dirty="0"/>
              <a:t/>
            </a:r>
            <a:br>
              <a:rPr lang="en-US" b="1" u="sng" dirty="0"/>
            </a:br>
            <a:r>
              <a:rPr lang="en-US" b="1" u="sng" dirty="0" smtClean="0"/>
              <a:t>NO</a:t>
            </a:r>
            <a:r>
              <a:rPr lang="en-US" b="1" u="sng" dirty="0"/>
              <a:t/>
            </a:r>
            <a:br>
              <a:rPr lang="en-US" b="1" u="sng" dirty="0"/>
            </a:br>
            <a:endParaRPr lang="en-US" dirty="0"/>
          </a:p>
        </p:txBody>
      </p:sp>
      <p:sp>
        <p:nvSpPr>
          <p:cNvPr id="3" name="Content Placeholder 2"/>
          <p:cNvSpPr>
            <a:spLocks noGrp="1"/>
          </p:cNvSpPr>
          <p:nvPr>
            <p:ph idx="1"/>
          </p:nvPr>
        </p:nvSpPr>
        <p:spPr>
          <a:xfrm>
            <a:off x="838200" y="1825624"/>
            <a:ext cx="10515600" cy="5032375"/>
          </a:xfrm>
        </p:spPr>
        <p:txBody>
          <a:bodyPr>
            <a:normAutofit fontScale="92500"/>
          </a:bodyPr>
          <a:lstStyle/>
          <a:p>
            <a:pPr marL="0" indent="0" algn="ctr">
              <a:buNone/>
            </a:pPr>
            <a:r>
              <a:rPr lang="en-US" b="1" u="sng" dirty="0" smtClean="0"/>
              <a:t>People </a:t>
            </a:r>
            <a:r>
              <a:rPr lang="en-US" b="1" u="sng" dirty="0"/>
              <a:t>v. </a:t>
            </a:r>
            <a:r>
              <a:rPr lang="en-US" b="1" u="sng" dirty="0" err="1"/>
              <a:t>Monge</a:t>
            </a:r>
            <a:r>
              <a:rPr lang="en-US" b="1" u="sng" dirty="0"/>
              <a:t> </a:t>
            </a:r>
            <a:r>
              <a:rPr lang="en-US" b="1" dirty="0"/>
              <a:t>(1997) 16 Cal.4th 826, </a:t>
            </a:r>
            <a:r>
              <a:rPr lang="en-US" b="1" dirty="0" smtClean="0"/>
              <a:t>844-845</a:t>
            </a:r>
          </a:p>
          <a:p>
            <a:r>
              <a:rPr lang="en-US" dirty="0" smtClean="0"/>
              <a:t>Marijuana Sales involving a Minor.</a:t>
            </a:r>
          </a:p>
          <a:p>
            <a:r>
              <a:rPr lang="en-US" dirty="0" smtClean="0"/>
              <a:t>Second Strike alleged.</a:t>
            </a:r>
          </a:p>
          <a:p>
            <a:r>
              <a:rPr lang="en-US" dirty="0" smtClean="0"/>
              <a:t>Trial Court found the strike true</a:t>
            </a:r>
          </a:p>
          <a:p>
            <a:r>
              <a:rPr lang="en-US" dirty="0" smtClean="0"/>
              <a:t>Appellate Court disagreed, reversed and remanded</a:t>
            </a:r>
          </a:p>
          <a:p>
            <a:r>
              <a:rPr lang="en-US" dirty="0" smtClean="0"/>
              <a:t>Defendant asserted Double Jeopardy bar to retrial on the prior conviction</a:t>
            </a:r>
          </a:p>
          <a:p>
            <a:pPr marL="0" indent="0">
              <a:buNone/>
            </a:pPr>
            <a:r>
              <a:rPr lang="en-US" b="1" u="sng" dirty="0" smtClean="0"/>
              <a:t>HOLDING</a:t>
            </a:r>
            <a:endParaRPr lang="en-US" b="1" u="sng" dirty="0"/>
          </a:p>
          <a:p>
            <a:r>
              <a:rPr lang="en-US" dirty="0"/>
              <a:t>In conclusion, we hold that the federal double jeopardy clause does not apply to the trial of the prior conviction allegation in this case. </a:t>
            </a:r>
          </a:p>
          <a:p>
            <a:r>
              <a:rPr lang="en-US" dirty="0" smtClean="0"/>
              <a:t>[W]e </a:t>
            </a:r>
            <a:r>
              <a:rPr lang="en-US" dirty="0"/>
              <a:t>conclude that the double jeopardy provision of the </a:t>
            </a:r>
            <a:r>
              <a:rPr lang="en-US" b="1" u="sng" dirty="0"/>
              <a:t>state Constitution </a:t>
            </a:r>
            <a:r>
              <a:rPr lang="en-US" dirty="0"/>
              <a:t>does not apply to the trial of the prior conviction allegation in this case. </a:t>
            </a:r>
          </a:p>
        </p:txBody>
      </p:sp>
    </p:spTree>
    <p:extLst>
      <p:ext uri="{BB962C8B-B14F-4D97-AF65-F5344CB8AC3E}">
        <p14:creationId xmlns:p14="http://schemas.microsoft.com/office/powerpoint/2010/main" val="3607180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WHAT IS A “MISTRIAL”?</a:t>
            </a:r>
            <a:endParaRPr lang="en-US" b="1" u="sng" dirty="0"/>
          </a:p>
        </p:txBody>
      </p:sp>
      <p:sp>
        <p:nvSpPr>
          <p:cNvPr id="3" name="Content Placeholder 2"/>
          <p:cNvSpPr>
            <a:spLocks noGrp="1"/>
          </p:cNvSpPr>
          <p:nvPr>
            <p:ph idx="1"/>
          </p:nvPr>
        </p:nvSpPr>
        <p:spPr/>
        <p:txBody>
          <a:bodyPr/>
          <a:lstStyle/>
          <a:p>
            <a:pPr marL="0" indent="0">
              <a:buNone/>
            </a:pPr>
            <a:r>
              <a:rPr lang="en-US" sz="4000" dirty="0" smtClean="0"/>
              <a:t>A mistrial is a request to the trial court to terminate the trial before the verdict is returned.</a:t>
            </a:r>
            <a:endParaRPr lang="en-US" sz="4000" dirty="0"/>
          </a:p>
        </p:txBody>
      </p:sp>
    </p:spTree>
    <p:extLst>
      <p:ext uri="{BB962C8B-B14F-4D97-AF65-F5344CB8AC3E}">
        <p14:creationId xmlns:p14="http://schemas.microsoft.com/office/powerpoint/2010/main" val="6076499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WHY ANALYZE BOTH THE FEDERAL AND STATE CONSTITUTIONS?</a:t>
            </a:r>
            <a:endParaRPr lang="en-US" b="1" u="sng" dirty="0"/>
          </a:p>
        </p:txBody>
      </p:sp>
      <p:sp>
        <p:nvSpPr>
          <p:cNvPr id="3" name="Content Placeholder 2"/>
          <p:cNvSpPr>
            <a:spLocks noGrp="1"/>
          </p:cNvSpPr>
          <p:nvPr>
            <p:ph idx="1"/>
          </p:nvPr>
        </p:nvSpPr>
        <p:spPr/>
        <p:txBody>
          <a:bodyPr/>
          <a:lstStyle/>
          <a:p>
            <a:pPr marL="0" indent="0">
              <a:buNone/>
            </a:pPr>
            <a:r>
              <a:rPr lang="en-US" dirty="0"/>
              <a:t>The "California Constitution is a document of independent force and effect that may be interpreted in a manner more protective of defendants' rights than that extended by the federal Constitution . . . ." </a:t>
            </a:r>
            <a:r>
              <a:rPr lang="en-US" dirty="0" smtClean="0"/>
              <a:t>when </a:t>
            </a:r>
            <a:r>
              <a:rPr lang="en-US" dirty="0"/>
              <a:t>we interpret a provision of the California Constitution that is similar to a provision of the federal Constitution, </a:t>
            </a:r>
            <a:r>
              <a:rPr lang="en-US" b="1" u="sng" dirty="0"/>
              <a:t>" 'cogent reasons must exist' " before we will construe the Constitutions differently and " 'depart from the construction placed by the Supreme Court of the United States.' " </a:t>
            </a:r>
          </a:p>
        </p:txBody>
      </p:sp>
    </p:spTree>
    <p:extLst>
      <p:ext uri="{BB962C8B-B14F-4D97-AF65-F5344CB8AC3E}">
        <p14:creationId xmlns:p14="http://schemas.microsoft.com/office/powerpoint/2010/main" val="8380991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CALIFORNIA HAS BROADER DOUBLE JEOPARDY PROTECTIONS THAN FEDERAL CONSTITUTION</a:t>
            </a:r>
            <a:endParaRPr lang="en-US" b="1" u="sng" dirty="0"/>
          </a:p>
        </p:txBody>
      </p:sp>
      <p:sp>
        <p:nvSpPr>
          <p:cNvPr id="3" name="Content Placeholder 2"/>
          <p:cNvSpPr>
            <a:spLocks noGrp="1"/>
          </p:cNvSpPr>
          <p:nvPr>
            <p:ph idx="1"/>
          </p:nvPr>
        </p:nvSpPr>
        <p:spPr/>
        <p:txBody>
          <a:bodyPr/>
          <a:lstStyle/>
          <a:p>
            <a:pPr marL="0" indent="0" algn="ctr">
              <a:buNone/>
            </a:pPr>
            <a:r>
              <a:rPr lang="en-US" sz="3200" b="1" u="sng" dirty="0" smtClean="0"/>
              <a:t>People v. Batts</a:t>
            </a:r>
            <a:r>
              <a:rPr lang="en-US" sz="3200" dirty="0" smtClean="0"/>
              <a:t> </a:t>
            </a:r>
            <a:r>
              <a:rPr lang="en-US" sz="3200" b="1" dirty="0" smtClean="0"/>
              <a:t>(2003) 30 Cal.4</a:t>
            </a:r>
            <a:r>
              <a:rPr lang="en-US" sz="3200" b="1" baseline="30000" dirty="0" smtClean="0"/>
              <a:t>th</a:t>
            </a:r>
            <a:r>
              <a:rPr lang="en-US" sz="3200" b="1" dirty="0" smtClean="0"/>
              <a:t> 660</a:t>
            </a:r>
          </a:p>
          <a:p>
            <a:r>
              <a:rPr lang="en-US" dirty="0" smtClean="0"/>
              <a:t>Co-D Murder prosecution which resulted in the 3 trials.</a:t>
            </a:r>
          </a:p>
          <a:p>
            <a:pPr lvl="1"/>
            <a:r>
              <a:rPr lang="en-US" dirty="0" smtClean="0"/>
              <a:t>Trial #1: </a:t>
            </a:r>
            <a:r>
              <a:rPr lang="en-US" dirty="0"/>
              <a:t>C</a:t>
            </a:r>
            <a:r>
              <a:rPr lang="en-US" dirty="0" smtClean="0"/>
              <a:t>onviction, however court granted a new trial.</a:t>
            </a:r>
          </a:p>
          <a:p>
            <a:pPr lvl="1"/>
            <a:r>
              <a:rPr lang="en-US" dirty="0" smtClean="0"/>
              <a:t>Trial #2: Mistrial following DA intentionally eliciting inadmissible evidence regarding witness’s murder following misleading examination by defense.</a:t>
            </a:r>
          </a:p>
          <a:p>
            <a:pPr lvl="1"/>
            <a:r>
              <a:rPr lang="en-US" dirty="0" smtClean="0"/>
              <a:t>Trial #3: Conviction</a:t>
            </a:r>
          </a:p>
          <a:p>
            <a:pPr marL="231775" lvl="1" indent="-231775"/>
            <a:r>
              <a:rPr lang="en-US" sz="2800" dirty="0" smtClean="0"/>
              <a:t>Defendant’s claim their retrial is barred by Double Jeopardy.</a:t>
            </a:r>
          </a:p>
          <a:p>
            <a:pPr marL="231775" lvl="1" indent="-231775"/>
            <a:r>
              <a:rPr lang="en-US" sz="2800" dirty="0" smtClean="0"/>
              <a:t>The Court examined both California and Federal Double Jeopardy protections.</a:t>
            </a:r>
          </a:p>
          <a:p>
            <a:pPr marL="0" indent="0">
              <a:buNone/>
            </a:pPr>
            <a:endParaRPr lang="en-US" dirty="0" smtClean="0"/>
          </a:p>
        </p:txBody>
      </p:sp>
    </p:spTree>
    <p:extLst>
      <p:ext uri="{BB962C8B-B14F-4D97-AF65-F5344CB8AC3E}">
        <p14:creationId xmlns:p14="http://schemas.microsoft.com/office/powerpoint/2010/main" val="42390636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HOLDING</a:t>
            </a:r>
            <a:endParaRPr lang="en-US" b="1" u="sng" dirty="0"/>
          </a:p>
        </p:txBody>
      </p:sp>
      <p:sp>
        <p:nvSpPr>
          <p:cNvPr id="3" name="Content Placeholder 2"/>
          <p:cNvSpPr>
            <a:spLocks noGrp="1"/>
          </p:cNvSpPr>
          <p:nvPr>
            <p:ph idx="1"/>
          </p:nvPr>
        </p:nvSpPr>
        <p:spPr/>
        <p:txBody>
          <a:bodyPr>
            <a:normAutofit/>
          </a:bodyPr>
          <a:lstStyle/>
          <a:p>
            <a:r>
              <a:rPr lang="en-US" dirty="0"/>
              <a:t> </a:t>
            </a:r>
            <a:r>
              <a:rPr lang="en-US" dirty="0" smtClean="0"/>
              <a:t>[T]he </a:t>
            </a:r>
            <a:r>
              <a:rPr lang="en-US" dirty="0"/>
              <a:t>double jeopardy clause of California Constitution article I, section 15 bars retrial following the grant of a defendant's mistrial </a:t>
            </a:r>
            <a:r>
              <a:rPr lang="en-US" dirty="0" smtClean="0"/>
              <a:t>motion:</a:t>
            </a:r>
          </a:p>
          <a:p>
            <a:pPr lvl="1"/>
            <a:r>
              <a:rPr lang="en-US" dirty="0" smtClean="0"/>
              <a:t>(</a:t>
            </a:r>
            <a:r>
              <a:rPr lang="en-US" dirty="0"/>
              <a:t>1) when the prosecution intentionally commits misconduct for the purpose of triggering a mistrial, and also </a:t>
            </a:r>
          </a:p>
          <a:p>
            <a:pPr lvl="1"/>
            <a:r>
              <a:rPr lang="en-US" dirty="0" smtClean="0"/>
              <a:t>(2) when </a:t>
            </a:r>
            <a:r>
              <a:rPr lang="en-US" dirty="0"/>
              <a:t>the prosecution, believing in view of events that unfold during an ongoing trial that the defendant is likely to secure an acquittal at that trial in the absence of misconduct, </a:t>
            </a:r>
            <a:r>
              <a:rPr lang="en-US" b="1" u="sng" dirty="0"/>
              <a:t>intentionally and knowingly </a:t>
            </a:r>
            <a:r>
              <a:rPr lang="en-US" dirty="0"/>
              <a:t>commits misconduct in order to thwart such an acquittal--</a:t>
            </a:r>
            <a:r>
              <a:rPr lang="en-US" b="1" u="sng" dirty="0"/>
              <a:t>and</a:t>
            </a:r>
            <a:r>
              <a:rPr lang="en-US" dirty="0"/>
              <a:t> a court, reviewing the circumstances as of the time of </a:t>
            </a:r>
            <a:r>
              <a:rPr lang="en-US" dirty="0" smtClean="0"/>
              <a:t>the </a:t>
            </a:r>
            <a:r>
              <a:rPr lang="en-US" dirty="0"/>
              <a:t>misconduct, determines that from an objective perspective, the prosecutor's misconduct in fact deprived </a:t>
            </a:r>
            <a:r>
              <a:rPr lang="en-US" dirty="0" smtClean="0"/>
              <a:t>the defendant </a:t>
            </a:r>
            <a:r>
              <a:rPr lang="en-US" dirty="0"/>
              <a:t>of </a:t>
            </a:r>
            <a:r>
              <a:rPr lang="en-US" dirty="0" smtClean="0"/>
              <a:t>a </a:t>
            </a:r>
            <a:r>
              <a:rPr lang="en-US" dirty="0"/>
              <a:t>reasonable prospect of an acquittal.</a:t>
            </a:r>
          </a:p>
        </p:txBody>
      </p:sp>
    </p:spTree>
    <p:extLst>
      <p:ext uri="{BB962C8B-B14F-4D97-AF65-F5344CB8AC3E}">
        <p14:creationId xmlns:p14="http://schemas.microsoft.com/office/powerpoint/2010/main" val="975529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LEGAL NECESSITY</a:t>
            </a:r>
            <a:endParaRPr lang="en-US" b="1" u="sng" dirty="0"/>
          </a:p>
        </p:txBody>
      </p:sp>
      <p:sp>
        <p:nvSpPr>
          <p:cNvPr id="3" name="Content Placeholder 2"/>
          <p:cNvSpPr>
            <a:spLocks noGrp="1"/>
          </p:cNvSpPr>
          <p:nvPr>
            <p:ph idx="1"/>
          </p:nvPr>
        </p:nvSpPr>
        <p:spPr/>
        <p:txBody>
          <a:bodyPr/>
          <a:lstStyle/>
          <a:p>
            <a:pPr marL="0" lvl="0" indent="0">
              <a:buNone/>
            </a:pPr>
            <a:r>
              <a:rPr lang="en-US" dirty="0">
                <a:solidFill>
                  <a:prstClr val="black"/>
                </a:solidFill>
              </a:rPr>
              <a:t>"[L]</a:t>
            </a:r>
            <a:r>
              <a:rPr lang="en-US" dirty="0" err="1">
                <a:solidFill>
                  <a:prstClr val="black"/>
                </a:solidFill>
              </a:rPr>
              <a:t>egal</a:t>
            </a:r>
            <a:r>
              <a:rPr lang="en-US" dirty="0">
                <a:solidFill>
                  <a:prstClr val="black"/>
                </a:solidFill>
              </a:rPr>
              <a:t> necessity for a </a:t>
            </a:r>
            <a:r>
              <a:rPr lang="en-US" b="1" dirty="0">
                <a:solidFill>
                  <a:prstClr val="black"/>
                </a:solidFill>
              </a:rPr>
              <a:t>mistrial</a:t>
            </a:r>
            <a:r>
              <a:rPr lang="en-US" dirty="0">
                <a:solidFill>
                  <a:prstClr val="black"/>
                </a:solidFill>
              </a:rPr>
              <a:t> typically arises from an inability of the jury to agree or from physical causes beyond the control of the court, such as the death, illness, or absence of judge or juror or of the defendant.  </a:t>
            </a:r>
            <a:r>
              <a:rPr lang="en-US" b="1" dirty="0">
                <a:solidFill>
                  <a:prstClr val="black"/>
                </a:solidFill>
              </a:rPr>
              <a:t>A mere error of law or procedure, however, does not constitute legal necessity.</a:t>
            </a:r>
            <a:r>
              <a:rPr lang="en-US" dirty="0">
                <a:solidFill>
                  <a:prstClr val="black"/>
                </a:solidFill>
              </a:rPr>
              <a:t>”</a:t>
            </a:r>
          </a:p>
          <a:p>
            <a:pPr lvl="0"/>
            <a:endParaRPr lang="en-US" dirty="0">
              <a:solidFill>
                <a:prstClr val="black"/>
              </a:solidFill>
            </a:endParaRPr>
          </a:p>
          <a:p>
            <a:pPr marL="0" lvl="0" indent="0">
              <a:buNone/>
            </a:pPr>
            <a:r>
              <a:rPr lang="en-US" u="sng" dirty="0">
                <a:solidFill>
                  <a:prstClr val="black"/>
                </a:solidFill>
              </a:rPr>
              <a:t>Curry v. Superior Court </a:t>
            </a:r>
            <a:r>
              <a:rPr lang="en-US" dirty="0">
                <a:solidFill>
                  <a:prstClr val="black"/>
                </a:solidFill>
              </a:rPr>
              <a:t>(1970) 2 Cal.3d 707, 713-714</a:t>
            </a:r>
          </a:p>
          <a:p>
            <a:endParaRPr lang="en-US" dirty="0"/>
          </a:p>
        </p:txBody>
      </p:sp>
    </p:spTree>
    <p:extLst>
      <p:ext uri="{BB962C8B-B14F-4D97-AF65-F5344CB8AC3E}">
        <p14:creationId xmlns:p14="http://schemas.microsoft.com/office/powerpoint/2010/main" val="1025268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Legal Necessity Further Defined</a:t>
            </a:r>
            <a:endParaRPr lang="en-US" b="1" u="sng" dirty="0"/>
          </a:p>
        </p:txBody>
      </p:sp>
      <p:sp>
        <p:nvSpPr>
          <p:cNvPr id="3" name="Content Placeholder 2"/>
          <p:cNvSpPr>
            <a:spLocks noGrp="1"/>
          </p:cNvSpPr>
          <p:nvPr>
            <p:ph idx="1"/>
          </p:nvPr>
        </p:nvSpPr>
        <p:spPr/>
        <p:txBody>
          <a:bodyPr/>
          <a:lstStyle/>
          <a:p>
            <a:r>
              <a:rPr lang="en-US" dirty="0"/>
              <a:t>A trial court should grant a mistrial only when a party's chances of receiving a fair trial have been </a:t>
            </a:r>
            <a:r>
              <a:rPr lang="en-US" b="1" u="sng" dirty="0"/>
              <a:t>irreparably damaged</a:t>
            </a:r>
            <a:r>
              <a:rPr lang="en-US" dirty="0"/>
              <a:t>, and we use the deferential abuse </a:t>
            </a:r>
            <a:r>
              <a:rPr lang="en-US" dirty="0" smtClean="0"/>
              <a:t>of </a:t>
            </a:r>
            <a:r>
              <a:rPr lang="en-US" dirty="0"/>
              <a:t>discretion standard to review a trial court ruling denying a mistrial. </a:t>
            </a:r>
            <a:br>
              <a:rPr lang="en-US" dirty="0"/>
            </a:br>
            <a:r>
              <a:rPr lang="en-US" dirty="0"/>
              <a:t/>
            </a:r>
            <a:br>
              <a:rPr lang="en-US" dirty="0"/>
            </a:br>
            <a:r>
              <a:rPr lang="en-US" u="sng" dirty="0"/>
              <a:t>People v. Silva</a:t>
            </a:r>
            <a:r>
              <a:rPr lang="en-US" dirty="0"/>
              <a:t>, 25 Cal. 4th 345, 372</a:t>
            </a:r>
          </a:p>
        </p:txBody>
      </p:sp>
    </p:spTree>
    <p:extLst>
      <p:ext uri="{BB962C8B-B14F-4D97-AF65-F5344CB8AC3E}">
        <p14:creationId xmlns:p14="http://schemas.microsoft.com/office/powerpoint/2010/main" val="22948527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EXAMPLES OF LEGAL NECESSITY</a:t>
            </a:r>
            <a:endParaRPr lang="en-US" b="1" u="sng" dirty="0"/>
          </a:p>
        </p:txBody>
      </p:sp>
      <p:sp>
        <p:nvSpPr>
          <p:cNvPr id="3" name="Content Placeholder 2"/>
          <p:cNvSpPr>
            <a:spLocks noGrp="1"/>
          </p:cNvSpPr>
          <p:nvPr>
            <p:ph idx="1"/>
          </p:nvPr>
        </p:nvSpPr>
        <p:spPr>
          <a:xfrm>
            <a:off x="838200" y="1825624"/>
            <a:ext cx="10515600" cy="5032375"/>
          </a:xfrm>
        </p:spPr>
        <p:txBody>
          <a:bodyPr>
            <a:normAutofit fontScale="77500" lnSpcReduction="20000"/>
          </a:bodyPr>
          <a:lstStyle/>
          <a:p>
            <a:r>
              <a:rPr lang="en-US" dirty="0" smtClean="0"/>
              <a:t>[T]he </a:t>
            </a:r>
            <a:r>
              <a:rPr lang="en-US" dirty="0"/>
              <a:t>jury is unable to agree on a </a:t>
            </a:r>
            <a:r>
              <a:rPr lang="en-US" dirty="0" smtClean="0"/>
              <a:t>verdict</a:t>
            </a:r>
          </a:p>
          <a:p>
            <a:endParaRPr lang="en-US" dirty="0" smtClean="0"/>
          </a:p>
          <a:p>
            <a:r>
              <a:rPr lang="en-US" dirty="0" smtClean="0"/>
              <a:t> [W]here </a:t>
            </a:r>
            <a:r>
              <a:rPr lang="en-US" dirty="0"/>
              <a:t>physical causes beyond the control of the court such as the death, illness or absence of a judge, juror or the defendant make it impossible to </a:t>
            </a:r>
            <a:r>
              <a:rPr lang="en-US" dirty="0" smtClean="0"/>
              <a:t>continue.</a:t>
            </a:r>
          </a:p>
          <a:p>
            <a:pPr marL="0" indent="0">
              <a:buNone/>
            </a:pPr>
            <a:r>
              <a:rPr lang="en-US" u="sng" dirty="0"/>
              <a:t>People v. </a:t>
            </a:r>
            <a:r>
              <a:rPr lang="en-US" u="sng" dirty="0" smtClean="0"/>
              <a:t>Brandon</a:t>
            </a:r>
            <a:r>
              <a:rPr lang="en-US" dirty="0" smtClean="0"/>
              <a:t>  (1995) 40 </a:t>
            </a:r>
            <a:r>
              <a:rPr lang="en-US" dirty="0"/>
              <a:t>Cal. App. 4th 1172, 1175</a:t>
            </a:r>
          </a:p>
          <a:p>
            <a:pPr marL="0" indent="0">
              <a:buNone/>
            </a:pPr>
            <a:endParaRPr lang="en-US" dirty="0" smtClean="0"/>
          </a:p>
          <a:p>
            <a:r>
              <a:rPr lang="en-US" dirty="0" smtClean="0"/>
              <a:t>[W]here </a:t>
            </a:r>
            <a:r>
              <a:rPr lang="en-US" dirty="0"/>
              <a:t>it becomes necessary to replace defense counsel during trial due to the disappearance of counsel at a critical stage of trial </a:t>
            </a:r>
          </a:p>
          <a:p>
            <a:pPr marL="0" indent="0">
              <a:buNone/>
            </a:pPr>
            <a:r>
              <a:rPr lang="en-US" u="sng" dirty="0" smtClean="0"/>
              <a:t>People </a:t>
            </a:r>
            <a:r>
              <a:rPr lang="en-US" u="sng" dirty="0"/>
              <a:t>v. Manson </a:t>
            </a:r>
            <a:r>
              <a:rPr lang="en-US" dirty="0"/>
              <a:t>(1976) 61 Cal. App. 3d 102, 201, 203 </a:t>
            </a:r>
          </a:p>
          <a:p>
            <a:pPr marL="0" indent="0">
              <a:buNone/>
            </a:pPr>
            <a:endParaRPr lang="en-US" dirty="0" smtClean="0"/>
          </a:p>
          <a:p>
            <a:r>
              <a:rPr lang="en-US" dirty="0" smtClean="0"/>
              <a:t>[T]he </a:t>
            </a:r>
            <a:r>
              <a:rPr lang="en-US" dirty="0"/>
              <a:t>belated discovery by counsel of a conflict of </a:t>
            </a:r>
            <a:r>
              <a:rPr lang="en-US" dirty="0" smtClean="0"/>
              <a:t>interest. </a:t>
            </a:r>
          </a:p>
          <a:p>
            <a:pPr marL="0" indent="0">
              <a:buNone/>
            </a:pPr>
            <a:r>
              <a:rPr lang="en-US" u="sng" dirty="0" smtClean="0"/>
              <a:t>People </a:t>
            </a:r>
            <a:r>
              <a:rPr lang="en-US" u="sng" dirty="0"/>
              <a:t>v. McNally </a:t>
            </a:r>
            <a:r>
              <a:rPr lang="en-US" dirty="0"/>
              <a:t>(1980) 107 Cal. </a:t>
            </a:r>
            <a:r>
              <a:rPr lang="en-US" dirty="0" smtClean="0"/>
              <a:t>App</a:t>
            </a:r>
            <a:r>
              <a:rPr lang="en-US" dirty="0"/>
              <a:t>. 3d 387, </a:t>
            </a:r>
            <a:r>
              <a:rPr lang="en-US" dirty="0" smtClean="0"/>
              <a:t>391</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449571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Examples of Situations that did NOT Constitute Legal Necessity.</a:t>
            </a:r>
            <a:endParaRPr lang="en-US" b="1" u="sng" dirty="0"/>
          </a:p>
        </p:txBody>
      </p:sp>
      <p:sp>
        <p:nvSpPr>
          <p:cNvPr id="3" name="Content Placeholder 2"/>
          <p:cNvSpPr>
            <a:spLocks noGrp="1"/>
          </p:cNvSpPr>
          <p:nvPr>
            <p:ph idx="1"/>
          </p:nvPr>
        </p:nvSpPr>
        <p:spPr/>
        <p:txBody>
          <a:bodyPr/>
          <a:lstStyle/>
          <a:p>
            <a:r>
              <a:rPr lang="en-US" dirty="0" smtClean="0"/>
              <a:t>Trial Court’s belief that defense counsel’s failure to suppress the Defendant’s coerced confession was ineffective assistance of counsel per se.</a:t>
            </a:r>
          </a:p>
          <a:p>
            <a:pPr marL="0" indent="0">
              <a:buNone/>
            </a:pPr>
            <a:r>
              <a:rPr lang="en-US" u="sng" dirty="0" err="1" smtClean="0"/>
              <a:t>Carillo</a:t>
            </a:r>
            <a:r>
              <a:rPr lang="en-US" u="sng" dirty="0" smtClean="0"/>
              <a:t> v. Superior Court</a:t>
            </a:r>
            <a:r>
              <a:rPr lang="en-US" dirty="0" smtClean="0"/>
              <a:t> (2006) 145 Cal.App.4</a:t>
            </a:r>
            <a:r>
              <a:rPr lang="en-US" baseline="30000" dirty="0" smtClean="0"/>
              <a:t>th</a:t>
            </a:r>
            <a:r>
              <a:rPr lang="en-US" dirty="0" smtClean="0"/>
              <a:t> 1511</a:t>
            </a:r>
          </a:p>
          <a:p>
            <a:r>
              <a:rPr lang="en-US" dirty="0" smtClean="0"/>
              <a:t>Juror conducted independent investigation that he stated he would use to determine witness credibility and might not be fair to defendant.  There were no alternates and Defendant did not stipulate to 11 person jury.</a:t>
            </a:r>
          </a:p>
          <a:p>
            <a:pPr marL="0" indent="0">
              <a:buNone/>
            </a:pPr>
            <a:r>
              <a:rPr lang="en-US" u="sng" dirty="0" err="1" smtClean="0"/>
              <a:t>Larios</a:t>
            </a:r>
            <a:r>
              <a:rPr lang="en-US" u="sng" dirty="0" smtClean="0"/>
              <a:t> v. Superior Court (Ventura)</a:t>
            </a:r>
            <a:r>
              <a:rPr lang="en-US" dirty="0" smtClean="0"/>
              <a:t> (1979) 24 Cal.3d 324 </a:t>
            </a:r>
            <a:endParaRPr lang="en-US" u="sng" dirty="0" smtClean="0"/>
          </a:p>
        </p:txBody>
      </p:sp>
    </p:spTree>
    <p:extLst>
      <p:ext uri="{BB962C8B-B14F-4D97-AF65-F5344CB8AC3E}">
        <p14:creationId xmlns:p14="http://schemas.microsoft.com/office/powerpoint/2010/main" val="20200984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More Examples</a:t>
            </a:r>
            <a:endParaRPr lang="en-US" b="1" u="sng" dirty="0"/>
          </a:p>
        </p:txBody>
      </p:sp>
      <p:sp>
        <p:nvSpPr>
          <p:cNvPr id="3" name="Content Placeholder 2"/>
          <p:cNvSpPr>
            <a:spLocks noGrp="1"/>
          </p:cNvSpPr>
          <p:nvPr>
            <p:ph idx="1"/>
          </p:nvPr>
        </p:nvSpPr>
        <p:spPr/>
        <p:txBody>
          <a:bodyPr/>
          <a:lstStyle/>
          <a:p>
            <a:r>
              <a:rPr lang="en-US" dirty="0" smtClean="0"/>
              <a:t>Arrest of Defense Witness during trial does NOT constitute legal necessity.</a:t>
            </a:r>
          </a:p>
          <a:p>
            <a:pPr marL="0" indent="0">
              <a:buNone/>
            </a:pPr>
            <a:r>
              <a:rPr lang="en-US" u="sng" dirty="0" smtClean="0"/>
              <a:t>People v. Boyd</a:t>
            </a:r>
            <a:r>
              <a:rPr lang="en-US" dirty="0" smtClean="0"/>
              <a:t> (1972) 22 Cal.App.3d 714</a:t>
            </a:r>
          </a:p>
          <a:p>
            <a:pPr marL="0" indent="0">
              <a:buNone/>
            </a:pPr>
            <a:endParaRPr lang="en-US" dirty="0" smtClean="0"/>
          </a:p>
          <a:p>
            <a:r>
              <a:rPr lang="en-US" dirty="0" smtClean="0"/>
              <a:t>Entry of a Guilty Verdict by Judge when jury did not indicate unanimity upon being polled did NOT constitute legal necessity.</a:t>
            </a:r>
          </a:p>
          <a:p>
            <a:pPr marL="0" indent="0">
              <a:buNone/>
            </a:pPr>
            <a:r>
              <a:rPr lang="en-US" u="sng" dirty="0" smtClean="0"/>
              <a:t>People v. Bailey</a:t>
            </a:r>
            <a:r>
              <a:rPr lang="en-US" dirty="0" smtClean="0"/>
              <a:t> (2018) 27 Cal.App.5</a:t>
            </a:r>
            <a:r>
              <a:rPr lang="en-US" baseline="30000" dirty="0" smtClean="0"/>
              <a:t>th</a:t>
            </a:r>
            <a:r>
              <a:rPr lang="en-US" dirty="0" smtClean="0"/>
              <a:t> 376</a:t>
            </a:r>
            <a:endParaRPr lang="en-US" u="sng" dirty="0"/>
          </a:p>
        </p:txBody>
      </p:sp>
    </p:spTree>
    <p:extLst>
      <p:ext uri="{BB962C8B-B14F-4D97-AF65-F5344CB8AC3E}">
        <p14:creationId xmlns:p14="http://schemas.microsoft.com/office/powerpoint/2010/main" val="2202725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§ 1140. Jury not to be discharged after cause submitted; Exceptions</a:t>
            </a:r>
            <a:endParaRPr lang="en-US" dirty="0"/>
          </a:p>
        </p:txBody>
      </p:sp>
      <p:sp>
        <p:nvSpPr>
          <p:cNvPr id="3" name="Content Placeholder 2"/>
          <p:cNvSpPr>
            <a:spLocks noGrp="1"/>
          </p:cNvSpPr>
          <p:nvPr>
            <p:ph idx="1"/>
          </p:nvPr>
        </p:nvSpPr>
        <p:spPr/>
        <p:txBody>
          <a:bodyPr>
            <a:normAutofit/>
          </a:bodyPr>
          <a:lstStyle/>
          <a:p>
            <a:pPr marL="0" indent="0">
              <a:buNone/>
            </a:pPr>
            <a:r>
              <a:rPr lang="en-US" dirty="0"/>
              <a:t>Except as provided by law, the jury cannot be discharged </a:t>
            </a:r>
            <a:r>
              <a:rPr lang="en-US" b="1" u="sng" dirty="0"/>
              <a:t>after</a:t>
            </a:r>
            <a:r>
              <a:rPr lang="en-US" dirty="0"/>
              <a:t> the cause is submitted to them until they have agreed upon their verdict and rendered it in open court, unless by consent of both parties, entered upon the minutes, or unless, at the expiration of such time as the court may deem proper, it satisfactorily appears that there is </a:t>
            </a:r>
            <a:r>
              <a:rPr lang="en-US" b="1" u="sng" dirty="0"/>
              <a:t>no reasonable probability</a:t>
            </a:r>
            <a:r>
              <a:rPr lang="en-US" dirty="0"/>
              <a:t> that the jury can agree</a:t>
            </a:r>
            <a:r>
              <a:rPr lang="en-US" dirty="0" smtClean="0"/>
              <a:t>.</a:t>
            </a:r>
          </a:p>
          <a:p>
            <a:pPr marL="0" indent="0">
              <a:buNone/>
            </a:pPr>
            <a:endParaRPr lang="en-US" dirty="0"/>
          </a:p>
          <a:p>
            <a:pPr marL="0" indent="0">
              <a:buNone/>
            </a:pPr>
            <a:r>
              <a:rPr lang="en-US" sz="2000" dirty="0"/>
              <a:t>A judge abused his discretion at a trial of a defendant charged with taking and driving a vehicle without consent of the owner under </a:t>
            </a:r>
            <a:r>
              <a:rPr lang="en-US" sz="2000" dirty="0" err="1"/>
              <a:t>Veh</a:t>
            </a:r>
            <a:r>
              <a:rPr lang="en-US" sz="2000" dirty="0"/>
              <a:t> C § 10851 by discharging the jury after only 50 minutes of deliberations, and a conviction of defendant at a second trial could not stand. </a:t>
            </a:r>
            <a:endParaRPr lang="en-US" sz="2000" dirty="0" smtClean="0"/>
          </a:p>
          <a:p>
            <a:pPr marL="0" indent="0">
              <a:buNone/>
            </a:pPr>
            <a:r>
              <a:rPr lang="en-US" sz="2000" u="sng" dirty="0" smtClean="0"/>
              <a:t>People v. Medina </a:t>
            </a:r>
            <a:r>
              <a:rPr lang="en-US" sz="2000" dirty="0" smtClean="0"/>
              <a:t>(1980) 107 Cal.App.3d 364</a:t>
            </a:r>
            <a:endParaRPr lang="en-US" sz="2000" dirty="0"/>
          </a:p>
        </p:txBody>
      </p:sp>
    </p:spTree>
    <p:extLst>
      <p:ext uri="{BB962C8B-B14F-4D97-AF65-F5344CB8AC3E}">
        <p14:creationId xmlns:p14="http://schemas.microsoft.com/office/powerpoint/2010/main" val="3524726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u="sng" dirty="0" smtClean="0"/>
              <a:t>People v. Moore</a:t>
            </a:r>
            <a:r>
              <a:rPr lang="en-US" sz="4000" b="1" dirty="0" smtClean="0"/>
              <a:t> (2002) 96 Cal.App.4</a:t>
            </a:r>
            <a:r>
              <a:rPr lang="en-US" sz="4000" b="1" baseline="30000" dirty="0" smtClean="0"/>
              <a:t>th</a:t>
            </a:r>
            <a:r>
              <a:rPr lang="en-US" sz="4000" b="1" dirty="0" smtClean="0"/>
              <a:t> 1105, 1122</a:t>
            </a:r>
            <a:endParaRPr lang="en-US" sz="4000" b="1" u="sng" dirty="0"/>
          </a:p>
        </p:txBody>
      </p:sp>
      <p:sp>
        <p:nvSpPr>
          <p:cNvPr id="3" name="Content Placeholder 2"/>
          <p:cNvSpPr>
            <a:spLocks noGrp="1"/>
          </p:cNvSpPr>
          <p:nvPr>
            <p:ph idx="1"/>
          </p:nvPr>
        </p:nvSpPr>
        <p:spPr/>
        <p:txBody>
          <a:bodyPr/>
          <a:lstStyle/>
          <a:p>
            <a:pPr marL="0" indent="0">
              <a:buNone/>
            </a:pPr>
            <a:r>
              <a:rPr lang="en-US" dirty="0" smtClean="0"/>
              <a:t>“[S]</a:t>
            </a:r>
            <a:r>
              <a:rPr lang="en-US" dirty="0" err="1" smtClean="0"/>
              <a:t>ection</a:t>
            </a:r>
            <a:r>
              <a:rPr lang="en-US" dirty="0"/>
              <a:t> </a:t>
            </a:r>
            <a:r>
              <a:rPr lang="en-US" dirty="0" smtClean="0"/>
              <a:t>1140 vests </a:t>
            </a:r>
            <a:r>
              <a:rPr lang="en-US" dirty="0"/>
              <a:t>the trial court with discretion to determine whether there is a reasonable probability of agreement among jurors who have reported an impasse</a:t>
            </a:r>
            <a:r>
              <a:rPr lang="en-US" dirty="0" smtClean="0"/>
              <a:t>.” </a:t>
            </a:r>
            <a:endParaRPr lang="en-US" dirty="0"/>
          </a:p>
        </p:txBody>
      </p:sp>
    </p:spTree>
    <p:extLst>
      <p:ext uri="{BB962C8B-B14F-4D97-AF65-F5344CB8AC3E}">
        <p14:creationId xmlns:p14="http://schemas.microsoft.com/office/powerpoint/2010/main" val="77688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sz="4000" dirty="0" smtClean="0">
                <a:solidFill>
                  <a:srgbClr val="373739"/>
                </a:solidFill>
                <a:latin typeface="Helvetica" panose="020B0604020202020204" pitchFamily="34" charset="0"/>
              </a:rPr>
              <a:t>“The </a:t>
            </a:r>
            <a:r>
              <a:rPr lang="en-US" sz="4000" dirty="0">
                <a:solidFill>
                  <a:srgbClr val="373739"/>
                </a:solidFill>
                <a:latin typeface="Helvetica" panose="020B0604020202020204" pitchFamily="34" charset="0"/>
              </a:rPr>
              <a:t>remedy for a violation of a defendant's Fifth Amendment double jeopardy right is strong medicine--dismissal of the charges and a permanent bar to retrial</a:t>
            </a:r>
            <a:r>
              <a:rPr lang="en-US" sz="4000" dirty="0" smtClean="0">
                <a:solidFill>
                  <a:srgbClr val="373739"/>
                </a:solidFill>
                <a:latin typeface="Helvetica" panose="020B0604020202020204" pitchFamily="34" charset="0"/>
              </a:rPr>
              <a:t>.”</a:t>
            </a:r>
            <a:r>
              <a:rPr lang="en-US" sz="4000" dirty="0">
                <a:solidFill>
                  <a:srgbClr val="373739"/>
                </a:solidFill>
                <a:latin typeface="Helvetica" panose="020B0604020202020204" pitchFamily="34" charset="0"/>
              </a:rPr>
              <a:t/>
            </a:r>
            <a:br>
              <a:rPr lang="en-US" sz="4000"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r>
              <a:rPr lang="en-US" sz="3600" u="sng" dirty="0">
                <a:solidFill>
                  <a:srgbClr val="373739"/>
                </a:solidFill>
                <a:latin typeface="Helvetica" panose="020B0604020202020204" pitchFamily="34" charset="0"/>
              </a:rPr>
              <a:t>People v. </a:t>
            </a:r>
            <a:r>
              <a:rPr lang="en-US" sz="3600" dirty="0" smtClean="0">
                <a:solidFill>
                  <a:srgbClr val="373739"/>
                </a:solidFill>
                <a:latin typeface="Helvetica" panose="020B0604020202020204" pitchFamily="34" charset="0"/>
              </a:rPr>
              <a:t>Batts (2003) </a:t>
            </a:r>
            <a:r>
              <a:rPr lang="en-US" sz="3600" dirty="0">
                <a:solidFill>
                  <a:srgbClr val="373739"/>
                </a:solidFill>
                <a:latin typeface="Helvetica" panose="020B0604020202020204" pitchFamily="34" charset="0"/>
              </a:rPr>
              <a:t>30 Cal. 4th 660, </a:t>
            </a:r>
            <a:r>
              <a:rPr lang="en-US" sz="3600" dirty="0" smtClean="0">
                <a:solidFill>
                  <a:srgbClr val="373739"/>
                </a:solidFill>
                <a:latin typeface="Helvetica" panose="020B0604020202020204" pitchFamily="34" charset="0"/>
              </a:rPr>
              <a:t>679</a:t>
            </a:r>
            <a:endParaRPr lang="en-US" sz="3600" dirty="0"/>
          </a:p>
        </p:txBody>
      </p:sp>
    </p:spTree>
    <p:extLst>
      <p:ext uri="{BB962C8B-B14F-4D97-AF65-F5344CB8AC3E}">
        <p14:creationId xmlns:p14="http://schemas.microsoft.com/office/powerpoint/2010/main" val="3699444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Know Your Terms</a:t>
            </a:r>
            <a:endParaRPr lang="en-US" b="1" u="sng" dirty="0"/>
          </a:p>
        </p:txBody>
      </p:sp>
      <p:sp>
        <p:nvSpPr>
          <p:cNvPr id="3" name="Content Placeholder 2"/>
          <p:cNvSpPr>
            <a:spLocks noGrp="1"/>
          </p:cNvSpPr>
          <p:nvPr>
            <p:ph idx="1"/>
          </p:nvPr>
        </p:nvSpPr>
        <p:spPr/>
        <p:txBody>
          <a:bodyPr/>
          <a:lstStyle/>
          <a:p>
            <a:r>
              <a:rPr lang="en-US" dirty="0" smtClean="0"/>
              <a:t>Errors which occur </a:t>
            </a:r>
            <a:r>
              <a:rPr lang="en-US" b="1" u="sng" dirty="0" smtClean="0"/>
              <a:t>during</a:t>
            </a:r>
            <a:r>
              <a:rPr lang="en-US" dirty="0" smtClean="0"/>
              <a:t> jury selection may trigger a motion to quash or dismiss the venire, but </a:t>
            </a:r>
            <a:r>
              <a:rPr lang="en-US" b="1" u="sng" dirty="0" smtClean="0"/>
              <a:t>do not</a:t>
            </a:r>
            <a:r>
              <a:rPr lang="en-US" dirty="0" smtClean="0"/>
              <a:t> result in a mistrial.</a:t>
            </a:r>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539465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BATSON / WHEELER CHALLENGES</a:t>
            </a:r>
            <a:br>
              <a:rPr lang="en-US" b="1" u="sng" dirty="0" smtClean="0"/>
            </a:br>
            <a:r>
              <a:rPr lang="en-US" b="1" u="sng" dirty="0" smtClean="0"/>
              <a:t>People v. Mayfield (1997) 14 Cal.4</a:t>
            </a:r>
            <a:r>
              <a:rPr lang="en-US" b="1" u="sng" baseline="30000" dirty="0" smtClean="0"/>
              <a:t>th</a:t>
            </a:r>
            <a:r>
              <a:rPr lang="en-US" b="1" u="sng" dirty="0" smtClean="0"/>
              <a:t> 668</a:t>
            </a:r>
            <a:endParaRPr lang="en-US" b="1" u="sng" dirty="0"/>
          </a:p>
        </p:txBody>
      </p:sp>
      <p:sp>
        <p:nvSpPr>
          <p:cNvPr id="3" name="Content Placeholder 2"/>
          <p:cNvSpPr>
            <a:spLocks noGrp="1"/>
          </p:cNvSpPr>
          <p:nvPr>
            <p:ph idx="1"/>
          </p:nvPr>
        </p:nvSpPr>
        <p:spPr/>
        <p:txBody>
          <a:bodyPr/>
          <a:lstStyle/>
          <a:p>
            <a:r>
              <a:rPr lang="en-US" dirty="0" smtClean="0"/>
              <a:t>Defense counsel moved for a mistrial alleging that the prosecutor was “systematically excluding all black jurors on the panel.”</a:t>
            </a:r>
          </a:p>
          <a:p>
            <a:r>
              <a:rPr lang="en-US" dirty="0" smtClean="0"/>
              <a:t>In a footnote, the California Supreme Court observed, </a:t>
            </a:r>
          </a:p>
          <a:p>
            <a:pPr marL="0" indent="0">
              <a:buNone/>
            </a:pPr>
            <a:r>
              <a:rPr lang="en-US" dirty="0" smtClean="0"/>
              <a:t>“Because </a:t>
            </a:r>
            <a:r>
              <a:rPr lang="en-US" dirty="0"/>
              <a:t>no jury had yet been sworn, it is doubtful that a motion for a mistrial was the proper procedural vehicle to raise the objection. The trial court appears to have treated the motion, correctly, as one to quash or dismiss the venire</a:t>
            </a:r>
            <a:r>
              <a:rPr lang="en-US" dirty="0" smtClean="0"/>
              <a:t>.”</a:t>
            </a:r>
            <a:r>
              <a:rPr lang="en-US" dirty="0"/>
              <a:t/>
            </a:r>
            <a:br>
              <a:rPr lang="en-US" dirty="0"/>
            </a:br>
            <a:r>
              <a:rPr lang="en-US" dirty="0"/>
              <a:t/>
            </a:r>
            <a:br>
              <a:rPr lang="en-US" dirty="0"/>
            </a:br>
            <a:r>
              <a:rPr lang="en-US" dirty="0">
                <a:hlinkClick r:id="rId2"/>
              </a:rPr>
              <a:t>People v. Mayfield, 14 Cal. 4th 668, 722</a:t>
            </a:r>
            <a:endParaRPr lang="en-US" dirty="0"/>
          </a:p>
        </p:txBody>
      </p:sp>
    </p:spTree>
    <p:extLst>
      <p:ext uri="{BB962C8B-B14F-4D97-AF65-F5344CB8AC3E}">
        <p14:creationId xmlns:p14="http://schemas.microsoft.com/office/powerpoint/2010/main" val="1732988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IMPROPER QUESTIONING OF VENIRE</a:t>
            </a:r>
            <a:br>
              <a:rPr lang="en-US" b="1" u="sng" dirty="0" smtClean="0"/>
            </a:br>
            <a:r>
              <a:rPr lang="en-US" b="1" u="sng" dirty="0" smtClean="0"/>
              <a:t>People v. Silva (2001) 25 Cal.4</a:t>
            </a:r>
            <a:r>
              <a:rPr lang="en-US" b="1" u="sng" baseline="30000" dirty="0" smtClean="0"/>
              <a:t>th</a:t>
            </a:r>
            <a:r>
              <a:rPr lang="en-US" b="1" u="sng" dirty="0" smtClean="0"/>
              <a:t> 345</a:t>
            </a:r>
            <a:endParaRPr lang="en-US" b="1" u="sng" dirty="0"/>
          </a:p>
        </p:txBody>
      </p:sp>
      <p:sp>
        <p:nvSpPr>
          <p:cNvPr id="3" name="Content Placeholder 2"/>
          <p:cNvSpPr>
            <a:spLocks noGrp="1"/>
          </p:cNvSpPr>
          <p:nvPr>
            <p:ph idx="1"/>
          </p:nvPr>
        </p:nvSpPr>
        <p:spPr/>
        <p:txBody>
          <a:bodyPr/>
          <a:lstStyle/>
          <a:p>
            <a:r>
              <a:rPr lang="en-US" dirty="0" smtClean="0">
                <a:solidFill>
                  <a:srgbClr val="373739"/>
                </a:solidFill>
                <a:latin typeface="Helvetica" panose="020B0604020202020204" pitchFamily="34" charset="0"/>
              </a:rPr>
              <a:t>Defense claimed that prosecutor committed misconduct by questioning prospective jurors regarding evidence that was deemed inadmissible.</a:t>
            </a:r>
          </a:p>
          <a:p>
            <a:pPr marL="0" indent="0">
              <a:buNone/>
            </a:pPr>
            <a:endParaRPr lang="en-US" dirty="0" smtClean="0">
              <a:solidFill>
                <a:srgbClr val="373739"/>
              </a:solidFill>
              <a:latin typeface="Helvetica" panose="020B0604020202020204" pitchFamily="34" charset="0"/>
            </a:endParaRPr>
          </a:p>
          <a:p>
            <a:r>
              <a:rPr lang="en-US" dirty="0" smtClean="0">
                <a:solidFill>
                  <a:srgbClr val="373739"/>
                </a:solidFill>
                <a:latin typeface="Helvetica" panose="020B0604020202020204" pitchFamily="34" charset="0"/>
              </a:rPr>
              <a:t>“Here</a:t>
            </a:r>
            <a:r>
              <a:rPr lang="en-US" dirty="0">
                <a:solidFill>
                  <a:srgbClr val="373739"/>
                </a:solidFill>
                <a:latin typeface="Helvetica" panose="020B0604020202020204" pitchFamily="34" charset="0"/>
              </a:rPr>
              <a:t>, </a:t>
            </a:r>
            <a:r>
              <a:rPr lang="en-US" b="1" u="sng" dirty="0">
                <a:solidFill>
                  <a:srgbClr val="373739"/>
                </a:solidFill>
                <a:latin typeface="Helvetica" panose="020B0604020202020204" pitchFamily="34" charset="0"/>
              </a:rPr>
              <a:t>because no jury had been sworn </a:t>
            </a:r>
            <a:r>
              <a:rPr lang="en-US" dirty="0">
                <a:solidFill>
                  <a:srgbClr val="373739"/>
                </a:solidFill>
                <a:latin typeface="Helvetica" panose="020B0604020202020204" pitchFamily="34" charset="0"/>
              </a:rPr>
              <a:t>and the trial had </a:t>
            </a:r>
            <a:r>
              <a:rPr lang="en-US" dirty="0" smtClean="0">
                <a:solidFill>
                  <a:srgbClr val="373739"/>
                </a:solidFill>
                <a:latin typeface="Helvetica" panose="020B0604020202020204" pitchFamily="34" charset="0"/>
              </a:rPr>
              <a:t>not  begun</a:t>
            </a:r>
            <a:r>
              <a:rPr lang="en-US" dirty="0">
                <a:solidFill>
                  <a:srgbClr val="373739"/>
                </a:solidFill>
                <a:latin typeface="Helvetica" panose="020B0604020202020204" pitchFamily="34" charset="0"/>
              </a:rPr>
              <a:t>, it is doubtful that a mistrial motion, rather than a motion to quash or dismiss the venire, was procedurally correct</a:t>
            </a:r>
            <a:r>
              <a:rPr lang="en-US" dirty="0" smtClean="0">
                <a:solidFill>
                  <a:srgbClr val="373739"/>
                </a:solidFill>
                <a:latin typeface="Helvetica" panose="020B0604020202020204" pitchFamily="34" charset="0"/>
              </a:rPr>
              <a:t>.”</a:t>
            </a: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r>
              <a:rPr lang="en-US" dirty="0">
                <a:solidFill>
                  <a:srgbClr val="373739"/>
                </a:solidFill>
                <a:latin typeface="Helvetica" panose="020B0604020202020204" pitchFamily="34" charset="0"/>
                <a:hlinkClick r:id="rId2"/>
              </a:rPr>
              <a:t>People v. Silva, 25 Cal. 4th 345, </a:t>
            </a:r>
            <a:r>
              <a:rPr lang="en-US" dirty="0" smtClean="0">
                <a:solidFill>
                  <a:srgbClr val="373739"/>
                </a:solidFill>
                <a:latin typeface="Helvetica" panose="020B0604020202020204" pitchFamily="34" charset="0"/>
                <a:hlinkClick r:id="rId2"/>
              </a:rPr>
              <a:t>372-373</a:t>
            </a:r>
            <a:r>
              <a:rPr lang="en-US" dirty="0" smtClean="0">
                <a:solidFill>
                  <a:srgbClr val="373739"/>
                </a:solidFill>
                <a:latin typeface="Helvetica" panose="020B0604020202020204" pitchFamily="34" charset="0"/>
              </a:rPr>
              <a:t> (emphasis added).</a:t>
            </a:r>
            <a:endParaRPr lang="en-US" dirty="0"/>
          </a:p>
        </p:txBody>
      </p:sp>
    </p:spTree>
    <p:extLst>
      <p:ext uri="{BB962C8B-B14F-4D97-AF65-F5344CB8AC3E}">
        <p14:creationId xmlns:p14="http://schemas.microsoft.com/office/powerpoint/2010/main" val="1859191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WHEN DOES JEOPARDY ATTACH?</a:t>
            </a:r>
            <a:endParaRPr lang="en-US" b="1" u="sng"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“[J]</a:t>
            </a:r>
            <a:r>
              <a:rPr lang="en-US" dirty="0" err="1" smtClean="0"/>
              <a:t>eopardy</a:t>
            </a:r>
            <a:r>
              <a:rPr lang="en-US" dirty="0" smtClean="0"/>
              <a:t> attaches when a defendant is placed on trial in a court of competent jurisdiction, on a valid accusatory pleading, before a jury duly </a:t>
            </a:r>
            <a:r>
              <a:rPr lang="en-US" b="1" u="sng" dirty="0" smtClean="0"/>
              <a:t>impaneled and sworn </a:t>
            </a:r>
            <a:r>
              <a:rPr lang="en-US" dirty="0" smtClean="0"/>
              <a:t>. . .”</a:t>
            </a:r>
          </a:p>
          <a:p>
            <a:pPr marL="0" indent="0">
              <a:buNone/>
            </a:pPr>
            <a:endParaRPr lang="en-US" dirty="0" smtClean="0"/>
          </a:p>
          <a:p>
            <a:pPr marL="0" indent="0">
              <a:buNone/>
            </a:pPr>
            <a:r>
              <a:rPr lang="en-US" u="sng" dirty="0" smtClean="0"/>
              <a:t>Curry v. Superior Court of San Francisco</a:t>
            </a:r>
            <a:r>
              <a:rPr lang="en-US" dirty="0" smtClean="0"/>
              <a:t> (1970) 2 Cal. 3d 707, 712</a:t>
            </a:r>
          </a:p>
          <a:p>
            <a:pPr marL="0" indent="0">
              <a:buNone/>
            </a:pPr>
            <a:endParaRPr lang="en-US" dirty="0"/>
          </a:p>
          <a:p>
            <a:pPr marL="0" indent="0">
              <a:buNone/>
            </a:pPr>
            <a:r>
              <a:rPr lang="en-US" dirty="0" smtClean="0"/>
              <a:t>The general rule is that where a court has indicated that a trial will be conducted with alternate jurors the </a:t>
            </a:r>
            <a:r>
              <a:rPr lang="en-US" dirty="0" err="1" smtClean="0"/>
              <a:t>impanelment</a:t>
            </a:r>
            <a:r>
              <a:rPr lang="en-US" dirty="0" smtClean="0"/>
              <a:t> of the jury is not deemed complete until the alternates are selected and sworn. </a:t>
            </a:r>
          </a:p>
          <a:p>
            <a:endParaRPr lang="en-US" dirty="0" smtClean="0"/>
          </a:p>
          <a:p>
            <a:r>
              <a:rPr lang="en-US" u="sng" dirty="0" smtClean="0"/>
              <a:t>In re Mendes</a:t>
            </a:r>
            <a:r>
              <a:rPr lang="en-US" dirty="0"/>
              <a:t> </a:t>
            </a:r>
            <a:r>
              <a:rPr lang="en-US" dirty="0" smtClean="0"/>
              <a:t>(1979) 23 Cal. 3d 847, 853.</a:t>
            </a:r>
            <a:endParaRPr lang="en-US" dirty="0"/>
          </a:p>
        </p:txBody>
      </p:sp>
    </p:spTree>
    <p:extLst>
      <p:ext uri="{BB962C8B-B14F-4D97-AF65-F5344CB8AC3E}">
        <p14:creationId xmlns:p14="http://schemas.microsoft.com/office/powerpoint/2010/main" val="1722157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WHAT IF . . .</a:t>
            </a:r>
            <a:endParaRPr lang="en-US" b="1" u="sng"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YOU ARE IN THE MIDDLE OF JURY SELECTION, SEVERAL PEREMPTORIES HAVE BEEN USED, AND YOU LEARN THERE IS AN IMPORTANT PIECE OF EVIDENCE THAT WAS NOT DISCOVERED.  AFTER IMMEDIATELY DISCLOSING IT TO DEFENSE COUNSEL, THEY STATE THEY NEED SOME TIME TO THINK ABOUT WHETHER TO ASK FOR A CONTINUANCE, AND WILL INFORM YOU OF THEIR POSITION AT THE BEGINNING OF THE NEXT COURT DAY.  WHAT DO YOU DO?</a:t>
            </a:r>
            <a:endParaRPr lang="en-US" dirty="0"/>
          </a:p>
        </p:txBody>
      </p:sp>
    </p:spTree>
    <p:extLst>
      <p:ext uri="{BB962C8B-B14F-4D97-AF65-F5344CB8AC3E}">
        <p14:creationId xmlns:p14="http://schemas.microsoft.com/office/powerpoint/2010/main" val="3557620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2F39606477FC4088218BE2719FF842" ma:contentTypeVersion="8" ma:contentTypeDescription="Create a new document." ma:contentTypeScope="" ma:versionID="1ad1c4bc8f9f6cd175906065718fb38e">
  <xsd:schema xmlns:xsd="http://www.w3.org/2001/XMLSchema" xmlns:xs="http://www.w3.org/2001/XMLSchema" xmlns:p="http://schemas.microsoft.com/office/2006/metadata/properties" xmlns:ns1="http://schemas.microsoft.com/sharepoint/v3" xmlns:ns2="47b581e9-c932-4fcb-a90b-a50ef3aa57e5" xmlns:ns3="fb734ee0-acb5-4ab3-92e6-58eeca904d87" targetNamespace="http://schemas.microsoft.com/office/2006/metadata/properties" ma:root="true" ma:fieldsID="c008a11cdfd2c67b925e7eed9477ea27" ns1:_="" ns2:_="" ns3:_="">
    <xsd:import namespace="http://schemas.microsoft.com/sharepoint/v3"/>
    <xsd:import namespace="47b581e9-c932-4fcb-a90b-a50ef3aa57e5"/>
    <xsd:import namespace="fb734ee0-acb5-4ab3-92e6-58eeca904d87"/>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b581e9-c932-4fcb-a90b-a50ef3aa57e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734ee0-acb5-4ab3-92e6-58eeca904d87"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D19D9D7-1346-4AAC-93D7-8D317D0881C3}"/>
</file>

<file path=customXml/itemProps2.xml><?xml version="1.0" encoding="utf-8"?>
<ds:datastoreItem xmlns:ds="http://schemas.openxmlformats.org/officeDocument/2006/customXml" ds:itemID="{BE10335C-C623-4B2D-935E-D4ED1C37F592}"/>
</file>

<file path=customXml/itemProps3.xml><?xml version="1.0" encoding="utf-8"?>
<ds:datastoreItem xmlns:ds="http://schemas.openxmlformats.org/officeDocument/2006/customXml" ds:itemID="{29C1F3CB-BF4A-4283-B60A-11A7AA570F84}"/>
</file>

<file path=docProps/app.xml><?xml version="1.0" encoding="utf-8"?>
<Properties xmlns="http://schemas.openxmlformats.org/officeDocument/2006/extended-properties" xmlns:vt="http://schemas.openxmlformats.org/officeDocument/2006/docPropsVTypes">
  <TotalTime>6354</TotalTime>
  <Words>2919</Words>
  <Application>Microsoft Office PowerPoint</Application>
  <PresentationFormat>Widescreen</PresentationFormat>
  <Paragraphs>194</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Helvetica</vt:lpstr>
      <vt:lpstr>Times New Roman</vt:lpstr>
      <vt:lpstr>Office Theme</vt:lpstr>
      <vt:lpstr>MISTRIALS AND MISSTEPS HOW TO AVOID USING GASOLINE TO PUT OUT A FIRE</vt:lpstr>
      <vt:lpstr>The Fifth Amendment</vt:lpstr>
      <vt:lpstr>WHAT IS A “MISTRIAL”?</vt:lpstr>
      <vt:lpstr>PowerPoint Presentation</vt:lpstr>
      <vt:lpstr>Know Your Terms</vt:lpstr>
      <vt:lpstr>BATSON / WHEELER CHALLENGES People v. Mayfield (1997) 14 Cal.4th 668</vt:lpstr>
      <vt:lpstr>IMPROPER QUESTIONING OF VENIRE People v. Silva (2001) 25 Cal.4th 345</vt:lpstr>
      <vt:lpstr>WHEN DOES JEOPARDY ATTACH?</vt:lpstr>
      <vt:lpstr>WHAT IF . . .</vt:lpstr>
      <vt:lpstr>PowerPoint Presentation</vt:lpstr>
      <vt:lpstr>HOWEVER. . . </vt:lpstr>
      <vt:lpstr>MISTRIAL WITHOUT SANCTION</vt:lpstr>
      <vt:lpstr>CONSENT</vt:lpstr>
      <vt:lpstr>WITHDRAWAL OF CONSENT Cardenas v. Superior Court (Los Angeles) (1961) 56 Cal.2d 273 </vt:lpstr>
      <vt:lpstr>HOLDING</vt:lpstr>
      <vt:lpstr>IS SILENCE CONSENT? Curry v. Superior Court (1970) 2 Cal.3d 707</vt:lpstr>
      <vt:lpstr>Curry v. Superior Court (1970) 2 Cal.3d 707</vt:lpstr>
      <vt:lpstr>SILENCE IS NOT CONSENT</vt:lpstr>
      <vt:lpstr>EXCEPT . . .  Stanley v. Superior Court (2012) 206 Cal.App.4th 265</vt:lpstr>
      <vt:lpstr>Stanley v. Superior Court (2012) 206 Cal.App.4th 265</vt:lpstr>
      <vt:lpstr>MOTION TO DISMISS &amp; HOLDING</vt:lpstr>
      <vt:lpstr>What If Defense Counsel Requests a Mistrial and Defendant Objects? People v. Brandon (1995)  40 Cal. App. 4th 1172</vt:lpstr>
      <vt:lpstr> Defense Counsel Can Ask for a Mistrial EVEN OVER THE DEFENDANT’S OBJECTION  </vt:lpstr>
      <vt:lpstr>EXCEPTION TO THE GENERAL RULE THAT MOVING FOR A MISTRIAL CONSTITUTES CONSENT AND PERMITS RETRIAL</vt:lpstr>
      <vt:lpstr>THE FALLOUT</vt:lpstr>
      <vt:lpstr>U.S. SUPREME COURT</vt:lpstr>
      <vt:lpstr>DO DOUBLE JEOPARDY PRINCIPLES APPLY TO SPECIAL ALLEGATIONS? YES People v. Seel (2004)34 Cal.4th 535</vt:lpstr>
      <vt:lpstr>HYBRID – VERDICTS AND DEADLOCKS People v. Sullivan (2013) 217 Cal.App.4th 242</vt:lpstr>
      <vt:lpstr>DO DOUBLE JEOPARDY PRINCIPLES APPLY TO ALLEGATIONS OF PRIOR CONVICTIONS? NO </vt:lpstr>
      <vt:lpstr>WHY ANALYZE BOTH THE FEDERAL AND STATE CONSTITUTIONS?</vt:lpstr>
      <vt:lpstr>CALIFORNIA HAS BROADER DOUBLE JEOPARDY PROTECTIONS THAN FEDERAL CONSTITUTION</vt:lpstr>
      <vt:lpstr>HOLDING</vt:lpstr>
      <vt:lpstr>LEGAL NECESSITY</vt:lpstr>
      <vt:lpstr>Legal Necessity Further Defined</vt:lpstr>
      <vt:lpstr>EXAMPLES OF LEGAL NECESSITY</vt:lpstr>
      <vt:lpstr>Examples of Situations that did NOT Constitute Legal Necessity.</vt:lpstr>
      <vt:lpstr>More Examples</vt:lpstr>
      <vt:lpstr>§ 1140. Jury not to be discharged after cause submitted; Exceptions</vt:lpstr>
      <vt:lpstr>People v. Moore (2002) 96 Cal.App.4th 1105, 1122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MISTRIALS AND MISSTEPS HOW TO AVOID USING GASOLINE TO PUT OUT A FIRE</dc:title>
  <dc:creator>Morris Maya</dc:creator>
  <cp:lastModifiedBy>Morris Maya</cp:lastModifiedBy>
  <cp:revision>7</cp:revision>
  <dcterms:created xsi:type="dcterms:W3CDTF">2019-03-18T16:01:39Z</dcterms:created>
  <dcterms:modified xsi:type="dcterms:W3CDTF">2019-04-22T21:34:53Z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0x0101006C2F39606477FC4088218BE2719FF842</vt:lpwstr>
  </property>
</Properties>
</file>