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8" r:id="rId6"/>
    <p:sldId id="285" r:id="rId7"/>
    <p:sldId id="289" r:id="rId8"/>
    <p:sldId id="290" r:id="rId9"/>
    <p:sldId id="268" r:id="rId10"/>
    <p:sldId id="291" r:id="rId11"/>
    <p:sldId id="281" r:id="rId12"/>
    <p:sldId id="283" r:id="rId13"/>
    <p:sldId id="282" r:id="rId14"/>
    <p:sldId id="292" r:id="rId15"/>
    <p:sldId id="257" r:id="rId16"/>
    <p:sldId id="293" r:id="rId17"/>
    <p:sldId id="295" r:id="rId18"/>
    <p:sldId id="294" r:id="rId19"/>
    <p:sldId id="269" r:id="rId20"/>
    <p:sldId id="266" r:id="rId21"/>
    <p:sldId id="270" r:id="rId22"/>
    <p:sldId id="296" r:id="rId23"/>
    <p:sldId id="297" r:id="rId24"/>
    <p:sldId id="298" r:id="rId25"/>
    <p:sldId id="299" r:id="rId26"/>
    <p:sldId id="300" r:id="rId27"/>
    <p:sldId id="302" r:id="rId28"/>
    <p:sldId id="301" r:id="rId29"/>
    <p:sldId id="303" r:id="rId30"/>
    <p:sldId id="304" r:id="rId31"/>
    <p:sldId id="305" r:id="rId32"/>
    <p:sldId id="306" r:id="rId33"/>
    <p:sldId id="307" r:id="rId34"/>
    <p:sldId id="308" r:id="rId35"/>
    <p:sldId id="309" r:id="rId36"/>
    <p:sldId id="310" r:id="rId37"/>
    <p:sldId id="312" r:id="rId38"/>
    <p:sldId id="311" r:id="rId39"/>
    <p:sldId id="313" r:id="rId40"/>
    <p:sldId id="314" r:id="rId41"/>
    <p:sldId id="315" r:id="rId42"/>
    <p:sldId id="316" r:id="rId4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9B310B-D953-4248-89FA-406EBA750771}" v="49" dt="2020-05-13T21:34:04.5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36D4025-4E51-4C9F-9E1E-7A10A3BE2226}" type="datetimeFigureOut">
              <a:rPr lang="en-US" smtClean="0"/>
              <a:t>5/13/2020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0707BAFF-F757-4362-831C-54F010F5D1AA}"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36D4025-4E51-4C9F-9E1E-7A10A3BE2226}" type="datetimeFigureOut">
              <a:rPr lang="en-US" smtClean="0"/>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07BAFF-F757-4362-831C-54F010F5D1A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36D4025-4E51-4C9F-9E1E-7A10A3BE2226}" type="datetimeFigureOut">
              <a:rPr lang="en-US" smtClean="0"/>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07BAFF-F757-4362-831C-54F010F5D1A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36D4025-4E51-4C9F-9E1E-7A10A3BE2226}" type="datetimeFigureOut">
              <a:rPr lang="en-US" smtClean="0"/>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07BAFF-F757-4362-831C-54F010F5D1AA}"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36D4025-4E51-4C9F-9E1E-7A10A3BE2226}" type="datetimeFigureOut">
              <a:rPr lang="en-US" smtClean="0"/>
              <a:t>5/13/2020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0707BAFF-F757-4362-831C-54F010F5D1A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36D4025-4E51-4C9F-9E1E-7A10A3BE2226}" type="datetimeFigureOut">
              <a:rPr lang="en-US" smtClean="0"/>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07BAFF-F757-4362-831C-54F010F5D1AA}"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36D4025-4E51-4C9F-9E1E-7A10A3BE2226}" type="datetimeFigureOut">
              <a:rPr lang="en-US" smtClean="0"/>
              <a:t>5/13/2020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07BAFF-F757-4362-831C-54F010F5D1AA}"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36D4025-4E51-4C9F-9E1E-7A10A3BE2226}" type="datetimeFigureOut">
              <a:rPr lang="en-US" smtClean="0"/>
              <a:t>5/13/2020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07BAFF-F757-4362-831C-54F010F5D1A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6D4025-4E51-4C9F-9E1E-7A10A3BE2226}" type="datetimeFigureOut">
              <a:rPr lang="en-US" smtClean="0"/>
              <a:t>5/13/2020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07BAFF-F757-4362-831C-54F010F5D1A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36D4025-4E51-4C9F-9E1E-7A10A3BE2226}" type="datetimeFigureOut">
              <a:rPr lang="en-US" smtClean="0"/>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07BAFF-F757-4362-831C-54F010F5D1AA}"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36D4025-4E51-4C9F-9E1E-7A10A3BE2226}" type="datetimeFigureOut">
              <a:rPr lang="en-US" smtClean="0"/>
              <a:t>5/13/2020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0707BAFF-F757-4362-831C-54F010F5D1AA}"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36D4025-4E51-4C9F-9E1E-7A10A3BE2226}" type="datetimeFigureOut">
              <a:rPr lang="en-US" smtClean="0"/>
              <a:t>5/13/2020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707BAFF-F757-4362-831C-54F010F5D1A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810000"/>
            <a:ext cx="8229600" cy="2590800"/>
          </a:xfrm>
        </p:spPr>
        <p:txBody>
          <a:bodyPr>
            <a:normAutofit/>
          </a:bodyPr>
          <a:lstStyle/>
          <a:p>
            <a:r>
              <a:rPr lang="en-US" sz="4000" b="1" dirty="0"/>
              <a:t>May 2020</a:t>
            </a:r>
          </a:p>
        </p:txBody>
      </p:sp>
      <p:sp>
        <p:nvSpPr>
          <p:cNvPr id="2" name="Title 1"/>
          <p:cNvSpPr>
            <a:spLocks noGrp="1"/>
          </p:cNvSpPr>
          <p:nvPr>
            <p:ph type="ctrTitle"/>
          </p:nvPr>
        </p:nvSpPr>
        <p:spPr/>
        <p:txBody>
          <a:bodyPr>
            <a:normAutofit/>
          </a:bodyPr>
          <a:lstStyle/>
          <a:p>
            <a:r>
              <a:rPr lang="en-US" sz="4400" b="1" dirty="0"/>
              <a:t>Cross Examination</a:t>
            </a:r>
          </a:p>
        </p:txBody>
      </p:sp>
    </p:spTree>
    <p:extLst>
      <p:ext uri="{BB962C8B-B14F-4D97-AF65-F5344CB8AC3E}">
        <p14:creationId xmlns:p14="http://schemas.microsoft.com/office/powerpoint/2010/main" val="1588293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Planning: Step 1</a:t>
            </a:r>
          </a:p>
        </p:txBody>
      </p:sp>
      <p:sp>
        <p:nvSpPr>
          <p:cNvPr id="3" name="Content Placeholder 2"/>
          <p:cNvSpPr>
            <a:spLocks noGrp="1"/>
          </p:cNvSpPr>
          <p:nvPr>
            <p:ph sz="quarter" idx="1"/>
          </p:nvPr>
        </p:nvSpPr>
        <p:spPr/>
        <p:txBody>
          <a:bodyPr>
            <a:normAutofit/>
          </a:bodyPr>
          <a:lstStyle/>
          <a:p>
            <a:r>
              <a:rPr lang="en-US" sz="4000" dirty="0"/>
              <a:t>CASE ASSESSMENT</a:t>
            </a:r>
          </a:p>
          <a:p>
            <a:pPr lvl="1"/>
            <a:r>
              <a:rPr lang="en-US" sz="4000" dirty="0"/>
              <a:t>Always Be Closing</a:t>
            </a:r>
          </a:p>
          <a:p>
            <a:pPr lvl="2"/>
            <a:r>
              <a:rPr lang="en-US" sz="3600" dirty="0"/>
              <a:t>Outline</a:t>
            </a:r>
          </a:p>
          <a:p>
            <a:pPr lvl="2"/>
            <a:endParaRPr lang="en-US" sz="3600" dirty="0"/>
          </a:p>
          <a:p>
            <a:pPr lvl="2"/>
            <a:endParaRPr lang="en-US" sz="3600" dirty="0"/>
          </a:p>
          <a:p>
            <a:pPr marL="1965960" lvl="7" indent="0">
              <a:buNone/>
            </a:pPr>
            <a:r>
              <a:rPr lang="en-US" sz="3400" dirty="0"/>
              <a:t>		</a:t>
            </a:r>
            <a:r>
              <a:rPr lang="en-US" sz="3600" dirty="0"/>
              <a:t>…What matters?</a:t>
            </a:r>
          </a:p>
          <a:p>
            <a:pPr marL="0" indent="0">
              <a:buNone/>
            </a:pPr>
            <a:endParaRPr lang="en-US" sz="3200" dirty="0"/>
          </a:p>
          <a:p>
            <a:endParaRPr lang="en-US" sz="3200" dirty="0"/>
          </a:p>
          <a:p>
            <a:pPr marL="0" indent="0">
              <a:buNone/>
            </a:pPr>
            <a:endParaRPr lang="en-US" sz="3200" dirty="0"/>
          </a:p>
        </p:txBody>
      </p:sp>
    </p:spTree>
    <p:extLst>
      <p:ext uri="{BB962C8B-B14F-4D97-AF65-F5344CB8AC3E}">
        <p14:creationId xmlns:p14="http://schemas.microsoft.com/office/powerpoint/2010/main" val="1486259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Planning: Step 2</a:t>
            </a:r>
          </a:p>
        </p:txBody>
      </p:sp>
      <p:sp>
        <p:nvSpPr>
          <p:cNvPr id="3" name="Content Placeholder 2"/>
          <p:cNvSpPr>
            <a:spLocks noGrp="1"/>
          </p:cNvSpPr>
          <p:nvPr>
            <p:ph sz="quarter" idx="1"/>
          </p:nvPr>
        </p:nvSpPr>
        <p:spPr/>
        <p:txBody>
          <a:bodyPr>
            <a:normAutofit/>
          </a:bodyPr>
          <a:lstStyle/>
          <a:p>
            <a:r>
              <a:rPr lang="en-US" sz="4800" dirty="0"/>
              <a:t>Jury (De-)Selection*</a:t>
            </a:r>
          </a:p>
          <a:p>
            <a:pPr marL="0" indent="0">
              <a:buNone/>
            </a:pPr>
            <a:endParaRPr lang="en-US" sz="4800" dirty="0"/>
          </a:p>
          <a:p>
            <a:pPr lvl="1"/>
            <a:r>
              <a:rPr lang="en-US" sz="4600" dirty="0"/>
              <a:t>Is this a cross examination case?</a:t>
            </a:r>
          </a:p>
          <a:p>
            <a:pPr lvl="2"/>
            <a:r>
              <a:rPr lang="en-US" sz="3600" dirty="0"/>
              <a:t>ID: Juror expectations?</a:t>
            </a:r>
          </a:p>
          <a:p>
            <a:pPr lvl="2"/>
            <a:r>
              <a:rPr lang="en-US" sz="3600" dirty="0"/>
              <a:t>ID: Harmful juror attitudes?</a:t>
            </a:r>
          </a:p>
          <a:p>
            <a:pPr lvl="2"/>
            <a:r>
              <a:rPr lang="en-US" sz="3600" dirty="0"/>
              <a:t>ID: Contradictory stories?</a:t>
            </a:r>
          </a:p>
          <a:p>
            <a:endParaRPr lang="en-US" sz="3200" dirty="0"/>
          </a:p>
          <a:p>
            <a:pPr marL="0" indent="0">
              <a:buNone/>
            </a:pPr>
            <a:endParaRPr lang="en-US" sz="3200" dirty="0"/>
          </a:p>
        </p:txBody>
      </p:sp>
    </p:spTree>
    <p:extLst>
      <p:ext uri="{BB962C8B-B14F-4D97-AF65-F5344CB8AC3E}">
        <p14:creationId xmlns:p14="http://schemas.microsoft.com/office/powerpoint/2010/main" val="433271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Planning: Step 3</a:t>
            </a:r>
          </a:p>
        </p:txBody>
      </p:sp>
      <p:sp>
        <p:nvSpPr>
          <p:cNvPr id="3" name="Content Placeholder 2"/>
          <p:cNvSpPr>
            <a:spLocks noGrp="1"/>
          </p:cNvSpPr>
          <p:nvPr>
            <p:ph sz="quarter" idx="1"/>
          </p:nvPr>
        </p:nvSpPr>
        <p:spPr/>
        <p:txBody>
          <a:bodyPr>
            <a:normAutofit/>
          </a:bodyPr>
          <a:lstStyle/>
          <a:p>
            <a:r>
              <a:rPr lang="en-US" sz="4400" dirty="0"/>
              <a:t>Drafting MILs</a:t>
            </a:r>
          </a:p>
          <a:p>
            <a:pPr lvl="1"/>
            <a:r>
              <a:rPr lang="en-US" sz="4200" dirty="0"/>
              <a:t>Impeachment</a:t>
            </a:r>
          </a:p>
          <a:p>
            <a:pPr marL="594360" lvl="2" indent="0">
              <a:buNone/>
            </a:pPr>
            <a:endParaRPr lang="en-US" sz="3800" dirty="0"/>
          </a:p>
          <a:p>
            <a:pPr lvl="1"/>
            <a:r>
              <a:rPr lang="en-US" sz="4200" dirty="0"/>
              <a:t>Time</a:t>
            </a:r>
          </a:p>
          <a:p>
            <a:pPr lvl="2"/>
            <a:endParaRPr lang="en-US" sz="3800" dirty="0"/>
          </a:p>
          <a:p>
            <a:pPr lvl="2"/>
            <a:endParaRPr lang="en-US" sz="3800" dirty="0"/>
          </a:p>
        </p:txBody>
      </p:sp>
    </p:spTree>
    <p:extLst>
      <p:ext uri="{BB962C8B-B14F-4D97-AF65-F5344CB8AC3E}">
        <p14:creationId xmlns:p14="http://schemas.microsoft.com/office/powerpoint/2010/main" val="3259730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Planning: MILs Impeachment</a:t>
            </a:r>
          </a:p>
        </p:txBody>
      </p:sp>
      <p:sp>
        <p:nvSpPr>
          <p:cNvPr id="3" name="Content Placeholder 2"/>
          <p:cNvSpPr>
            <a:spLocks noGrp="1"/>
          </p:cNvSpPr>
          <p:nvPr>
            <p:ph sz="quarter" idx="1"/>
          </p:nvPr>
        </p:nvSpPr>
        <p:spPr/>
        <p:txBody>
          <a:bodyPr>
            <a:normAutofit lnSpcReduction="10000"/>
          </a:bodyPr>
          <a:lstStyle/>
          <a:p>
            <a:r>
              <a:rPr lang="en-US" sz="4400" dirty="0"/>
              <a:t>Impeachment</a:t>
            </a:r>
          </a:p>
          <a:p>
            <a:pPr lvl="2"/>
            <a:r>
              <a:rPr lang="en-US" sz="3800" dirty="0"/>
              <a:t>[Prior Statement]</a:t>
            </a:r>
          </a:p>
          <a:p>
            <a:pPr lvl="2"/>
            <a:r>
              <a:rPr lang="en-US" sz="4000" dirty="0"/>
              <a:t>Prior felony MT convictions?</a:t>
            </a:r>
          </a:p>
          <a:p>
            <a:pPr lvl="2"/>
            <a:r>
              <a:rPr lang="en-US" sz="4000" dirty="0"/>
              <a:t>Prior MT conduct?</a:t>
            </a:r>
          </a:p>
          <a:p>
            <a:pPr lvl="2"/>
            <a:endParaRPr lang="en-US" sz="4000" dirty="0"/>
          </a:p>
          <a:p>
            <a:pPr lvl="2"/>
            <a:r>
              <a:rPr lang="en-US" sz="4000" dirty="0"/>
              <a:t>Think: Audience</a:t>
            </a:r>
          </a:p>
          <a:p>
            <a:pPr marL="594360" lvl="2" indent="0">
              <a:buNone/>
            </a:pPr>
            <a:r>
              <a:rPr lang="en-US" sz="4000" dirty="0"/>
              <a:t>			…Why does this matter?</a:t>
            </a:r>
          </a:p>
          <a:p>
            <a:pPr marL="594360" lvl="2" indent="0">
              <a:buNone/>
            </a:pPr>
            <a:endParaRPr lang="en-US" sz="3800" dirty="0"/>
          </a:p>
          <a:p>
            <a:pPr lvl="2"/>
            <a:endParaRPr lang="en-US" sz="3800" dirty="0"/>
          </a:p>
          <a:p>
            <a:pPr lvl="2"/>
            <a:endParaRPr lang="en-US" sz="3800" dirty="0"/>
          </a:p>
        </p:txBody>
      </p:sp>
    </p:spTree>
    <p:extLst>
      <p:ext uri="{BB962C8B-B14F-4D97-AF65-F5344CB8AC3E}">
        <p14:creationId xmlns:p14="http://schemas.microsoft.com/office/powerpoint/2010/main" val="3820563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Planning: Step 3</a:t>
            </a:r>
          </a:p>
        </p:txBody>
      </p:sp>
      <p:sp>
        <p:nvSpPr>
          <p:cNvPr id="3" name="Content Placeholder 2"/>
          <p:cNvSpPr>
            <a:spLocks noGrp="1"/>
          </p:cNvSpPr>
          <p:nvPr>
            <p:ph sz="quarter" idx="1"/>
          </p:nvPr>
        </p:nvSpPr>
        <p:spPr/>
        <p:txBody>
          <a:bodyPr>
            <a:normAutofit/>
          </a:bodyPr>
          <a:lstStyle/>
          <a:p>
            <a:r>
              <a:rPr lang="en-US" sz="4400" dirty="0"/>
              <a:t>Drafting MILs</a:t>
            </a:r>
          </a:p>
          <a:p>
            <a:pPr lvl="1"/>
            <a:r>
              <a:rPr lang="en-US" sz="4200" dirty="0"/>
              <a:t>Impeachment</a:t>
            </a:r>
          </a:p>
          <a:p>
            <a:pPr lvl="2"/>
            <a:r>
              <a:rPr lang="en-US" sz="3800" dirty="0"/>
              <a:t>Rebuttal?</a:t>
            </a:r>
          </a:p>
          <a:p>
            <a:pPr marL="594360" lvl="2" indent="0">
              <a:buNone/>
            </a:pPr>
            <a:endParaRPr lang="en-US" sz="3800" dirty="0"/>
          </a:p>
          <a:p>
            <a:pPr lvl="1"/>
            <a:r>
              <a:rPr lang="en-US" sz="4200" dirty="0"/>
              <a:t>Time</a:t>
            </a:r>
          </a:p>
          <a:p>
            <a:pPr lvl="2"/>
            <a:endParaRPr lang="en-US" sz="3800" dirty="0"/>
          </a:p>
          <a:p>
            <a:pPr lvl="2"/>
            <a:endParaRPr lang="en-US" sz="3800" dirty="0"/>
          </a:p>
        </p:txBody>
      </p:sp>
    </p:spTree>
    <p:extLst>
      <p:ext uri="{BB962C8B-B14F-4D97-AF65-F5344CB8AC3E}">
        <p14:creationId xmlns:p14="http://schemas.microsoft.com/office/powerpoint/2010/main" val="2152166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Planning: MILs Time</a:t>
            </a:r>
          </a:p>
        </p:txBody>
      </p:sp>
      <p:sp>
        <p:nvSpPr>
          <p:cNvPr id="3" name="Content Placeholder 2"/>
          <p:cNvSpPr>
            <a:spLocks noGrp="1"/>
          </p:cNvSpPr>
          <p:nvPr>
            <p:ph sz="quarter" idx="1"/>
          </p:nvPr>
        </p:nvSpPr>
        <p:spPr/>
        <p:txBody>
          <a:bodyPr>
            <a:normAutofit fontScale="85000" lnSpcReduction="20000"/>
          </a:bodyPr>
          <a:lstStyle/>
          <a:p>
            <a:r>
              <a:rPr lang="en-US" sz="4400" dirty="0"/>
              <a:t>Time</a:t>
            </a:r>
          </a:p>
          <a:p>
            <a:pPr lvl="1"/>
            <a:r>
              <a:rPr lang="en-US" sz="3600" dirty="0"/>
              <a:t>Penal Code § 1051:</a:t>
            </a:r>
          </a:p>
          <a:p>
            <a:pPr marL="320040" lvl="1" indent="0">
              <a:buNone/>
            </a:pPr>
            <a:r>
              <a:rPr lang="en-US" sz="3600" dirty="0"/>
              <a:t>Continuance after testimony of defense witness</a:t>
            </a:r>
          </a:p>
          <a:p>
            <a:pPr marL="0" indent="0" fontAlgn="base">
              <a:buNone/>
            </a:pPr>
            <a:endParaRPr lang="en-US" dirty="0"/>
          </a:p>
          <a:p>
            <a:pPr marL="0" indent="0" fontAlgn="base">
              <a:buNone/>
            </a:pPr>
            <a:r>
              <a:rPr lang="en-US" sz="3800" dirty="0"/>
              <a:t>“Upon a trial for any offense, if a defense witness testifies, </a:t>
            </a:r>
            <a:r>
              <a:rPr lang="en-US" sz="3800" b="1" u="sng" dirty="0"/>
              <a:t>there shall be good cause</a:t>
            </a:r>
            <a:r>
              <a:rPr lang="en-US" sz="3800" b="1" dirty="0"/>
              <a:t> </a:t>
            </a:r>
            <a:r>
              <a:rPr lang="en-US" sz="3800" dirty="0"/>
              <a:t>for a reasonable continuance unless the court finds that the prosecutor was or should, with due diligence, have been aware of such evidence. If the continuance is granted because of the defendant’s testimony, it shall not exceed one day.”</a:t>
            </a:r>
          </a:p>
          <a:p>
            <a:pPr marL="320040" lvl="1" indent="0">
              <a:buNone/>
            </a:pPr>
            <a:endParaRPr lang="en-US" sz="3600" dirty="0"/>
          </a:p>
          <a:p>
            <a:pPr lvl="2"/>
            <a:endParaRPr lang="en-US" sz="3800" dirty="0"/>
          </a:p>
        </p:txBody>
      </p:sp>
    </p:spTree>
    <p:extLst>
      <p:ext uri="{BB962C8B-B14F-4D97-AF65-F5344CB8AC3E}">
        <p14:creationId xmlns:p14="http://schemas.microsoft.com/office/powerpoint/2010/main" val="2829095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Planning: Summary</a:t>
            </a:r>
            <a:r>
              <a:rPr lang="en-US" dirty="0"/>
              <a:t>	</a:t>
            </a:r>
          </a:p>
        </p:txBody>
      </p:sp>
      <p:sp>
        <p:nvSpPr>
          <p:cNvPr id="3" name="Content Placeholder 2"/>
          <p:cNvSpPr>
            <a:spLocks noGrp="1"/>
          </p:cNvSpPr>
          <p:nvPr>
            <p:ph sz="quarter" idx="1"/>
          </p:nvPr>
        </p:nvSpPr>
        <p:spPr/>
        <p:txBody>
          <a:bodyPr>
            <a:normAutofit/>
          </a:bodyPr>
          <a:lstStyle/>
          <a:p>
            <a:r>
              <a:rPr lang="en-US" sz="4000" dirty="0"/>
              <a:t>Closing</a:t>
            </a:r>
          </a:p>
          <a:p>
            <a:r>
              <a:rPr lang="en-US" sz="4000" dirty="0"/>
              <a:t>Jury Selection</a:t>
            </a:r>
          </a:p>
          <a:p>
            <a:r>
              <a:rPr lang="en-US" sz="4000" dirty="0"/>
              <a:t>MILs</a:t>
            </a:r>
          </a:p>
          <a:p>
            <a:endParaRPr lang="en-US" sz="3200" dirty="0"/>
          </a:p>
        </p:txBody>
      </p:sp>
    </p:spTree>
    <p:extLst>
      <p:ext uri="{BB962C8B-B14F-4D97-AF65-F5344CB8AC3E}">
        <p14:creationId xmlns:p14="http://schemas.microsoft.com/office/powerpoint/2010/main" val="1280498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Preparation</a:t>
            </a:r>
          </a:p>
        </p:txBody>
      </p:sp>
      <p:sp>
        <p:nvSpPr>
          <p:cNvPr id="3" name="Content Placeholder 2"/>
          <p:cNvSpPr>
            <a:spLocks noGrp="1"/>
          </p:cNvSpPr>
          <p:nvPr>
            <p:ph sz="quarter" idx="1"/>
          </p:nvPr>
        </p:nvSpPr>
        <p:spPr/>
        <p:txBody>
          <a:bodyPr/>
          <a:lstStyle/>
          <a:p>
            <a:r>
              <a:rPr lang="en-US" sz="4000" dirty="0"/>
              <a:t>Set Objectives</a:t>
            </a:r>
          </a:p>
          <a:p>
            <a:r>
              <a:rPr lang="en-US" sz="4000" dirty="0"/>
              <a:t>Think: Concessions</a:t>
            </a:r>
          </a:p>
          <a:p>
            <a:r>
              <a:rPr lang="en-US" sz="4000" dirty="0"/>
              <a:t>Arguedas Method</a:t>
            </a:r>
          </a:p>
          <a:p>
            <a:r>
              <a:rPr lang="en-US" sz="4000" dirty="0"/>
              <a:t>Outline v. Questions</a:t>
            </a:r>
          </a:p>
          <a:p>
            <a:endParaRPr lang="en-US" sz="4000" dirty="0"/>
          </a:p>
          <a:p>
            <a:pPr marL="0" indent="0">
              <a:buNone/>
            </a:pPr>
            <a:r>
              <a:rPr lang="en-US" sz="4000" dirty="0"/>
              <a:t>			</a:t>
            </a:r>
            <a:r>
              <a:rPr lang="en-US" sz="4000" b="1" dirty="0"/>
              <a:t>Beware </a:t>
            </a:r>
            <a:r>
              <a:rPr lang="en-US" sz="4000" b="1" i="1" dirty="0"/>
              <a:t>Doyle</a:t>
            </a:r>
            <a:r>
              <a:rPr lang="en-US" sz="4000" b="1" dirty="0"/>
              <a:t> Error</a:t>
            </a:r>
            <a:endParaRPr lang="en-US" b="1" dirty="0"/>
          </a:p>
        </p:txBody>
      </p:sp>
    </p:spTree>
    <p:extLst>
      <p:ext uri="{BB962C8B-B14F-4D97-AF65-F5344CB8AC3E}">
        <p14:creationId xmlns:p14="http://schemas.microsoft.com/office/powerpoint/2010/main" val="1201610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Preparation: Set Objectives</a:t>
            </a:r>
          </a:p>
        </p:txBody>
      </p:sp>
      <p:sp>
        <p:nvSpPr>
          <p:cNvPr id="3" name="Content Placeholder 2"/>
          <p:cNvSpPr>
            <a:spLocks noGrp="1"/>
          </p:cNvSpPr>
          <p:nvPr>
            <p:ph sz="quarter" idx="1"/>
          </p:nvPr>
        </p:nvSpPr>
        <p:spPr/>
        <p:txBody>
          <a:bodyPr>
            <a:normAutofit lnSpcReduction="10000"/>
          </a:bodyPr>
          <a:lstStyle/>
          <a:p>
            <a:r>
              <a:rPr lang="en-US" sz="4000" dirty="0"/>
              <a:t>What do I need from this cross examination?</a:t>
            </a:r>
          </a:p>
          <a:p>
            <a:endParaRPr lang="en-US" sz="4000" dirty="0"/>
          </a:p>
          <a:p>
            <a:r>
              <a:rPr lang="en-US" sz="4000" dirty="0"/>
              <a:t>How might Defendant’s testimony impact the central issue(s) in the case?</a:t>
            </a:r>
          </a:p>
          <a:p>
            <a:endParaRPr lang="en-US" sz="4000" dirty="0"/>
          </a:p>
          <a:p>
            <a:r>
              <a:rPr lang="en-US" sz="4000" dirty="0"/>
              <a:t>Don’t re-tell Defendant’s story</a:t>
            </a:r>
          </a:p>
        </p:txBody>
      </p:sp>
    </p:spTree>
    <p:extLst>
      <p:ext uri="{BB962C8B-B14F-4D97-AF65-F5344CB8AC3E}">
        <p14:creationId xmlns:p14="http://schemas.microsoft.com/office/powerpoint/2010/main" val="3261882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Preparation: Concessions</a:t>
            </a:r>
          </a:p>
        </p:txBody>
      </p:sp>
      <p:sp>
        <p:nvSpPr>
          <p:cNvPr id="3" name="Content Placeholder 2"/>
          <p:cNvSpPr>
            <a:spLocks noGrp="1"/>
          </p:cNvSpPr>
          <p:nvPr>
            <p:ph sz="quarter" idx="1"/>
          </p:nvPr>
        </p:nvSpPr>
        <p:spPr/>
        <p:txBody>
          <a:bodyPr>
            <a:normAutofit/>
          </a:bodyPr>
          <a:lstStyle/>
          <a:p>
            <a:r>
              <a:rPr lang="en-US" sz="4000" dirty="0"/>
              <a:t>We benefit from narrowing the issues in a case</a:t>
            </a:r>
          </a:p>
          <a:p>
            <a:endParaRPr lang="en-US" sz="4000" dirty="0"/>
          </a:p>
          <a:p>
            <a:r>
              <a:rPr lang="en-US" sz="4000" dirty="0"/>
              <a:t>What can we get Defendant to agree is true?</a:t>
            </a:r>
          </a:p>
        </p:txBody>
      </p:sp>
    </p:spTree>
    <p:extLst>
      <p:ext uri="{BB962C8B-B14F-4D97-AF65-F5344CB8AC3E}">
        <p14:creationId xmlns:p14="http://schemas.microsoft.com/office/powerpoint/2010/main" val="177594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36F6AD4-696A-4E69-AA67-5F68BB3D5C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1875" y="641298"/>
            <a:ext cx="6900250" cy="5575403"/>
          </a:xfrm>
          <a:prstGeom prst="rect">
            <a:avLst/>
          </a:prstGeom>
        </p:spPr>
      </p:pic>
    </p:spTree>
    <p:extLst>
      <p:ext uri="{BB962C8B-B14F-4D97-AF65-F5344CB8AC3E}">
        <p14:creationId xmlns:p14="http://schemas.microsoft.com/office/powerpoint/2010/main" val="35399432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Preparation: Concessions</a:t>
            </a:r>
          </a:p>
        </p:txBody>
      </p:sp>
      <p:sp>
        <p:nvSpPr>
          <p:cNvPr id="3" name="Content Placeholder 2"/>
          <p:cNvSpPr>
            <a:spLocks noGrp="1"/>
          </p:cNvSpPr>
          <p:nvPr>
            <p:ph sz="quarter" idx="1"/>
          </p:nvPr>
        </p:nvSpPr>
        <p:spPr/>
        <p:txBody>
          <a:bodyPr>
            <a:normAutofit/>
          </a:bodyPr>
          <a:lstStyle/>
          <a:p>
            <a:r>
              <a:rPr lang="en-US" sz="4000" dirty="0"/>
              <a:t>Example: Self-Defense case</a:t>
            </a:r>
          </a:p>
          <a:p>
            <a:pPr lvl="1"/>
            <a:r>
              <a:rPr lang="en-US" sz="3800" dirty="0"/>
              <a:t>Background</a:t>
            </a:r>
          </a:p>
          <a:p>
            <a:pPr lvl="1"/>
            <a:r>
              <a:rPr lang="en-US" sz="3800" dirty="0"/>
              <a:t>Presence at scene</a:t>
            </a:r>
          </a:p>
          <a:p>
            <a:pPr lvl="1"/>
            <a:r>
              <a:rPr lang="en-US" sz="3800" dirty="0"/>
              <a:t>Actual conduct</a:t>
            </a:r>
            <a:endParaRPr lang="en-US" sz="3400" dirty="0"/>
          </a:p>
          <a:p>
            <a:pPr lvl="1"/>
            <a:r>
              <a:rPr lang="en-US" sz="3400" dirty="0"/>
              <a:t>Consequences of conduct</a:t>
            </a:r>
            <a:endParaRPr lang="en-US" sz="3800" dirty="0"/>
          </a:p>
          <a:p>
            <a:pPr lvl="1"/>
            <a:r>
              <a:rPr lang="en-US" sz="3800" dirty="0"/>
              <a:t>Other elements (</a:t>
            </a:r>
            <a:r>
              <a:rPr lang="en-US" sz="3800" dirty="0" err="1"/>
              <a:t>CalCrim</a:t>
            </a:r>
            <a:r>
              <a:rPr lang="en-US" sz="3800" dirty="0"/>
              <a:t> language)</a:t>
            </a:r>
            <a:endParaRPr lang="en-US" sz="3400" dirty="0"/>
          </a:p>
        </p:txBody>
      </p:sp>
    </p:spTree>
    <p:extLst>
      <p:ext uri="{BB962C8B-B14F-4D97-AF65-F5344CB8AC3E}">
        <p14:creationId xmlns:p14="http://schemas.microsoft.com/office/powerpoint/2010/main" val="284542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Preparation: Arguedas Method</a:t>
            </a:r>
          </a:p>
        </p:txBody>
      </p:sp>
      <p:sp>
        <p:nvSpPr>
          <p:cNvPr id="3" name="Content Placeholder 2"/>
          <p:cNvSpPr>
            <a:spLocks noGrp="1"/>
          </p:cNvSpPr>
          <p:nvPr>
            <p:ph sz="quarter" idx="1"/>
          </p:nvPr>
        </p:nvSpPr>
        <p:spPr/>
        <p:txBody>
          <a:bodyPr>
            <a:noAutofit/>
          </a:bodyPr>
          <a:lstStyle/>
          <a:p>
            <a:r>
              <a:rPr lang="en-US" sz="3600" dirty="0"/>
              <a:t>Avoid “one question too many”</a:t>
            </a:r>
          </a:p>
          <a:p>
            <a:pPr marL="0" indent="0">
              <a:buNone/>
            </a:pPr>
            <a:endParaRPr lang="en-US" sz="3400" dirty="0"/>
          </a:p>
          <a:p>
            <a:r>
              <a:rPr lang="en-US" sz="3600" dirty="0"/>
              <a:t>Cristina C. Arguedas</a:t>
            </a:r>
          </a:p>
          <a:p>
            <a:pPr lvl="1"/>
            <a:r>
              <a:rPr lang="en-US" sz="3600" dirty="0"/>
              <a:t>OJ Simpson: the cross that never was</a:t>
            </a:r>
          </a:p>
          <a:p>
            <a:endParaRPr lang="en-US" sz="3600" dirty="0"/>
          </a:p>
          <a:p>
            <a:r>
              <a:rPr lang="en-US" sz="3600" dirty="0"/>
              <a:t>Method</a:t>
            </a:r>
          </a:p>
          <a:p>
            <a:pPr lvl="1"/>
            <a:r>
              <a:rPr lang="en-US" sz="3600" dirty="0"/>
              <a:t>Argument</a:t>
            </a:r>
          </a:p>
          <a:p>
            <a:pPr lvl="1"/>
            <a:r>
              <a:rPr lang="en-US" sz="3600" dirty="0"/>
              <a:t>Individual, undeniable facts</a:t>
            </a:r>
          </a:p>
        </p:txBody>
      </p:sp>
    </p:spTree>
    <p:extLst>
      <p:ext uri="{BB962C8B-B14F-4D97-AF65-F5344CB8AC3E}">
        <p14:creationId xmlns:p14="http://schemas.microsoft.com/office/powerpoint/2010/main" val="456407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D42D8-C35B-4577-872C-84A2F9E5FBFE}"/>
              </a:ext>
            </a:extLst>
          </p:cNvPr>
          <p:cNvSpPr>
            <a:spLocks noGrp="1"/>
          </p:cNvSpPr>
          <p:nvPr>
            <p:ph type="title"/>
          </p:nvPr>
        </p:nvSpPr>
        <p:spPr/>
        <p:txBody>
          <a:bodyPr>
            <a:normAutofit/>
          </a:bodyPr>
          <a:lstStyle/>
          <a:p>
            <a:r>
              <a:rPr lang="en-US" sz="4800" dirty="0"/>
              <a:t>“Argument”</a:t>
            </a:r>
          </a:p>
        </p:txBody>
      </p:sp>
      <p:sp>
        <p:nvSpPr>
          <p:cNvPr id="3" name="Content Placeholder 2">
            <a:extLst>
              <a:ext uri="{FF2B5EF4-FFF2-40B4-BE49-F238E27FC236}">
                <a16:creationId xmlns:a16="http://schemas.microsoft.com/office/drawing/2014/main" id="{DB4597ED-4BB5-4400-8EE7-97F1C4ECF445}"/>
              </a:ext>
            </a:extLst>
          </p:cNvPr>
          <p:cNvSpPr>
            <a:spLocks noGrp="1"/>
          </p:cNvSpPr>
          <p:nvPr>
            <p:ph sz="quarter" idx="1"/>
          </p:nvPr>
        </p:nvSpPr>
        <p:spPr/>
        <p:txBody>
          <a:bodyPr>
            <a:normAutofit lnSpcReduction="10000"/>
          </a:bodyPr>
          <a:lstStyle/>
          <a:p>
            <a:r>
              <a:rPr lang="en-US" sz="3600" dirty="0"/>
              <a:t>Fact 1</a:t>
            </a:r>
          </a:p>
          <a:p>
            <a:r>
              <a:rPr lang="en-US" sz="3600" dirty="0"/>
              <a:t>Fact 2</a:t>
            </a:r>
          </a:p>
          <a:p>
            <a:r>
              <a:rPr lang="en-US" sz="3600" dirty="0"/>
              <a:t>Fact 3</a:t>
            </a:r>
          </a:p>
          <a:p>
            <a:r>
              <a:rPr lang="en-US" sz="3600" dirty="0"/>
              <a:t>Fact 4</a:t>
            </a:r>
          </a:p>
          <a:p>
            <a:r>
              <a:rPr lang="en-US" sz="3600" dirty="0"/>
              <a:t>Fact 5</a:t>
            </a:r>
          </a:p>
          <a:p>
            <a:pPr lvl="1"/>
            <a:r>
              <a:rPr lang="en-US" sz="3600" dirty="0"/>
              <a:t>Fact 5a</a:t>
            </a:r>
          </a:p>
          <a:p>
            <a:pPr lvl="1"/>
            <a:r>
              <a:rPr lang="en-US" sz="3600" dirty="0"/>
              <a:t>Fact 5b</a:t>
            </a:r>
          </a:p>
          <a:p>
            <a:pPr lvl="1"/>
            <a:r>
              <a:rPr lang="en-US" sz="3600" dirty="0"/>
              <a:t>Fact 5c</a:t>
            </a:r>
          </a:p>
        </p:txBody>
      </p:sp>
    </p:spTree>
    <p:extLst>
      <p:ext uri="{BB962C8B-B14F-4D97-AF65-F5344CB8AC3E}">
        <p14:creationId xmlns:p14="http://schemas.microsoft.com/office/powerpoint/2010/main" val="13660825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a:bodyPr>
          <a:lstStyle/>
          <a:p>
            <a:r>
              <a:rPr lang="en-US" sz="4400" dirty="0"/>
              <a:t>Preparation: Outline v. Questions</a:t>
            </a:r>
          </a:p>
        </p:txBody>
      </p:sp>
      <p:sp>
        <p:nvSpPr>
          <p:cNvPr id="3" name="Content Placeholder 2"/>
          <p:cNvSpPr>
            <a:spLocks noGrp="1"/>
          </p:cNvSpPr>
          <p:nvPr>
            <p:ph sz="quarter" idx="1"/>
          </p:nvPr>
        </p:nvSpPr>
        <p:spPr/>
        <p:txBody>
          <a:bodyPr>
            <a:normAutofit/>
          </a:bodyPr>
          <a:lstStyle/>
          <a:p>
            <a:r>
              <a:rPr lang="en-US" sz="4000" dirty="0"/>
              <a:t>Organize Arguedas method argument pages into an outline</a:t>
            </a:r>
            <a:endParaRPr lang="en-US" sz="3400" dirty="0"/>
          </a:p>
          <a:p>
            <a:pPr lvl="1"/>
            <a:r>
              <a:rPr lang="en-US" sz="3800" dirty="0"/>
              <a:t>Primacy, Recency, Repetition</a:t>
            </a:r>
          </a:p>
          <a:p>
            <a:endParaRPr lang="en-US" sz="4000" dirty="0"/>
          </a:p>
          <a:p>
            <a:r>
              <a:rPr lang="en-US" sz="4000" dirty="0"/>
              <a:t>Write out questions, as necessary</a:t>
            </a:r>
          </a:p>
        </p:txBody>
      </p:sp>
    </p:spTree>
    <p:extLst>
      <p:ext uri="{BB962C8B-B14F-4D97-AF65-F5344CB8AC3E}">
        <p14:creationId xmlns:p14="http://schemas.microsoft.com/office/powerpoint/2010/main" val="25246501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a:bodyPr>
          <a:lstStyle/>
          <a:p>
            <a:r>
              <a:rPr lang="en-US" sz="4400" dirty="0"/>
              <a:t>Preparation: Cross Questions</a:t>
            </a:r>
          </a:p>
        </p:txBody>
      </p:sp>
      <p:sp>
        <p:nvSpPr>
          <p:cNvPr id="3" name="Content Placeholder 2"/>
          <p:cNvSpPr>
            <a:spLocks noGrp="1"/>
          </p:cNvSpPr>
          <p:nvPr>
            <p:ph sz="quarter" idx="1"/>
          </p:nvPr>
        </p:nvSpPr>
        <p:spPr/>
        <p:txBody>
          <a:bodyPr>
            <a:normAutofit/>
          </a:bodyPr>
          <a:lstStyle/>
          <a:p>
            <a:r>
              <a:rPr lang="en-US" sz="4000" dirty="0"/>
              <a:t>Important if…</a:t>
            </a:r>
          </a:p>
          <a:p>
            <a:pPr lvl="1"/>
            <a:r>
              <a:rPr lang="en-US" sz="3800" dirty="0"/>
              <a:t>MIL ruling impacts topic</a:t>
            </a:r>
          </a:p>
          <a:p>
            <a:pPr lvl="1"/>
            <a:r>
              <a:rPr lang="en-US" sz="3800" dirty="0"/>
              <a:t>Tricky or complicated concept</a:t>
            </a:r>
          </a:p>
          <a:p>
            <a:pPr lvl="1"/>
            <a:r>
              <a:rPr lang="en-US" sz="3800" dirty="0"/>
              <a:t>You’ll be more confident</a:t>
            </a:r>
          </a:p>
          <a:p>
            <a:pPr marL="320040" lvl="1" indent="0">
              <a:buNone/>
            </a:pPr>
            <a:endParaRPr lang="en-US" sz="3800" dirty="0"/>
          </a:p>
          <a:p>
            <a:pPr marL="320040" lvl="1" indent="0">
              <a:buNone/>
            </a:pPr>
            <a:r>
              <a:rPr lang="en-US" sz="3800" dirty="0"/>
              <a:t>	…but, think FACTS not questions</a:t>
            </a:r>
          </a:p>
          <a:p>
            <a:pPr lvl="1"/>
            <a:endParaRPr lang="en-US" sz="3800" dirty="0"/>
          </a:p>
        </p:txBody>
      </p:sp>
    </p:spTree>
    <p:extLst>
      <p:ext uri="{BB962C8B-B14F-4D97-AF65-F5344CB8AC3E}">
        <p14:creationId xmlns:p14="http://schemas.microsoft.com/office/powerpoint/2010/main" val="4290331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a:bodyPr>
          <a:lstStyle/>
          <a:p>
            <a:r>
              <a:rPr lang="en-US" sz="4400" dirty="0"/>
              <a:t>Preparation: Cross Questions</a:t>
            </a:r>
          </a:p>
        </p:txBody>
      </p:sp>
      <p:sp>
        <p:nvSpPr>
          <p:cNvPr id="3" name="Content Placeholder 2"/>
          <p:cNvSpPr>
            <a:spLocks noGrp="1"/>
          </p:cNvSpPr>
          <p:nvPr>
            <p:ph sz="quarter" idx="1"/>
          </p:nvPr>
        </p:nvSpPr>
        <p:spPr/>
        <p:txBody>
          <a:bodyPr>
            <a:normAutofit/>
          </a:bodyPr>
          <a:lstStyle/>
          <a:p>
            <a:r>
              <a:rPr lang="en-US" sz="4000" dirty="0"/>
              <a:t>Leading</a:t>
            </a:r>
          </a:p>
          <a:p>
            <a:r>
              <a:rPr lang="en-US" sz="4000" dirty="0"/>
              <a:t>One fact per question</a:t>
            </a:r>
          </a:p>
          <a:p>
            <a:r>
              <a:rPr lang="en-US" sz="4000" dirty="0"/>
              <a:t>7 words or fewer</a:t>
            </a:r>
          </a:p>
          <a:p>
            <a:r>
              <a:rPr lang="en-US" sz="4000" dirty="0"/>
              <a:t>One word answer</a:t>
            </a:r>
          </a:p>
          <a:p>
            <a:r>
              <a:rPr lang="en-US" sz="4000" dirty="0"/>
              <a:t>“Yes” better than “No”</a:t>
            </a:r>
          </a:p>
          <a:p>
            <a:r>
              <a:rPr lang="en-US" sz="4000" dirty="0"/>
              <a:t>Don’t ask for impressions/judgments</a:t>
            </a:r>
          </a:p>
          <a:p>
            <a:pPr marL="0" indent="0">
              <a:buNone/>
            </a:pPr>
            <a:endParaRPr lang="en-US" sz="4000" dirty="0"/>
          </a:p>
        </p:txBody>
      </p:sp>
    </p:spTree>
    <p:extLst>
      <p:ext uri="{BB962C8B-B14F-4D97-AF65-F5344CB8AC3E}">
        <p14:creationId xmlns:p14="http://schemas.microsoft.com/office/powerpoint/2010/main" val="2664600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a:bodyPr>
          <a:lstStyle/>
          <a:p>
            <a:r>
              <a:rPr lang="en-US" sz="4400" dirty="0"/>
              <a:t>Beware </a:t>
            </a:r>
            <a:r>
              <a:rPr lang="en-US" sz="4400" i="1" dirty="0"/>
              <a:t>Doyle </a:t>
            </a:r>
            <a:r>
              <a:rPr lang="en-US" sz="4400" dirty="0"/>
              <a:t>Error</a:t>
            </a:r>
          </a:p>
        </p:txBody>
      </p:sp>
      <p:sp>
        <p:nvSpPr>
          <p:cNvPr id="3" name="Content Placeholder 2"/>
          <p:cNvSpPr>
            <a:spLocks noGrp="1"/>
          </p:cNvSpPr>
          <p:nvPr>
            <p:ph sz="quarter" idx="1"/>
          </p:nvPr>
        </p:nvSpPr>
        <p:spPr/>
        <p:txBody>
          <a:bodyPr>
            <a:normAutofit/>
          </a:bodyPr>
          <a:lstStyle/>
          <a:p>
            <a:r>
              <a:rPr lang="en-US" sz="4000" i="1" dirty="0"/>
              <a:t>Doyle v. Ohio </a:t>
            </a:r>
            <a:r>
              <a:rPr lang="en-US" sz="4000" dirty="0"/>
              <a:t>(1976) 426 U.S. 610</a:t>
            </a:r>
          </a:p>
          <a:p>
            <a:pPr lvl="1"/>
            <a:r>
              <a:rPr lang="en-US" sz="3800" dirty="0"/>
              <a:t>Can’t use post-</a:t>
            </a:r>
            <a:r>
              <a:rPr lang="en-US" sz="3800" i="1" dirty="0"/>
              <a:t>Miranda</a:t>
            </a:r>
            <a:r>
              <a:rPr lang="en-US" sz="3800" dirty="0"/>
              <a:t> silence against D</a:t>
            </a:r>
          </a:p>
          <a:p>
            <a:pPr lvl="1"/>
            <a:r>
              <a:rPr lang="en-US" sz="3800" strike="sngStrike" dirty="0"/>
              <a:t>“You never told the police that…”</a:t>
            </a:r>
          </a:p>
          <a:p>
            <a:pPr lvl="1"/>
            <a:r>
              <a:rPr lang="en-US" sz="3800" strike="sngStrike" dirty="0"/>
              <a:t>“We’re hearing this for the first time today…”</a:t>
            </a:r>
            <a:endParaRPr lang="en-US" sz="3800" dirty="0"/>
          </a:p>
          <a:p>
            <a:pPr marL="0" indent="0">
              <a:buNone/>
            </a:pPr>
            <a:endParaRPr lang="en-US" sz="3800" dirty="0"/>
          </a:p>
        </p:txBody>
      </p:sp>
    </p:spTree>
    <p:extLst>
      <p:ext uri="{BB962C8B-B14F-4D97-AF65-F5344CB8AC3E}">
        <p14:creationId xmlns:p14="http://schemas.microsoft.com/office/powerpoint/2010/main" val="290628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Preparation: Summary</a:t>
            </a:r>
          </a:p>
        </p:txBody>
      </p:sp>
      <p:sp>
        <p:nvSpPr>
          <p:cNvPr id="3" name="Content Placeholder 2"/>
          <p:cNvSpPr>
            <a:spLocks noGrp="1"/>
          </p:cNvSpPr>
          <p:nvPr>
            <p:ph sz="quarter" idx="1"/>
          </p:nvPr>
        </p:nvSpPr>
        <p:spPr/>
        <p:txBody>
          <a:bodyPr/>
          <a:lstStyle/>
          <a:p>
            <a:r>
              <a:rPr lang="en-US" sz="4000" dirty="0"/>
              <a:t>Set Objectives</a:t>
            </a:r>
          </a:p>
          <a:p>
            <a:r>
              <a:rPr lang="en-US" sz="4000" dirty="0"/>
              <a:t>Think: Concessions</a:t>
            </a:r>
          </a:p>
          <a:p>
            <a:r>
              <a:rPr lang="en-US" sz="4000" dirty="0"/>
              <a:t>Arguedas Method</a:t>
            </a:r>
          </a:p>
          <a:p>
            <a:r>
              <a:rPr lang="en-US" sz="4000" dirty="0"/>
              <a:t>Outline v. Questions</a:t>
            </a:r>
          </a:p>
          <a:p>
            <a:endParaRPr lang="en-US" sz="4000" dirty="0"/>
          </a:p>
          <a:p>
            <a:pPr marL="0" indent="0">
              <a:buNone/>
            </a:pPr>
            <a:r>
              <a:rPr lang="en-US" sz="4000" dirty="0"/>
              <a:t>			</a:t>
            </a:r>
            <a:r>
              <a:rPr lang="en-US" sz="4000" b="1" dirty="0"/>
              <a:t>Beware </a:t>
            </a:r>
            <a:r>
              <a:rPr lang="en-US" sz="4000" b="1" i="1" dirty="0"/>
              <a:t>Doyle</a:t>
            </a:r>
            <a:r>
              <a:rPr lang="en-US" sz="4000" b="1" dirty="0"/>
              <a:t> Error</a:t>
            </a:r>
            <a:endParaRPr lang="en-US" b="1" dirty="0"/>
          </a:p>
        </p:txBody>
      </p:sp>
    </p:spTree>
    <p:extLst>
      <p:ext uri="{BB962C8B-B14F-4D97-AF65-F5344CB8AC3E}">
        <p14:creationId xmlns:p14="http://schemas.microsoft.com/office/powerpoint/2010/main" val="4041035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a:t>
            </a:r>
          </a:p>
        </p:txBody>
      </p:sp>
      <p:sp>
        <p:nvSpPr>
          <p:cNvPr id="3" name="Content Placeholder 2"/>
          <p:cNvSpPr>
            <a:spLocks noGrp="1"/>
          </p:cNvSpPr>
          <p:nvPr>
            <p:ph sz="quarter" idx="1"/>
          </p:nvPr>
        </p:nvSpPr>
        <p:spPr/>
        <p:txBody>
          <a:bodyPr/>
          <a:lstStyle/>
          <a:p>
            <a:r>
              <a:rPr lang="en-US" sz="4000" dirty="0"/>
              <a:t>Take</a:t>
            </a:r>
            <a:r>
              <a:rPr lang="en-US" sz="4000" b="1" dirty="0"/>
              <a:t> </a:t>
            </a:r>
            <a:r>
              <a:rPr lang="en-US" sz="4000" dirty="0"/>
              <a:t>notes</a:t>
            </a:r>
          </a:p>
          <a:p>
            <a:r>
              <a:rPr lang="en-US" sz="4000" dirty="0"/>
              <a:t>Be the star of the show</a:t>
            </a:r>
          </a:p>
          <a:p>
            <a:r>
              <a:rPr lang="en-US" sz="4000" dirty="0"/>
              <a:t>Get your answers</a:t>
            </a:r>
          </a:p>
          <a:p>
            <a:r>
              <a:rPr lang="en-US" sz="4000" dirty="0"/>
              <a:t>Escalating Control</a:t>
            </a:r>
          </a:p>
          <a:p>
            <a:r>
              <a:rPr lang="en-US" sz="4000" dirty="0"/>
              <a:t>Impeachments</a:t>
            </a:r>
          </a:p>
          <a:p>
            <a:r>
              <a:rPr lang="en-US" sz="4000" dirty="0"/>
              <a:t>You can’t lose</a:t>
            </a:r>
            <a:endParaRPr lang="en-US" dirty="0"/>
          </a:p>
        </p:txBody>
      </p:sp>
    </p:spTree>
    <p:extLst>
      <p:ext uri="{BB962C8B-B14F-4D97-AF65-F5344CB8AC3E}">
        <p14:creationId xmlns:p14="http://schemas.microsoft.com/office/powerpoint/2010/main" val="3666462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Take Notes</a:t>
            </a:r>
          </a:p>
        </p:txBody>
      </p:sp>
      <p:sp>
        <p:nvSpPr>
          <p:cNvPr id="3" name="Content Placeholder 2"/>
          <p:cNvSpPr>
            <a:spLocks noGrp="1"/>
          </p:cNvSpPr>
          <p:nvPr>
            <p:ph sz="quarter" idx="1"/>
          </p:nvPr>
        </p:nvSpPr>
        <p:spPr/>
        <p:txBody>
          <a:bodyPr/>
          <a:lstStyle/>
          <a:p>
            <a:r>
              <a:rPr lang="en-US" sz="4000" dirty="0"/>
              <a:t>During Defendant’s testimony…</a:t>
            </a:r>
          </a:p>
          <a:p>
            <a:pPr lvl="1"/>
            <a:r>
              <a:rPr lang="en-US" sz="3800" dirty="0"/>
              <a:t>Details</a:t>
            </a:r>
          </a:p>
          <a:p>
            <a:pPr lvl="1"/>
            <a:r>
              <a:rPr lang="en-US" sz="3800" dirty="0"/>
              <a:t>Quotes</a:t>
            </a:r>
          </a:p>
          <a:p>
            <a:pPr lvl="1"/>
            <a:r>
              <a:rPr lang="en-US" sz="3800" dirty="0"/>
              <a:t>Adapt your outline</a:t>
            </a:r>
          </a:p>
          <a:p>
            <a:endParaRPr lang="en-US" sz="4000" dirty="0"/>
          </a:p>
          <a:p>
            <a:pPr marL="0" indent="0">
              <a:buNone/>
            </a:pPr>
            <a:r>
              <a:rPr lang="en-US" sz="4000" dirty="0"/>
              <a:t>“Quotation”			response/issue</a:t>
            </a:r>
            <a:endParaRPr lang="en-US" dirty="0"/>
          </a:p>
        </p:txBody>
      </p:sp>
      <p:cxnSp>
        <p:nvCxnSpPr>
          <p:cNvPr id="5" name="Straight Connector 4">
            <a:extLst>
              <a:ext uri="{FF2B5EF4-FFF2-40B4-BE49-F238E27FC236}">
                <a16:creationId xmlns:a16="http://schemas.microsoft.com/office/drawing/2014/main" id="{42F42800-2102-45B7-BA68-FAA21936EBE1}"/>
              </a:ext>
            </a:extLst>
          </p:cNvPr>
          <p:cNvCxnSpPr>
            <a:cxnSpLocks/>
          </p:cNvCxnSpPr>
          <p:nvPr/>
        </p:nvCxnSpPr>
        <p:spPr>
          <a:xfrm>
            <a:off x="4648200" y="4267200"/>
            <a:ext cx="0" cy="22098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0329E471-20D6-4B07-AFF8-C42B1FC630D7}"/>
              </a:ext>
            </a:extLst>
          </p:cNvPr>
          <p:cNvCxnSpPr/>
          <p:nvPr/>
        </p:nvCxnSpPr>
        <p:spPr>
          <a:xfrm>
            <a:off x="3581400" y="5105400"/>
            <a:ext cx="1828800"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5979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Topic</a:t>
            </a:r>
          </a:p>
        </p:txBody>
      </p:sp>
      <p:sp>
        <p:nvSpPr>
          <p:cNvPr id="3" name="Content Placeholder 2"/>
          <p:cNvSpPr>
            <a:spLocks noGrp="1"/>
          </p:cNvSpPr>
          <p:nvPr>
            <p:ph sz="quarter" idx="1"/>
          </p:nvPr>
        </p:nvSpPr>
        <p:spPr/>
        <p:txBody>
          <a:bodyPr>
            <a:normAutofit/>
          </a:bodyPr>
          <a:lstStyle/>
          <a:p>
            <a:r>
              <a:rPr lang="en-US" sz="4400" dirty="0"/>
              <a:t>Cross Examination…</a:t>
            </a:r>
          </a:p>
          <a:p>
            <a:pPr lvl="1"/>
            <a:r>
              <a:rPr lang="en-US" sz="4000" dirty="0"/>
              <a:t>…of a defendant..</a:t>
            </a:r>
          </a:p>
          <a:p>
            <a:pPr lvl="2"/>
            <a:r>
              <a:rPr lang="en-US" sz="3600" dirty="0"/>
              <a:t>…without a prior statement.</a:t>
            </a:r>
          </a:p>
          <a:p>
            <a:pPr marL="320040" lvl="1" indent="0">
              <a:buNone/>
            </a:pPr>
            <a:endParaRPr lang="en-US" sz="3400" dirty="0"/>
          </a:p>
          <a:p>
            <a:pPr marL="0" indent="0">
              <a:buNone/>
            </a:pPr>
            <a:endParaRPr lang="en-US" sz="3600" dirty="0"/>
          </a:p>
          <a:p>
            <a:pPr marL="0" indent="0">
              <a:buNone/>
            </a:pPr>
            <a:endParaRPr lang="en-US" sz="3600" dirty="0"/>
          </a:p>
          <a:p>
            <a:pPr marL="0" indent="0">
              <a:buNone/>
            </a:pPr>
            <a:endParaRPr lang="en-US" sz="3600" dirty="0"/>
          </a:p>
        </p:txBody>
      </p:sp>
    </p:spTree>
    <p:extLst>
      <p:ext uri="{BB962C8B-B14F-4D97-AF65-F5344CB8AC3E}">
        <p14:creationId xmlns:p14="http://schemas.microsoft.com/office/powerpoint/2010/main" val="37407833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Be The Star</a:t>
            </a:r>
          </a:p>
        </p:txBody>
      </p:sp>
      <p:sp>
        <p:nvSpPr>
          <p:cNvPr id="3" name="Content Placeholder 2"/>
          <p:cNvSpPr>
            <a:spLocks noGrp="1"/>
          </p:cNvSpPr>
          <p:nvPr>
            <p:ph sz="quarter" idx="1"/>
          </p:nvPr>
        </p:nvSpPr>
        <p:spPr/>
        <p:txBody>
          <a:bodyPr>
            <a:normAutofit lnSpcReduction="10000"/>
          </a:bodyPr>
          <a:lstStyle/>
          <a:p>
            <a:r>
              <a:rPr lang="en-US" sz="4000" dirty="0"/>
              <a:t>Courtroom positioning</a:t>
            </a:r>
          </a:p>
          <a:p>
            <a:r>
              <a:rPr lang="en-US" sz="4000" dirty="0"/>
              <a:t>Body language</a:t>
            </a:r>
          </a:p>
          <a:p>
            <a:r>
              <a:rPr lang="en-US" sz="4000" dirty="0"/>
              <a:t>Voice/Tone</a:t>
            </a:r>
          </a:p>
          <a:p>
            <a:r>
              <a:rPr lang="en-US" sz="4000" dirty="0"/>
              <a:t>Build a rhythm</a:t>
            </a:r>
          </a:p>
          <a:p>
            <a:r>
              <a:rPr lang="en-US" sz="4000" dirty="0"/>
              <a:t>Avoid verbal “tics”</a:t>
            </a:r>
          </a:p>
          <a:p>
            <a:endParaRPr lang="en-US" sz="4000" dirty="0"/>
          </a:p>
          <a:p>
            <a:r>
              <a:rPr lang="en-US" sz="4000" dirty="0"/>
              <a:t>Give yourself room to escalate</a:t>
            </a:r>
            <a:endParaRPr lang="en-US" dirty="0"/>
          </a:p>
        </p:txBody>
      </p:sp>
    </p:spTree>
    <p:extLst>
      <p:ext uri="{BB962C8B-B14F-4D97-AF65-F5344CB8AC3E}">
        <p14:creationId xmlns:p14="http://schemas.microsoft.com/office/powerpoint/2010/main" val="17846975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Get Your Answers</a:t>
            </a:r>
          </a:p>
        </p:txBody>
      </p:sp>
      <p:sp>
        <p:nvSpPr>
          <p:cNvPr id="3" name="Content Placeholder 2"/>
          <p:cNvSpPr>
            <a:spLocks noGrp="1"/>
          </p:cNvSpPr>
          <p:nvPr>
            <p:ph sz="quarter" idx="1"/>
          </p:nvPr>
        </p:nvSpPr>
        <p:spPr/>
        <p:txBody>
          <a:bodyPr>
            <a:normAutofit fontScale="92500" lnSpcReduction="20000"/>
          </a:bodyPr>
          <a:lstStyle/>
          <a:p>
            <a:r>
              <a:rPr lang="en-US" sz="4300" dirty="0"/>
              <a:t>Use “Cross Question” principles</a:t>
            </a:r>
          </a:p>
          <a:p>
            <a:r>
              <a:rPr lang="en-US" sz="4300" dirty="0"/>
              <a:t>ONE fact per question</a:t>
            </a:r>
          </a:p>
          <a:p>
            <a:r>
              <a:rPr lang="en-US" sz="4300" dirty="0"/>
              <a:t>Listen</a:t>
            </a:r>
          </a:p>
          <a:p>
            <a:endParaRPr lang="en-US" sz="4300" dirty="0"/>
          </a:p>
          <a:p>
            <a:r>
              <a:rPr lang="en-US" sz="4300" dirty="0"/>
              <a:t>The Ideal</a:t>
            </a:r>
          </a:p>
          <a:p>
            <a:r>
              <a:rPr lang="en-US" sz="4100" dirty="0"/>
              <a:t>“Yes” or “No”</a:t>
            </a:r>
          </a:p>
          <a:p>
            <a:r>
              <a:rPr lang="en-US" sz="4300" dirty="0"/>
              <a:t>Stay in control</a:t>
            </a:r>
          </a:p>
          <a:p>
            <a:pPr marL="0" indent="0">
              <a:buNone/>
            </a:pPr>
            <a:r>
              <a:rPr lang="en-US" dirty="0"/>
              <a:t>			</a:t>
            </a:r>
            <a:r>
              <a:rPr lang="en-US" sz="3900" dirty="0"/>
              <a:t>…But how?</a:t>
            </a:r>
            <a:endParaRPr lang="en-US" dirty="0"/>
          </a:p>
        </p:txBody>
      </p:sp>
    </p:spTree>
    <p:extLst>
      <p:ext uri="{BB962C8B-B14F-4D97-AF65-F5344CB8AC3E}">
        <p14:creationId xmlns:p14="http://schemas.microsoft.com/office/powerpoint/2010/main" val="2526878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Escalating Control</a:t>
            </a:r>
          </a:p>
        </p:txBody>
      </p:sp>
      <p:sp>
        <p:nvSpPr>
          <p:cNvPr id="3" name="Content Placeholder 2"/>
          <p:cNvSpPr>
            <a:spLocks noGrp="1"/>
          </p:cNvSpPr>
          <p:nvPr>
            <p:ph sz="quarter" idx="1"/>
          </p:nvPr>
        </p:nvSpPr>
        <p:spPr/>
        <p:txBody>
          <a:bodyPr>
            <a:normAutofit lnSpcReduction="10000"/>
          </a:bodyPr>
          <a:lstStyle/>
          <a:p>
            <a:r>
              <a:rPr lang="en-US" sz="4000" dirty="0"/>
              <a:t>You have to earn it.</a:t>
            </a:r>
          </a:p>
          <a:p>
            <a:endParaRPr lang="en-US" sz="4000" dirty="0"/>
          </a:p>
          <a:p>
            <a:r>
              <a:rPr lang="en-US" sz="4000" dirty="0"/>
              <a:t>For anything but </a:t>
            </a:r>
            <a:r>
              <a:rPr lang="en-US" sz="4000" u="sng" dirty="0"/>
              <a:t>your</a:t>
            </a:r>
            <a:r>
              <a:rPr lang="en-US" sz="4000" dirty="0"/>
              <a:t> answer…</a:t>
            </a:r>
          </a:p>
          <a:p>
            <a:pPr lvl="1"/>
            <a:r>
              <a:rPr lang="en-US" sz="3800" dirty="0"/>
              <a:t>Repeat question, more stern</a:t>
            </a:r>
          </a:p>
          <a:p>
            <a:pPr lvl="1"/>
            <a:r>
              <a:rPr lang="en-US" sz="3800" dirty="0"/>
              <a:t>“Is that a yes?” / “Is that a no?”</a:t>
            </a:r>
          </a:p>
          <a:p>
            <a:pPr lvl="1"/>
            <a:r>
              <a:rPr lang="en-US" sz="3800" dirty="0"/>
              <a:t>Strip qualifications, re-ask</a:t>
            </a:r>
          </a:p>
          <a:p>
            <a:pPr lvl="1"/>
            <a:r>
              <a:rPr lang="en-US" sz="3800" strike="sngStrike" dirty="0"/>
              <a:t>[Beg the judge for help</a:t>
            </a:r>
            <a:r>
              <a:rPr lang="en-US" sz="3800" dirty="0"/>
              <a:t>  Object]</a:t>
            </a:r>
          </a:p>
        </p:txBody>
      </p:sp>
    </p:spTree>
    <p:extLst>
      <p:ext uri="{BB962C8B-B14F-4D97-AF65-F5344CB8AC3E}">
        <p14:creationId xmlns:p14="http://schemas.microsoft.com/office/powerpoint/2010/main" val="15434151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Impeachments</a:t>
            </a:r>
          </a:p>
        </p:txBody>
      </p:sp>
      <p:sp>
        <p:nvSpPr>
          <p:cNvPr id="3" name="Content Placeholder 2"/>
          <p:cNvSpPr>
            <a:spLocks noGrp="1"/>
          </p:cNvSpPr>
          <p:nvPr>
            <p:ph sz="quarter" idx="1"/>
          </p:nvPr>
        </p:nvSpPr>
        <p:spPr/>
        <p:txBody>
          <a:bodyPr>
            <a:normAutofit/>
          </a:bodyPr>
          <a:lstStyle/>
          <a:p>
            <a:r>
              <a:rPr lang="en-US" sz="4000" dirty="0"/>
              <a:t>Types:</a:t>
            </a:r>
          </a:p>
          <a:p>
            <a:pPr lvl="1"/>
            <a:r>
              <a:rPr lang="en-US" sz="3800" dirty="0"/>
              <a:t>By Prior Inconsistent Statement</a:t>
            </a:r>
          </a:p>
          <a:p>
            <a:pPr lvl="1"/>
            <a:r>
              <a:rPr lang="en-US" sz="3800" dirty="0"/>
              <a:t>By Omission</a:t>
            </a:r>
          </a:p>
          <a:p>
            <a:pPr lvl="1"/>
            <a:r>
              <a:rPr lang="en-US" sz="3800" dirty="0"/>
              <a:t>By Common Sense</a:t>
            </a:r>
          </a:p>
          <a:p>
            <a:pPr lvl="1"/>
            <a:endParaRPr lang="en-US" sz="3800" dirty="0"/>
          </a:p>
        </p:txBody>
      </p:sp>
    </p:spTree>
    <p:extLst>
      <p:ext uri="{BB962C8B-B14F-4D97-AF65-F5344CB8AC3E}">
        <p14:creationId xmlns:p14="http://schemas.microsoft.com/office/powerpoint/2010/main" val="22261760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Impeachments</a:t>
            </a:r>
          </a:p>
        </p:txBody>
      </p:sp>
      <p:sp>
        <p:nvSpPr>
          <p:cNvPr id="3" name="Content Placeholder 2"/>
          <p:cNvSpPr>
            <a:spLocks noGrp="1"/>
          </p:cNvSpPr>
          <p:nvPr>
            <p:ph sz="quarter" idx="1"/>
          </p:nvPr>
        </p:nvSpPr>
        <p:spPr/>
        <p:txBody>
          <a:bodyPr>
            <a:normAutofit/>
          </a:bodyPr>
          <a:lstStyle/>
          <a:p>
            <a:r>
              <a:rPr lang="en-US" sz="4000" dirty="0"/>
              <a:t>Basics: The Three C’s</a:t>
            </a:r>
          </a:p>
          <a:p>
            <a:pPr lvl="1"/>
            <a:r>
              <a:rPr lang="en-US" sz="3600" dirty="0"/>
              <a:t>Confirm</a:t>
            </a:r>
          </a:p>
          <a:p>
            <a:pPr lvl="1"/>
            <a:r>
              <a:rPr lang="en-US" sz="3600" dirty="0"/>
              <a:t>Credit</a:t>
            </a:r>
          </a:p>
          <a:p>
            <a:pPr lvl="1"/>
            <a:r>
              <a:rPr lang="en-US" sz="3600" dirty="0"/>
              <a:t>Confront</a:t>
            </a:r>
          </a:p>
        </p:txBody>
      </p:sp>
    </p:spTree>
    <p:extLst>
      <p:ext uri="{BB962C8B-B14F-4D97-AF65-F5344CB8AC3E}">
        <p14:creationId xmlns:p14="http://schemas.microsoft.com/office/powerpoint/2010/main" val="5759839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Impeachments</a:t>
            </a:r>
          </a:p>
        </p:txBody>
      </p:sp>
      <p:sp>
        <p:nvSpPr>
          <p:cNvPr id="3" name="Content Placeholder 2"/>
          <p:cNvSpPr>
            <a:spLocks noGrp="1"/>
          </p:cNvSpPr>
          <p:nvPr>
            <p:ph sz="quarter" idx="1"/>
          </p:nvPr>
        </p:nvSpPr>
        <p:spPr/>
        <p:txBody>
          <a:bodyPr>
            <a:normAutofit/>
          </a:bodyPr>
          <a:lstStyle/>
          <a:p>
            <a:r>
              <a:rPr lang="en-US" sz="4000" dirty="0"/>
              <a:t>Types:</a:t>
            </a:r>
          </a:p>
          <a:p>
            <a:pPr lvl="1"/>
            <a:r>
              <a:rPr lang="en-US" sz="3800" strike="sngStrike" dirty="0"/>
              <a:t>By Prior Inconsistent Statement</a:t>
            </a:r>
          </a:p>
          <a:p>
            <a:pPr lvl="1"/>
            <a:r>
              <a:rPr lang="en-US" sz="3800" strike="sngStrike" dirty="0"/>
              <a:t>By Omission</a:t>
            </a:r>
            <a:r>
              <a:rPr lang="en-US" sz="3800" dirty="0"/>
              <a:t> (Probably)</a:t>
            </a:r>
            <a:endParaRPr lang="en-US" sz="3800" strike="sngStrike" dirty="0"/>
          </a:p>
          <a:p>
            <a:pPr lvl="1"/>
            <a:r>
              <a:rPr lang="en-US" sz="3800" dirty="0"/>
              <a:t>By Common Sense</a:t>
            </a:r>
          </a:p>
          <a:p>
            <a:pPr lvl="2"/>
            <a:r>
              <a:rPr lang="en-US" sz="3400" dirty="0"/>
              <a:t>“What would have to be true for Defendant’s story to make sense…?”</a:t>
            </a:r>
          </a:p>
          <a:p>
            <a:pPr lvl="2"/>
            <a:r>
              <a:rPr lang="en-US" sz="3400" dirty="0"/>
              <a:t>Same Arguedas Method</a:t>
            </a:r>
          </a:p>
          <a:p>
            <a:pPr lvl="1"/>
            <a:endParaRPr lang="en-US" sz="3800" dirty="0"/>
          </a:p>
        </p:txBody>
      </p:sp>
    </p:spTree>
    <p:extLst>
      <p:ext uri="{BB962C8B-B14F-4D97-AF65-F5344CB8AC3E}">
        <p14:creationId xmlns:p14="http://schemas.microsoft.com/office/powerpoint/2010/main" val="5319146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Impeachments</a:t>
            </a:r>
          </a:p>
        </p:txBody>
      </p:sp>
      <p:sp>
        <p:nvSpPr>
          <p:cNvPr id="3" name="Content Placeholder 2"/>
          <p:cNvSpPr>
            <a:spLocks noGrp="1"/>
          </p:cNvSpPr>
          <p:nvPr>
            <p:ph sz="quarter" idx="1"/>
          </p:nvPr>
        </p:nvSpPr>
        <p:spPr/>
        <p:txBody>
          <a:bodyPr>
            <a:normAutofit/>
          </a:bodyPr>
          <a:lstStyle/>
          <a:p>
            <a:r>
              <a:rPr lang="en-US" sz="4400" dirty="0"/>
              <a:t>By Common Sense (</a:t>
            </a:r>
            <a:r>
              <a:rPr lang="en-US" sz="4400" i="1" dirty="0"/>
              <a:t>Logos</a:t>
            </a:r>
            <a:r>
              <a:rPr lang="en-US" sz="4400" dirty="0"/>
              <a:t>)…</a:t>
            </a:r>
          </a:p>
          <a:p>
            <a:pPr lvl="1"/>
            <a:r>
              <a:rPr lang="en-US" sz="3800" dirty="0"/>
              <a:t>Still “Three C’s”</a:t>
            </a:r>
          </a:p>
          <a:p>
            <a:pPr lvl="1"/>
            <a:r>
              <a:rPr lang="en-US" sz="3800" dirty="0"/>
              <a:t>Confront is tricky</a:t>
            </a:r>
          </a:p>
          <a:p>
            <a:pPr lvl="1"/>
            <a:r>
              <a:rPr lang="en-US" sz="3800" dirty="0"/>
              <a:t>Think: </a:t>
            </a:r>
            <a:r>
              <a:rPr lang="en-US" sz="4000" dirty="0"/>
              <a:t>“What would have to be true?”</a:t>
            </a:r>
            <a:endParaRPr lang="en-US" sz="3800" dirty="0"/>
          </a:p>
        </p:txBody>
      </p:sp>
    </p:spTree>
    <p:extLst>
      <p:ext uri="{BB962C8B-B14F-4D97-AF65-F5344CB8AC3E}">
        <p14:creationId xmlns:p14="http://schemas.microsoft.com/office/powerpoint/2010/main" val="25310162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You Can’t Lose</a:t>
            </a:r>
          </a:p>
        </p:txBody>
      </p:sp>
      <p:sp>
        <p:nvSpPr>
          <p:cNvPr id="3" name="Content Placeholder 2"/>
          <p:cNvSpPr>
            <a:spLocks noGrp="1"/>
          </p:cNvSpPr>
          <p:nvPr>
            <p:ph sz="quarter" idx="1"/>
          </p:nvPr>
        </p:nvSpPr>
        <p:spPr/>
        <p:txBody>
          <a:bodyPr>
            <a:normAutofit lnSpcReduction="10000"/>
          </a:bodyPr>
          <a:lstStyle/>
          <a:p>
            <a:r>
              <a:rPr lang="en-US" sz="4000" dirty="0"/>
              <a:t>You get the last word!</a:t>
            </a:r>
          </a:p>
          <a:p>
            <a:endParaRPr lang="en-US" sz="4000" dirty="0"/>
          </a:p>
          <a:p>
            <a:r>
              <a:rPr lang="en-US" sz="4000" dirty="0"/>
              <a:t>Use evasiveness/demeanor during cross in argument</a:t>
            </a:r>
          </a:p>
          <a:p>
            <a:r>
              <a:rPr lang="en-US" sz="4000" dirty="0"/>
              <a:t>Compare/contrast with direct</a:t>
            </a:r>
          </a:p>
          <a:p>
            <a:endParaRPr lang="en-US" sz="4000" dirty="0"/>
          </a:p>
          <a:p>
            <a:r>
              <a:rPr lang="en-US" sz="4000" dirty="0"/>
              <a:t>Simpler questions = more effective</a:t>
            </a:r>
            <a:endParaRPr lang="en-US" sz="3800" dirty="0"/>
          </a:p>
        </p:txBody>
      </p:sp>
    </p:spTree>
    <p:extLst>
      <p:ext uri="{BB962C8B-B14F-4D97-AF65-F5344CB8AC3E}">
        <p14:creationId xmlns:p14="http://schemas.microsoft.com/office/powerpoint/2010/main" val="13361957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Execution: Summary</a:t>
            </a:r>
          </a:p>
        </p:txBody>
      </p:sp>
      <p:sp>
        <p:nvSpPr>
          <p:cNvPr id="3" name="Content Placeholder 2"/>
          <p:cNvSpPr>
            <a:spLocks noGrp="1"/>
          </p:cNvSpPr>
          <p:nvPr>
            <p:ph sz="quarter" idx="1"/>
          </p:nvPr>
        </p:nvSpPr>
        <p:spPr/>
        <p:txBody>
          <a:bodyPr/>
          <a:lstStyle/>
          <a:p>
            <a:r>
              <a:rPr lang="en-US" sz="4000" dirty="0"/>
              <a:t>Take</a:t>
            </a:r>
            <a:r>
              <a:rPr lang="en-US" sz="4000" b="1" dirty="0"/>
              <a:t> </a:t>
            </a:r>
            <a:r>
              <a:rPr lang="en-US" sz="4000" dirty="0"/>
              <a:t>notes</a:t>
            </a:r>
          </a:p>
          <a:p>
            <a:r>
              <a:rPr lang="en-US" sz="4000" dirty="0"/>
              <a:t>Be the star of the show</a:t>
            </a:r>
          </a:p>
          <a:p>
            <a:r>
              <a:rPr lang="en-US" sz="4000" dirty="0"/>
              <a:t>Get your answers</a:t>
            </a:r>
          </a:p>
          <a:p>
            <a:r>
              <a:rPr lang="en-US" sz="4000" dirty="0"/>
              <a:t>Escalating Control</a:t>
            </a:r>
          </a:p>
          <a:p>
            <a:r>
              <a:rPr lang="en-US" sz="4000" dirty="0"/>
              <a:t>Impeachments</a:t>
            </a:r>
          </a:p>
          <a:p>
            <a:r>
              <a:rPr lang="en-US" sz="4000" dirty="0"/>
              <a:t>You can’t lose</a:t>
            </a:r>
            <a:endParaRPr lang="en-US" dirty="0"/>
          </a:p>
        </p:txBody>
      </p:sp>
    </p:spTree>
    <p:extLst>
      <p:ext uri="{BB962C8B-B14F-4D97-AF65-F5344CB8AC3E}">
        <p14:creationId xmlns:p14="http://schemas.microsoft.com/office/powerpoint/2010/main" val="33344027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Summary</a:t>
            </a:r>
          </a:p>
        </p:txBody>
      </p:sp>
      <p:sp>
        <p:nvSpPr>
          <p:cNvPr id="3" name="Content Placeholder 2"/>
          <p:cNvSpPr>
            <a:spLocks noGrp="1"/>
          </p:cNvSpPr>
          <p:nvPr>
            <p:ph sz="quarter" idx="1"/>
          </p:nvPr>
        </p:nvSpPr>
        <p:spPr/>
        <p:txBody>
          <a:bodyPr/>
          <a:lstStyle/>
          <a:p>
            <a:r>
              <a:rPr lang="en-US" sz="3600" dirty="0"/>
              <a:t>Planning</a:t>
            </a:r>
          </a:p>
          <a:p>
            <a:r>
              <a:rPr lang="en-US" sz="3600" dirty="0"/>
              <a:t>Preparation</a:t>
            </a:r>
          </a:p>
          <a:p>
            <a:r>
              <a:rPr lang="en-US" sz="3600" dirty="0"/>
              <a:t>Execution</a:t>
            </a:r>
          </a:p>
          <a:p>
            <a:pPr marL="0" indent="0">
              <a:buNone/>
            </a:pPr>
            <a:endParaRPr lang="en-US" sz="3600" dirty="0"/>
          </a:p>
          <a:p>
            <a:pPr marL="0" indent="0">
              <a:buNone/>
            </a:pPr>
            <a:endParaRPr lang="en-US" sz="3600" dirty="0"/>
          </a:p>
          <a:p>
            <a:pPr marL="0" indent="0">
              <a:buNone/>
            </a:pPr>
            <a:r>
              <a:rPr lang="en-US" sz="3600" dirty="0"/>
              <a:t>		</a:t>
            </a:r>
            <a:r>
              <a:rPr lang="en-US" sz="4400" dirty="0"/>
              <a:t>…Questions?</a:t>
            </a:r>
          </a:p>
          <a:p>
            <a:endParaRPr lang="en-US" dirty="0"/>
          </a:p>
        </p:txBody>
      </p:sp>
    </p:spTree>
    <p:extLst>
      <p:ext uri="{BB962C8B-B14F-4D97-AF65-F5344CB8AC3E}">
        <p14:creationId xmlns:p14="http://schemas.microsoft.com/office/powerpoint/2010/main" val="3129159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Why?</a:t>
            </a:r>
          </a:p>
        </p:txBody>
      </p:sp>
      <p:sp>
        <p:nvSpPr>
          <p:cNvPr id="3" name="Content Placeholder 2"/>
          <p:cNvSpPr>
            <a:spLocks noGrp="1"/>
          </p:cNvSpPr>
          <p:nvPr>
            <p:ph sz="quarter" idx="1"/>
          </p:nvPr>
        </p:nvSpPr>
        <p:spPr/>
        <p:txBody>
          <a:bodyPr>
            <a:normAutofit/>
          </a:bodyPr>
          <a:lstStyle/>
          <a:p>
            <a:r>
              <a:rPr lang="en-US" sz="4000" dirty="0"/>
              <a:t>The Stakes</a:t>
            </a:r>
          </a:p>
          <a:p>
            <a:endParaRPr lang="en-US" sz="4000" dirty="0"/>
          </a:p>
          <a:p>
            <a:pPr lvl="1"/>
            <a:r>
              <a:rPr lang="en-US" sz="3800" dirty="0"/>
              <a:t>Think: Audience</a:t>
            </a:r>
          </a:p>
          <a:p>
            <a:endParaRPr lang="en-US" sz="4000" dirty="0"/>
          </a:p>
          <a:p>
            <a:pPr marL="0" indent="0">
              <a:buNone/>
            </a:pPr>
            <a:endParaRPr lang="en-US" sz="3200" dirty="0"/>
          </a:p>
          <a:p>
            <a:pPr marL="0" indent="0">
              <a:buNone/>
            </a:pPr>
            <a:endParaRPr lang="en-US" sz="3200" dirty="0"/>
          </a:p>
          <a:p>
            <a:pPr marL="0" indent="0">
              <a:buNone/>
            </a:pPr>
            <a:endParaRPr lang="en-US" sz="3200" dirty="0"/>
          </a:p>
          <a:p>
            <a:pPr marL="0" indent="0">
              <a:buNone/>
            </a:pPr>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393832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8E94D9-1714-4D0F-B771-E244AC3443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76200"/>
            <a:ext cx="7924800" cy="6705600"/>
          </a:xfrm>
          <a:prstGeom prst="rect">
            <a:avLst/>
          </a:prstGeom>
        </p:spPr>
      </p:pic>
    </p:spTree>
    <p:extLst>
      <p:ext uri="{BB962C8B-B14F-4D97-AF65-F5344CB8AC3E}">
        <p14:creationId xmlns:p14="http://schemas.microsoft.com/office/powerpoint/2010/main" val="1122294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Why?</a:t>
            </a:r>
          </a:p>
        </p:txBody>
      </p:sp>
      <p:sp>
        <p:nvSpPr>
          <p:cNvPr id="3" name="Content Placeholder 2"/>
          <p:cNvSpPr>
            <a:spLocks noGrp="1"/>
          </p:cNvSpPr>
          <p:nvPr>
            <p:ph sz="quarter" idx="1"/>
          </p:nvPr>
        </p:nvSpPr>
        <p:spPr/>
        <p:txBody>
          <a:bodyPr>
            <a:normAutofit/>
          </a:bodyPr>
          <a:lstStyle/>
          <a:p>
            <a:r>
              <a:rPr lang="en-US" sz="4000" dirty="0"/>
              <a:t>The Stakes</a:t>
            </a:r>
          </a:p>
          <a:p>
            <a:endParaRPr lang="en-US" sz="4000" dirty="0"/>
          </a:p>
          <a:p>
            <a:pPr lvl="1"/>
            <a:r>
              <a:rPr lang="en-US" sz="3800" dirty="0"/>
              <a:t>Think: Audience</a:t>
            </a:r>
          </a:p>
          <a:p>
            <a:pPr lvl="1"/>
            <a:r>
              <a:rPr lang="en-US" sz="3800" dirty="0"/>
              <a:t>Expectation Deficit</a:t>
            </a:r>
          </a:p>
          <a:p>
            <a:pPr lvl="1"/>
            <a:endParaRPr lang="en-US" sz="3800" dirty="0"/>
          </a:p>
          <a:p>
            <a:pPr lvl="1"/>
            <a:r>
              <a:rPr lang="en-US" sz="3800" dirty="0"/>
              <a:t>You win or you lose</a:t>
            </a:r>
          </a:p>
          <a:p>
            <a:pPr marL="0" indent="0">
              <a:buNone/>
            </a:pPr>
            <a:endParaRPr lang="en-US" sz="3200" dirty="0"/>
          </a:p>
          <a:p>
            <a:pPr marL="0" indent="0">
              <a:buNone/>
            </a:pPr>
            <a:endParaRPr lang="en-US" sz="3200" dirty="0"/>
          </a:p>
          <a:p>
            <a:pPr marL="0" indent="0">
              <a:buNone/>
            </a:pPr>
            <a:endParaRPr lang="en-US" sz="3200" dirty="0"/>
          </a:p>
          <a:p>
            <a:pPr marL="0" indent="0">
              <a:buNone/>
            </a:pPr>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349350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Why?</a:t>
            </a:r>
          </a:p>
        </p:txBody>
      </p:sp>
      <p:sp>
        <p:nvSpPr>
          <p:cNvPr id="3" name="Content Placeholder 2"/>
          <p:cNvSpPr>
            <a:spLocks noGrp="1"/>
          </p:cNvSpPr>
          <p:nvPr>
            <p:ph sz="quarter" idx="1"/>
          </p:nvPr>
        </p:nvSpPr>
        <p:spPr/>
        <p:txBody>
          <a:bodyPr>
            <a:normAutofit/>
          </a:bodyPr>
          <a:lstStyle/>
          <a:p>
            <a:r>
              <a:rPr lang="en-US" sz="4000" dirty="0"/>
              <a:t>The Stakes</a:t>
            </a:r>
          </a:p>
          <a:p>
            <a:endParaRPr lang="en-US" sz="4000" dirty="0"/>
          </a:p>
          <a:p>
            <a:pPr lvl="1"/>
            <a:r>
              <a:rPr lang="en-US" sz="3800" dirty="0"/>
              <a:t>Think: Audience</a:t>
            </a:r>
          </a:p>
          <a:p>
            <a:pPr lvl="1"/>
            <a:r>
              <a:rPr lang="en-US" sz="3800" dirty="0"/>
              <a:t>Expectation Deficit</a:t>
            </a:r>
          </a:p>
          <a:p>
            <a:pPr lvl="1"/>
            <a:endParaRPr lang="en-US" sz="3800" dirty="0"/>
          </a:p>
          <a:p>
            <a:pPr lvl="1"/>
            <a:r>
              <a:rPr lang="en-US" sz="3800" dirty="0"/>
              <a:t>You win or you lose</a:t>
            </a:r>
          </a:p>
          <a:p>
            <a:pPr lvl="1"/>
            <a:r>
              <a:rPr lang="en-US" sz="3800" dirty="0"/>
              <a:t>One juror is enough</a:t>
            </a:r>
          </a:p>
          <a:p>
            <a:pPr marL="0" indent="0">
              <a:buNone/>
            </a:pPr>
            <a:endParaRPr lang="en-US" sz="3200" dirty="0"/>
          </a:p>
          <a:p>
            <a:pPr marL="0" indent="0">
              <a:buNone/>
            </a:pPr>
            <a:endParaRPr lang="en-US" sz="3200" dirty="0"/>
          </a:p>
          <a:p>
            <a:pPr marL="0" indent="0">
              <a:buNone/>
            </a:pPr>
            <a:endParaRPr lang="en-US" sz="3200" dirty="0"/>
          </a:p>
          <a:p>
            <a:pPr marL="0" indent="0">
              <a:buNone/>
            </a:pPr>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774350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Goals</a:t>
            </a:r>
          </a:p>
        </p:txBody>
      </p:sp>
      <p:sp>
        <p:nvSpPr>
          <p:cNvPr id="3" name="Content Placeholder 2"/>
          <p:cNvSpPr>
            <a:spLocks noGrp="1"/>
          </p:cNvSpPr>
          <p:nvPr>
            <p:ph sz="quarter" idx="1"/>
          </p:nvPr>
        </p:nvSpPr>
        <p:spPr/>
        <p:txBody>
          <a:bodyPr>
            <a:normAutofit/>
          </a:bodyPr>
          <a:lstStyle/>
          <a:p>
            <a:r>
              <a:rPr lang="en-US" sz="4400" dirty="0"/>
              <a:t>Give you a strategy</a:t>
            </a:r>
          </a:p>
          <a:p>
            <a:r>
              <a:rPr lang="en-US" sz="4400" dirty="0"/>
              <a:t>Give you techniques</a:t>
            </a:r>
          </a:p>
          <a:p>
            <a:pPr marL="0" indent="0">
              <a:buNone/>
            </a:pPr>
            <a:endParaRPr lang="en-US" sz="4400" dirty="0"/>
          </a:p>
          <a:p>
            <a:pPr marL="0" indent="0">
              <a:buNone/>
            </a:pPr>
            <a:endParaRPr lang="en-US" sz="4400" dirty="0"/>
          </a:p>
          <a:p>
            <a:pPr marL="0" indent="0">
              <a:buNone/>
            </a:pPr>
            <a:r>
              <a:rPr lang="en-US" sz="4400" dirty="0"/>
              <a:t>	</a:t>
            </a:r>
            <a:r>
              <a:rPr lang="en-US" sz="3600" dirty="0"/>
              <a:t>		</a:t>
            </a:r>
          </a:p>
          <a:p>
            <a:pPr marL="0" indent="0">
              <a:buNone/>
            </a:pPr>
            <a:endParaRPr lang="en-US" sz="3600" dirty="0"/>
          </a:p>
        </p:txBody>
      </p:sp>
    </p:spTree>
    <p:extLst>
      <p:ext uri="{BB962C8B-B14F-4D97-AF65-F5344CB8AC3E}">
        <p14:creationId xmlns:p14="http://schemas.microsoft.com/office/powerpoint/2010/main" val="1632900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Cross Examination of Defendant</a:t>
            </a:r>
          </a:p>
        </p:txBody>
      </p:sp>
      <p:sp>
        <p:nvSpPr>
          <p:cNvPr id="3" name="Content Placeholder 2"/>
          <p:cNvSpPr>
            <a:spLocks noGrp="1"/>
          </p:cNvSpPr>
          <p:nvPr>
            <p:ph sz="quarter" idx="1"/>
          </p:nvPr>
        </p:nvSpPr>
        <p:spPr/>
        <p:txBody>
          <a:bodyPr/>
          <a:lstStyle/>
          <a:p>
            <a:r>
              <a:rPr lang="en-US" sz="3600" dirty="0"/>
              <a:t>Planning</a:t>
            </a:r>
          </a:p>
          <a:p>
            <a:r>
              <a:rPr lang="en-US" sz="3600" dirty="0"/>
              <a:t>Preparation</a:t>
            </a:r>
          </a:p>
          <a:p>
            <a:r>
              <a:rPr lang="en-US" sz="3600" dirty="0"/>
              <a:t>Execution</a:t>
            </a:r>
          </a:p>
          <a:p>
            <a:pPr marL="0" indent="0">
              <a:buNone/>
            </a:pPr>
            <a:endParaRPr lang="en-US" sz="3600" dirty="0"/>
          </a:p>
          <a:p>
            <a:pPr marL="0" indent="0">
              <a:buNone/>
            </a:pPr>
            <a:r>
              <a:rPr lang="en-US" sz="3600" dirty="0"/>
              <a:t>…or “PPE”</a:t>
            </a:r>
          </a:p>
          <a:p>
            <a:endParaRPr lang="en-US" dirty="0"/>
          </a:p>
        </p:txBody>
      </p:sp>
    </p:spTree>
    <p:extLst>
      <p:ext uri="{BB962C8B-B14F-4D97-AF65-F5344CB8AC3E}">
        <p14:creationId xmlns:p14="http://schemas.microsoft.com/office/powerpoint/2010/main" val="8192300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92a9ab8-4e6a-4430-b104-1a1d89b79c44" xsi:nil="true"/>
    <lcf76f155ced4ddcb4097134ff3c332f xmlns="8747a5c6-3a27-43b5-82b9-a92b7109f63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205F3716D830C44A526ADACE90DD4C6" ma:contentTypeVersion="13" ma:contentTypeDescription="Create a new document." ma:contentTypeScope="" ma:versionID="6b1e97b4917ae6f8b73a50ae5a20c03e">
  <xsd:schema xmlns:xsd="http://www.w3.org/2001/XMLSchema" xmlns:xs="http://www.w3.org/2001/XMLSchema" xmlns:p="http://schemas.microsoft.com/office/2006/metadata/properties" xmlns:ns2="e518b81f-59f6-4fed-b5e0-d5525519f21f" xmlns:ns3="8747a5c6-3a27-43b5-82b9-a92b7109f635" xmlns:ns4="692a9ab8-4e6a-4430-b104-1a1d89b79c44" targetNamespace="http://schemas.microsoft.com/office/2006/metadata/properties" ma:root="true" ma:fieldsID="bb88d728e189ad9aff795b18d5891e4e" ns2:_="" ns3:_="" ns4:_="">
    <xsd:import namespace="e518b81f-59f6-4fed-b5e0-d5525519f21f"/>
    <xsd:import namespace="8747a5c6-3a27-43b5-82b9-a92b7109f635"/>
    <xsd:import namespace="692a9ab8-4e6a-4430-b104-1a1d89b79c4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GenerationTime" minOccurs="0"/>
                <xsd:element ref="ns3:MediaServiceEventHashCode" minOccurs="0"/>
                <xsd:element ref="ns3:MediaServiceDateTaken" minOccurs="0"/>
                <xsd:element ref="ns3:MediaLengthInSeconds" minOccurs="0"/>
                <xsd:element ref="ns3: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18b81f-59f6-4fed-b5e0-d5525519f21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747a5c6-3a27-43b5-82b9-a92b7109f63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b278eec-cad9-4ec1-bf87-f68f02c44eb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2a9ab8-4e6a-4430-b104-1a1d89b79c4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03e523e3-c29c-4388-862b-0d65418d9737}" ma:internalName="TaxCatchAll" ma:showField="CatchAllData" ma:web="692a9ab8-4e6a-4430-b104-1a1d89b79c4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224EE04-E876-4587-AC93-9962763DE03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F3C6BDE-5DF6-4B98-BC58-E405FB7BF814}"/>
</file>

<file path=customXml/itemProps3.xml><?xml version="1.0" encoding="utf-8"?>
<ds:datastoreItem xmlns:ds="http://schemas.openxmlformats.org/officeDocument/2006/customXml" ds:itemID="{D28A6875-B4A3-4571-AF22-1F3174EA54A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Equity</Template>
  <TotalTime>1510</TotalTime>
  <Words>782</Words>
  <Application>Microsoft Office PowerPoint</Application>
  <PresentationFormat>On-screen Show (4:3)</PresentationFormat>
  <Paragraphs>252</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Equity</vt:lpstr>
      <vt:lpstr>Cross Examination</vt:lpstr>
      <vt:lpstr>PowerPoint Presentation</vt:lpstr>
      <vt:lpstr>Topic</vt:lpstr>
      <vt:lpstr>Why?</vt:lpstr>
      <vt:lpstr>PowerPoint Presentation</vt:lpstr>
      <vt:lpstr>Why?</vt:lpstr>
      <vt:lpstr>Why?</vt:lpstr>
      <vt:lpstr>Goals</vt:lpstr>
      <vt:lpstr>Cross Examination of Defendant</vt:lpstr>
      <vt:lpstr>Planning: Step 1</vt:lpstr>
      <vt:lpstr>Planning: Step 2</vt:lpstr>
      <vt:lpstr>Planning: Step 3</vt:lpstr>
      <vt:lpstr>Planning: MILs Impeachment</vt:lpstr>
      <vt:lpstr>Planning: Step 3</vt:lpstr>
      <vt:lpstr>Planning: MILs Time</vt:lpstr>
      <vt:lpstr>Planning: Summary </vt:lpstr>
      <vt:lpstr>Preparation</vt:lpstr>
      <vt:lpstr>Preparation: Set Objectives</vt:lpstr>
      <vt:lpstr>Preparation: Concessions</vt:lpstr>
      <vt:lpstr>Preparation: Concessions</vt:lpstr>
      <vt:lpstr>Preparation: Arguedas Method</vt:lpstr>
      <vt:lpstr>“Argument”</vt:lpstr>
      <vt:lpstr>Preparation: Outline v. Questions</vt:lpstr>
      <vt:lpstr>Preparation: Cross Questions</vt:lpstr>
      <vt:lpstr>Preparation: Cross Questions</vt:lpstr>
      <vt:lpstr>Beware Doyle Error</vt:lpstr>
      <vt:lpstr>Preparation: Summary</vt:lpstr>
      <vt:lpstr>Execution</vt:lpstr>
      <vt:lpstr>Execution: Take Notes</vt:lpstr>
      <vt:lpstr>Execution: Be The Star</vt:lpstr>
      <vt:lpstr>Execution: Get Your Answers</vt:lpstr>
      <vt:lpstr>Execution: Escalating Control</vt:lpstr>
      <vt:lpstr>Execution: Impeachments</vt:lpstr>
      <vt:lpstr>Execution: Impeachments</vt:lpstr>
      <vt:lpstr>Execution: Impeachments</vt:lpstr>
      <vt:lpstr>Execution: Impeachments</vt:lpstr>
      <vt:lpstr>Execution: You Can’t Lose</vt:lpstr>
      <vt:lpstr>Execution: Summary</vt:lpstr>
      <vt:lpstr>Summary</vt:lpstr>
    </vt:vector>
  </TitlesOfParts>
  <Company>Office Of The District Attorney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Suggested Approach to Voir Dire and Establishing Cause Challenges</dc:title>
  <dc:creator>wade_k_chow</dc:creator>
  <cp:lastModifiedBy>Laycook, Aaron (DAT)</cp:lastModifiedBy>
  <cp:revision>58</cp:revision>
  <cp:lastPrinted>2014-10-02T22:25:58Z</cp:lastPrinted>
  <dcterms:created xsi:type="dcterms:W3CDTF">2014-09-29T20:18:43Z</dcterms:created>
  <dcterms:modified xsi:type="dcterms:W3CDTF">2020-05-13T21:57:38Z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0x0101005205F3716D830C44A526ADACE90DD4C6</vt:lpwstr>
  </property>
  <property fmtid="{D5CDD505-2E9C-101B-9397-08002B2CF9AE}" pid="3" name="MediaServiceImageTags">
    <vt:lpwstr/>
  </property>
</Properties>
</file>