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8"/>
  </p:notesMasterIdLst>
  <p:sldIdLst>
    <p:sldId id="260" r:id="rId5"/>
    <p:sldId id="372" r:id="rId6"/>
    <p:sldId id="364" r:id="rId7"/>
    <p:sldId id="349" r:id="rId8"/>
    <p:sldId id="343" r:id="rId9"/>
    <p:sldId id="344" r:id="rId10"/>
    <p:sldId id="345" r:id="rId11"/>
    <p:sldId id="352" r:id="rId12"/>
    <p:sldId id="359" r:id="rId13"/>
    <p:sldId id="360" r:id="rId14"/>
    <p:sldId id="347" r:id="rId15"/>
    <p:sldId id="346" r:id="rId16"/>
    <p:sldId id="371" r:id="rId17"/>
    <p:sldId id="310" r:id="rId18"/>
    <p:sldId id="356" r:id="rId19"/>
    <p:sldId id="361" r:id="rId20"/>
    <p:sldId id="308" r:id="rId21"/>
    <p:sldId id="309" r:id="rId22"/>
    <p:sldId id="315" r:id="rId23"/>
    <p:sldId id="353" r:id="rId24"/>
    <p:sldId id="355" r:id="rId25"/>
    <p:sldId id="354" r:id="rId26"/>
    <p:sldId id="316" r:id="rId27"/>
    <p:sldId id="324" r:id="rId28"/>
    <p:sldId id="330" r:id="rId29"/>
    <p:sldId id="331" r:id="rId30"/>
    <p:sldId id="340" r:id="rId31"/>
    <p:sldId id="339" r:id="rId32"/>
    <p:sldId id="362" r:id="rId33"/>
    <p:sldId id="368" r:id="rId34"/>
    <p:sldId id="357" r:id="rId35"/>
    <p:sldId id="363" r:id="rId36"/>
    <p:sldId id="365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ngardner, Brian (DAT)" initials="BB(" lastIdx="1" clrIdx="0">
    <p:extLst>
      <p:ext uri="{19B8F6BF-5375-455C-9EA6-DF929625EA0E}">
        <p15:presenceInfo xmlns:p15="http://schemas.microsoft.com/office/powerpoint/2012/main" userId="S::brian.a.bringardner@sfgov.org::3ca5fc1b-ae72-448c-a484-022662f6b8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7500" autoAdjust="0"/>
  </p:normalViewPr>
  <p:slideViewPr>
    <p:cSldViewPr snapToGrid="0" snapToObjects="1">
      <p:cViewPr varScale="1">
        <p:scale>
          <a:sx n="100" d="100"/>
          <a:sy n="100" d="100"/>
        </p:scale>
        <p:origin x="121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41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3366"/>
    </p:cViewPr>
  </p:sorterViewPr>
  <p:notesViewPr>
    <p:cSldViewPr snapToGrid="0" snapToObjects="1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ngardner, Brian (DAT)" userId="3ca5fc1b-ae72-448c-a484-022662f6b855" providerId="ADAL" clId="{290D937A-16CA-49EE-A74B-FBC8E8490459}"/>
    <pc:docChg chg="custSel addSld delSld modSld">
      <pc:chgData name="Bringardner, Brian (DAT)" userId="3ca5fc1b-ae72-448c-a484-022662f6b855" providerId="ADAL" clId="{290D937A-16CA-49EE-A74B-FBC8E8490459}" dt="2020-05-18T18:29:38.594" v="98" actId="20577"/>
      <pc:docMkLst>
        <pc:docMk/>
      </pc:docMkLst>
      <pc:sldChg chg="del">
        <pc:chgData name="Bringardner, Brian (DAT)" userId="3ca5fc1b-ae72-448c-a484-022662f6b855" providerId="ADAL" clId="{290D937A-16CA-49EE-A74B-FBC8E8490459}" dt="2020-05-18T18:10:06.427" v="0" actId="2696"/>
        <pc:sldMkLst>
          <pc:docMk/>
          <pc:sldMk cId="2091768608" sldId="366"/>
        </pc:sldMkLst>
      </pc:sldChg>
      <pc:sldChg chg="modSp add">
        <pc:chgData name="Bringardner, Brian (DAT)" userId="3ca5fc1b-ae72-448c-a484-022662f6b855" providerId="ADAL" clId="{290D937A-16CA-49EE-A74B-FBC8E8490459}" dt="2020-05-18T18:29:38.594" v="98" actId="20577"/>
        <pc:sldMkLst>
          <pc:docMk/>
          <pc:sldMk cId="1140342244" sldId="372"/>
        </pc:sldMkLst>
        <pc:spChg chg="mod">
          <ac:chgData name="Bringardner, Brian (DAT)" userId="3ca5fc1b-ae72-448c-a484-022662f6b855" providerId="ADAL" clId="{290D937A-16CA-49EE-A74B-FBC8E8490459}" dt="2020-05-18T18:29:16.003" v="53" actId="6549"/>
          <ac:spMkLst>
            <pc:docMk/>
            <pc:sldMk cId="1140342244" sldId="372"/>
            <ac:spMk id="2" creationId="{F7B64182-035F-420A-B6A2-02DF96550E28}"/>
          </ac:spMkLst>
        </pc:spChg>
        <pc:spChg chg="mod">
          <ac:chgData name="Bringardner, Brian (DAT)" userId="3ca5fc1b-ae72-448c-a484-022662f6b855" providerId="ADAL" clId="{290D937A-16CA-49EE-A74B-FBC8E8490459}" dt="2020-05-18T18:29:38.594" v="98" actId="20577"/>
          <ac:spMkLst>
            <pc:docMk/>
            <pc:sldMk cId="1140342244" sldId="372"/>
            <ac:spMk id="3" creationId="{74112047-11EC-4C3F-8EB6-041A355ECB92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2-27T17:07:47.590" idx="1">
    <p:pos x="5477" y="4100"/>
    <p:text/>
    <p:extLst>
      <p:ext uri="{C676402C-5697-4E1C-873F-D02D1690AC5C}">
        <p15:threadingInfo xmlns:p15="http://schemas.microsoft.com/office/powerpoint/2012/main" timeZoneBias="4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C9BF8-7D72-1748-9C62-2BF292B5F4B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4780F-2580-014A-935E-53135786E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32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92350" y="685800"/>
            <a:ext cx="2273300" cy="1704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2622014"/>
            <a:ext cx="5486400" cy="5836186"/>
          </a:xfrm>
        </p:spPr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777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673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578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DE84A1-DB85-0B44-810E-AF093D53EDBF}" type="slidenum">
              <a:rPr lang="en-US"/>
              <a:pPr/>
              <a:t>17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1D1A1A-B2A7-2A4D-9A60-DD8D80D2DFBE}" type="slidenum">
              <a:rPr lang="en-US"/>
              <a:pPr/>
              <a:t>18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213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755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452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537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28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1BE64A-D1BA-A84F-A3DF-9C0564EC583E}" type="slidenum">
              <a:rPr lang="en-US"/>
              <a:pPr/>
              <a:t>24</a:t>
            </a:fld>
            <a:endParaRPr lang="en-US"/>
          </a:p>
        </p:txBody>
      </p:sp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714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E6DAA5-5D01-1745-882A-22E54DBC5D85}" type="slidenum">
              <a:rPr lang="en-US"/>
              <a:pPr/>
              <a:t>25</a:t>
            </a:fld>
            <a:endParaRPr lang="en-US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A91B69-2E7B-2E4A-9E96-5AD46AC60CD9}" type="slidenum">
              <a:rPr lang="en-US"/>
              <a:pPr/>
              <a:t>26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00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E1B723-BA4A-D34D-94BF-44B9733D1230}" type="slidenum">
              <a:rPr lang="en-US"/>
              <a:pPr/>
              <a:t>28</a:t>
            </a:fld>
            <a:endParaRPr lang="en-US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219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4443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49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35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35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95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14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94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814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4780F-2580-014A-935E-53135786E1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29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5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4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44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9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674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2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6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7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76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3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2825A-093B-B249-AC07-45736BBC2E0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11BEA-372B-9A4C-A830-6542BAA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audio" Target="../media/audio2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3352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11100" dirty="0"/>
              <a:t>The Grand Jury</a:t>
            </a:r>
            <a:br>
              <a:rPr lang="en-US" dirty="0"/>
            </a:b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8768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/>
              <a:t>May 2020 training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ERIEWH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HAHAH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build="p" autoUpdateAnimBg="0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9E3AF-A980-441D-86B0-70EC6F33F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secretary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00722-6916-4E4F-BC44-D5B4710D7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Coordinates the jurors</a:t>
            </a:r>
          </a:p>
          <a:p>
            <a:pPr marL="0" indent="0">
              <a:buNone/>
            </a:pPr>
            <a:r>
              <a:rPr lang="en-US" dirty="0"/>
              <a:t>Takes formal attendance</a:t>
            </a:r>
          </a:p>
          <a:p>
            <a:pPr marL="0" indent="0">
              <a:buNone/>
            </a:pPr>
            <a:r>
              <a:rPr lang="en-US" dirty="0"/>
              <a:t>Marks exhibits</a:t>
            </a:r>
          </a:p>
          <a:p>
            <a:pPr marL="0" indent="0">
              <a:buNone/>
            </a:pPr>
            <a:r>
              <a:rPr lang="en-US" dirty="0"/>
              <a:t>Maintains exhibit log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227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5BF69-583F-4ABC-8036-E72E4718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Number of jurors in a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1F6E8-DC22-49E1-A4AA-41AD9C55A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 jurors is a quorum</a:t>
            </a:r>
          </a:p>
          <a:p>
            <a:endParaRPr lang="en-US" dirty="0"/>
          </a:p>
          <a:p>
            <a:r>
              <a:rPr lang="en-US" dirty="0"/>
              <a:t>Up to 19 jurors may hear a case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12 jurors must agree to issue an indictment</a:t>
            </a:r>
          </a:p>
          <a:p>
            <a:endParaRPr lang="en-US" dirty="0"/>
          </a:p>
          <a:p>
            <a:r>
              <a:rPr lang="en-US" dirty="0"/>
              <a:t>The same 12 jurors must hear all the evidence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49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D889F-F35D-4BE2-B371-753C6E7AD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Standard of Proof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502EB-EA1F-4337-8927-E7AF7DDDD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same as at a preliminary hearing:</a:t>
            </a:r>
          </a:p>
          <a:p>
            <a:pPr lvl="1"/>
            <a:r>
              <a:rPr lang="en-US" sz="3200" dirty="0"/>
              <a:t>Probable cause to believe the offense occurred and the accused committed the offense.  </a:t>
            </a:r>
          </a:p>
          <a:p>
            <a:pPr lvl="2"/>
            <a:r>
              <a:rPr lang="en-US" sz="2800" dirty="0"/>
              <a:t>A person of ordinary caution would believe and conscientiously entertain a strong suspicion of the guilt of the accused.	</a:t>
            </a:r>
          </a:p>
        </p:txBody>
      </p:sp>
    </p:spTree>
    <p:extLst>
      <p:ext uri="{BB962C8B-B14F-4D97-AF65-F5344CB8AC3E}">
        <p14:creationId xmlns:p14="http://schemas.microsoft.com/office/powerpoint/2010/main" val="956930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2DDD4-29B0-4F23-8538-DDB7D235D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Excusing Jurors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EB9A1-F8EF-4729-B4F2-76582CF3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At the start of each hearing, the foreperson will read an agenda to the jurors that includes a summary of the incident, the charges, and a list of the witnesses.  </a:t>
            </a:r>
          </a:p>
          <a:p>
            <a:pPr marL="0" indent="0">
              <a:buNone/>
            </a:pPr>
            <a:r>
              <a:rPr lang="en-US" dirty="0"/>
              <a:t>The foreperson will ask if any juror cannot be impartial.</a:t>
            </a:r>
          </a:p>
          <a:p>
            <a:pPr marL="0" indent="0">
              <a:buNone/>
            </a:pPr>
            <a:r>
              <a:rPr lang="en-US" dirty="0"/>
              <a:t>If a juror expresses a concern, </a:t>
            </a:r>
            <a:r>
              <a:rPr lang="en-US" u="sng" dirty="0"/>
              <a:t>the foreperson</a:t>
            </a:r>
            <a:r>
              <a:rPr lang="en-US" dirty="0"/>
              <a:t> decides whether to excuse that juror.</a:t>
            </a:r>
          </a:p>
        </p:txBody>
      </p:sp>
    </p:spTree>
    <p:extLst>
      <p:ext uri="{BB962C8B-B14F-4D97-AF65-F5344CB8AC3E}">
        <p14:creationId xmlns:p14="http://schemas.microsoft.com/office/powerpoint/2010/main" val="3487809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746" y="228600"/>
            <a:ext cx="892408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Grand Jury Secrecy</a:t>
            </a:r>
            <a:br>
              <a:rPr lang="en-US" dirty="0"/>
            </a:br>
            <a:endParaRPr lang="en-US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5423"/>
            <a:ext cx="8718630" cy="5100577"/>
          </a:xfrm>
        </p:spPr>
        <p:txBody>
          <a:bodyPr>
            <a:normAutofit/>
          </a:bodyPr>
          <a:lstStyle/>
          <a:p>
            <a:r>
              <a:rPr lang="en-US" dirty="0"/>
              <a:t>A grand juror must not disclose any evidence or reveal any juror discussions or how any jurors voted.  Note that this is different from a trial.  The deliberations of a grand jury are secret forever.  (PC 924.1)</a:t>
            </a:r>
          </a:p>
          <a:p>
            <a:endParaRPr lang="en-US" dirty="0"/>
          </a:p>
          <a:p>
            <a:r>
              <a:rPr lang="en-US" dirty="0"/>
              <a:t>Grand jurors cannot disclose the issuance of an indictment prior to the arrest of the defendant.  (PC 924)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ED06E-F22F-4268-8B8C-43CFA22F1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Grand Jury Secrecy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1F1DA-4298-43EE-A558-EE61CF0F3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3894"/>
            <a:ext cx="8229600" cy="481226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Witnesses are admonished by the foreperson to not reveal their testimony to anyone.</a:t>
            </a:r>
          </a:p>
          <a:p>
            <a:r>
              <a:rPr lang="en-US" dirty="0"/>
              <a:t>The court reporter is under oath to not reveal anything about the hearing, including the name of the target.</a:t>
            </a:r>
          </a:p>
          <a:p>
            <a:r>
              <a:rPr lang="en-US" dirty="0"/>
              <a:t>Interpreters are under oath to not reveal anything.</a:t>
            </a:r>
          </a:p>
          <a:p>
            <a:r>
              <a:rPr lang="en-US" dirty="0"/>
              <a:t>The transcript of a grand jury hearing remains secret until the defense has had it for ten days and has not filed a motion to seal the transcript.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025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9329-339C-4C45-80BE-82A5C7BF1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6294"/>
          </a:xfrm>
        </p:spPr>
        <p:txBody>
          <a:bodyPr>
            <a:normAutofit fontScale="90000"/>
          </a:bodyPr>
          <a:lstStyle/>
          <a:p>
            <a:r>
              <a:rPr lang="en-US" dirty="0"/>
              <a:t>Grand Jury Secrecy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3F179-8D5F-480B-8A38-29CF189FE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20932"/>
            <a:ext cx="8229600" cy="51052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Any public statement regarding the return of an indictment by a grand jury should not include testimony, summaries of testimony, or exhibits (such as photographs) until after the defense has had the transcript for ten days and has not filed a motion to seal the transcript.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Per the Rules of Professional Conduct, we may only release the following information after a subject is arrested: </a:t>
            </a:r>
          </a:p>
          <a:p>
            <a:r>
              <a:rPr lang="en-US" dirty="0"/>
              <a:t>the name of the defendant(s), along with the residence, occupation, and family status of the defendant(s);</a:t>
            </a:r>
          </a:p>
          <a:p>
            <a:r>
              <a:rPr lang="en-US" dirty="0"/>
              <a:t>the fact, time, and place of arrest;</a:t>
            </a:r>
          </a:p>
          <a:p>
            <a:r>
              <a:rPr lang="en-US" dirty="0"/>
              <a:t>the identity of the officers or agencies and the length of the investigation;</a:t>
            </a:r>
          </a:p>
          <a:p>
            <a:r>
              <a:rPr lang="en-US" dirty="0"/>
              <a:t>the charges, exposure, next court date, and bail amount.           (State Bar rule 5-120.)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152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-1" y="228600"/>
            <a:ext cx="9019713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Who may be in the hearing room</a:t>
            </a:r>
            <a:br>
              <a:rPr lang="en-US" dirty="0"/>
            </a:b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05522"/>
            <a:ext cx="8153400" cy="496187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witness – and only while testifying</a:t>
            </a:r>
          </a:p>
          <a:p>
            <a:r>
              <a:rPr lang="en-US" dirty="0"/>
              <a:t>An officer having custody of a prisoner witness</a:t>
            </a:r>
          </a:p>
          <a:p>
            <a:r>
              <a:rPr lang="en-US" dirty="0"/>
              <a:t>A support person for child witness if DA approves</a:t>
            </a:r>
          </a:p>
          <a:p>
            <a:r>
              <a:rPr lang="en-US" dirty="0"/>
              <a:t>An interpreter for a witness</a:t>
            </a:r>
          </a:p>
          <a:p>
            <a:r>
              <a:rPr lang="en-US" dirty="0"/>
              <a:t>The court reporter</a:t>
            </a:r>
          </a:p>
          <a:p>
            <a:r>
              <a:rPr lang="en-US" dirty="0"/>
              <a:t>DA’s who are actively presenting evidence or advising the jury </a:t>
            </a:r>
          </a:p>
          <a:p>
            <a:endParaRPr lang="en-US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772400" cy="1143000"/>
          </a:xfrm>
        </p:spPr>
        <p:txBody>
          <a:bodyPr>
            <a:normAutofit/>
          </a:bodyPr>
          <a:lstStyle/>
          <a:p>
            <a:r>
              <a:rPr lang="en-US" sz="3800" dirty="0"/>
              <a:t>Who </a:t>
            </a:r>
            <a:r>
              <a:rPr lang="en-US" sz="3800" i="1" dirty="0"/>
              <a:t>cannot </a:t>
            </a:r>
            <a:r>
              <a:rPr lang="en-US" sz="3800" dirty="0"/>
              <a:t>go into the hearing room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4724400"/>
          </a:xfrm>
        </p:spPr>
        <p:txBody>
          <a:bodyPr>
            <a:normAutofit/>
          </a:bodyPr>
          <a:lstStyle/>
          <a:p>
            <a:r>
              <a:rPr lang="en-US" dirty="0"/>
              <a:t>The investigating officer (unless testifying)</a:t>
            </a:r>
          </a:p>
          <a:p>
            <a:r>
              <a:rPr lang="en-US" dirty="0"/>
              <a:t>DA interns, co-workers, IT</a:t>
            </a:r>
          </a:p>
          <a:p>
            <a:r>
              <a:rPr lang="en-US" dirty="0"/>
              <a:t>The defense attorney </a:t>
            </a:r>
          </a:p>
          <a:p>
            <a:r>
              <a:rPr lang="en-US" dirty="0"/>
              <a:t>The defendant </a:t>
            </a:r>
          </a:p>
          <a:p>
            <a:r>
              <a:rPr lang="en-US" dirty="0"/>
              <a:t>The judge (unless </a:t>
            </a:r>
            <a:r>
              <a:rPr lang="en-US" dirty="0" err="1"/>
              <a:t>GJ</a:t>
            </a:r>
            <a:r>
              <a:rPr lang="en-US" dirty="0"/>
              <a:t> calls for advice)</a:t>
            </a:r>
          </a:p>
          <a:p>
            <a:r>
              <a:rPr lang="en-US" dirty="0"/>
              <a:t>Victim advocates and support people (unless needed for a child witness)</a:t>
            </a: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Admissible Evidence (PC 939.6) </a:t>
            </a:r>
            <a:br>
              <a:rPr lang="en-US" dirty="0"/>
            </a:b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27464"/>
            <a:ext cx="8229600" cy="4968536"/>
          </a:xfrm>
        </p:spPr>
        <p:txBody>
          <a:bodyPr/>
          <a:lstStyle/>
          <a:p>
            <a:r>
              <a:rPr lang="en-US" dirty="0"/>
              <a:t>Sworn testimony of live witnesses (if it would be admissible at trial over a defense objection)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Writings and material objects (if it would be admissible at trial over a defense objection)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64182-035F-420A-B6A2-02DF96550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functions of the grand jury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12047-11EC-4C3F-8EB6-041A355EC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/>
              <a:t>Investigation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 Indictment</a:t>
            </a:r>
          </a:p>
        </p:txBody>
      </p:sp>
    </p:spTree>
    <p:extLst>
      <p:ext uri="{BB962C8B-B14F-4D97-AF65-F5344CB8AC3E}">
        <p14:creationId xmlns:p14="http://schemas.microsoft.com/office/powerpoint/2010/main" val="1140342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5673F-1F2D-4CD6-9C1F-088FBE3EB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Limited use of hearsay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F6A14-0F31-4484-9661-C7C0DF976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Hearsay evidence may be admitted to </a:t>
            </a:r>
            <a:r>
              <a:rPr lang="en-US" b="1" i="1" u="sng" dirty="0"/>
              <a:t>lay the foundation</a:t>
            </a:r>
            <a:r>
              <a:rPr lang="en-US" dirty="0"/>
              <a:t> for the admissibility of documents, exhibits, records, &amp; physical evidence.  (PC 939.6(c))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You must first lay a Prop 115 foundation for the testifying officer – five years of experience or take a very deep breath and ask the POST-certification question.  </a:t>
            </a:r>
          </a:p>
        </p:txBody>
      </p:sp>
    </p:spTree>
    <p:extLst>
      <p:ext uri="{BB962C8B-B14F-4D97-AF65-F5344CB8AC3E}">
        <p14:creationId xmlns:p14="http://schemas.microsoft.com/office/powerpoint/2010/main" val="11309702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A5AE9-B340-4DE4-82BF-59D30C2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qualifying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5E2F7-468B-4EF4-9FDF-7590BD8AE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Have you successfully completed a training course certified by the Commission on Peace Officer Standards and Training that includes training in the investigation and reporting of cases and testifying at preliminary hearings?</a:t>
            </a:r>
          </a:p>
        </p:txBody>
      </p:sp>
    </p:spTree>
    <p:extLst>
      <p:ext uri="{BB962C8B-B14F-4D97-AF65-F5344CB8AC3E}">
        <p14:creationId xmlns:p14="http://schemas.microsoft.com/office/powerpoint/2010/main" val="24507671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E0817-F482-4C32-8332-67EEB8965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Exculpatory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71640-04F9-48A4-AE47-70534CD7B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prosecutor must inform the jury of all exculpatory evidence that is known to the prosecutor.  (PC 939.71)</a:t>
            </a:r>
          </a:p>
          <a:p>
            <a:endParaRPr lang="en-US" b="1" i="1" u="sng" dirty="0"/>
          </a:p>
          <a:p>
            <a:endParaRPr lang="en-US" b="1" i="1" u="sng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0836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Exculpatory Evidence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340528"/>
            <a:ext cx="6400800" cy="3764872"/>
          </a:xfrm>
        </p:spPr>
        <p:txBody>
          <a:bodyPr>
            <a:noAutofit/>
          </a:bodyPr>
          <a:lstStyle/>
          <a:p>
            <a:r>
              <a:rPr lang="en-US" sz="3000" dirty="0"/>
              <a:t>Criminal histories of witnesses</a:t>
            </a:r>
          </a:p>
          <a:p>
            <a:r>
              <a:rPr lang="en-US" sz="3000" i="1" dirty="0"/>
              <a:t>Brady</a:t>
            </a:r>
            <a:r>
              <a:rPr lang="en-US" sz="3000" dirty="0"/>
              <a:t> material for officers</a:t>
            </a:r>
            <a:endParaRPr lang="en-US" sz="3000" i="1" dirty="0"/>
          </a:p>
          <a:p>
            <a:r>
              <a:rPr lang="en-US" sz="3000" dirty="0"/>
              <a:t>Incentives given to informants</a:t>
            </a:r>
          </a:p>
          <a:p>
            <a:r>
              <a:rPr lang="en-US" sz="3000" dirty="0"/>
              <a:t>Any prior failure to identify the defendant</a:t>
            </a:r>
          </a:p>
          <a:p>
            <a:r>
              <a:rPr lang="en-US" sz="3000" dirty="0"/>
              <a:t>Witness differences in description of defendant</a:t>
            </a:r>
          </a:p>
          <a:p>
            <a:r>
              <a:rPr lang="en-US" sz="3000" dirty="0"/>
              <a:t>Known defenses: e.g., alibi, lack of intent, self-defense, necessity</a:t>
            </a:r>
          </a:p>
          <a:p>
            <a:r>
              <a:rPr lang="en-US" sz="3000" dirty="0"/>
              <a:t>Defendant’s denial</a:t>
            </a: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>
            <a:normAutofit fontScale="90000"/>
          </a:bodyPr>
          <a:lstStyle/>
          <a:p>
            <a:pPr algn="l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6700" dirty="0"/>
              <a:t>What if the exculpatory evidence is hearsay?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551068"/>
            <a:ext cx="8610600" cy="2697332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dirty="0"/>
              <a:t>Just state it to the jury – read it into the record.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What if a witness takes the Fifth?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19968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85799" y="1417638"/>
            <a:ext cx="7657880" cy="499853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Witness asserts privilege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DA gives witness use immunity (PC 939.3 and 1324)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If the witness still won’t talk, call the judge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judge orders the witness to talk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If the witness still won’t talk, the judge can hold the witness in contempt and keep in jail until the grand jury’s term ends.  (</a:t>
            </a:r>
            <a:r>
              <a:rPr lang="en-US" dirty="0" err="1"/>
              <a:t>CCP</a:t>
            </a:r>
            <a:r>
              <a:rPr lang="en-US" dirty="0"/>
              <a:t> 1219(a))</a:t>
            </a:r>
          </a:p>
        </p:txBody>
      </p:sp>
      <p:sp>
        <p:nvSpPr>
          <p:cNvPr id="199685" name="Rectangle 5"/>
          <p:cNvSpPr>
            <a:spLocks noGrp="1" noChangeArrowheads="1"/>
          </p:cNvSpPr>
          <p:nvPr>
            <p:ph type="body" sz="half" idx="2"/>
          </p:nvPr>
        </p:nvSpPr>
        <p:spPr>
          <a:xfrm flipH="1">
            <a:off x="8894268" y="2898801"/>
            <a:ext cx="45719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9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9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9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99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9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9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99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99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996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996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228600"/>
            <a:ext cx="7772400" cy="1143000"/>
          </a:xfrm>
        </p:spPr>
        <p:txBody>
          <a:bodyPr/>
          <a:lstStyle/>
          <a:p>
            <a:r>
              <a:rPr lang="en-US" dirty="0"/>
              <a:t>Avoid Instructional Errors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458200" cy="4114800"/>
          </a:xfrm>
        </p:spPr>
        <p:txBody>
          <a:bodyPr>
            <a:normAutofit/>
          </a:bodyPr>
          <a:lstStyle/>
          <a:p>
            <a:pPr lvl="2">
              <a:buFontTx/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 indictment may be set aside under section 995 if instructional error was likely to have resulted in  the grand jury returning an indictment on less than reasonable or probable cause.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Post-Indictment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Defendant is arraigned in Department 22 on a new court number</a:t>
            </a:r>
          </a:p>
          <a:p>
            <a:r>
              <a:rPr lang="en-US" dirty="0"/>
              <a:t>Trial set within 60 days if time not waived (just like arraignment on an information)</a:t>
            </a:r>
          </a:p>
          <a:p>
            <a:r>
              <a:rPr lang="en-US" dirty="0"/>
              <a:t>Defense can make 995 motion to dismiss</a:t>
            </a:r>
          </a:p>
          <a:p>
            <a:r>
              <a:rPr lang="en-US" dirty="0"/>
              <a:t>Case settles or goes to trial</a:t>
            </a: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What happens to an open case?</a:t>
            </a:r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13895"/>
            <a:ext cx="7848600" cy="4248705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2800" dirty="0">
                <a:solidFill>
                  <a:schemeClr val="tx1"/>
                </a:solidFill>
              </a:rPr>
              <a:t>An order terminating an action is not a bar to prosecution if a complaint is dismissed </a:t>
            </a:r>
            <a:r>
              <a:rPr lang="en-US" sz="2800" i="1" dirty="0">
                <a:solidFill>
                  <a:schemeClr val="tx1"/>
                </a:solidFill>
              </a:rPr>
              <a:t>before the commencement of a preliminary hearing</a:t>
            </a:r>
            <a:r>
              <a:rPr lang="en-US" sz="2800" dirty="0">
                <a:solidFill>
                  <a:schemeClr val="tx1"/>
                </a:solidFill>
              </a:rPr>
              <a:t> in favor of an indictment … and the indictment is based upon the same matter as charged in the dismissed complaint, information, or indictment.  (PC 1387(c).)</a:t>
            </a:r>
          </a:p>
          <a:p>
            <a:pPr algn="l">
              <a:lnSpc>
                <a:spcPct val="80000"/>
              </a:lnSpc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en-US" sz="2800" dirty="0">
                <a:solidFill>
                  <a:schemeClr val="tx1"/>
                </a:solidFill>
              </a:rPr>
              <a:t>In other words, dismissal of a pending action after the defendant is arraigned on the indictment does not count as a first dismissal, but you must recite the correct code section when making your motion to dismiss.</a:t>
            </a:r>
          </a:p>
          <a:p>
            <a:pPr algn="l">
              <a:lnSpc>
                <a:spcPct val="80000"/>
              </a:lnSpc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lnSpc>
                <a:spcPct val="80000"/>
              </a:lnSpc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lnSpc>
                <a:spcPct val="80000"/>
              </a:lnSpc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lnSpc>
                <a:spcPct val="80000"/>
              </a:lnSpc>
            </a:pPr>
            <a:r>
              <a:rPr lang="en-US" sz="2800" dirty="0">
                <a:solidFill>
                  <a:schemeClr val="tx1"/>
                </a:solidFill>
              </a:rPr>
              <a:t>The local dismissal code is 47.</a:t>
            </a:r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3161C-29EF-4201-B7CA-B6278EB4A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995 – standard of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F14AF-9D1F-471C-9BFE-7AAB9534B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same standard applies as post-PX:</a:t>
            </a:r>
          </a:p>
          <a:p>
            <a:pPr marL="0" indent="0">
              <a:buNone/>
            </a:pPr>
            <a:r>
              <a:rPr lang="en-US" dirty="0"/>
              <a:t>The court hearing a 995 motion to set aside an indictment may not substitute its own judgment as to the weight of the evidence.  </a:t>
            </a:r>
          </a:p>
          <a:p>
            <a:pPr marL="0" indent="0">
              <a:buNone/>
            </a:pPr>
            <a:r>
              <a:rPr lang="en-US" dirty="0"/>
              <a:t>Every legitimate inference that may be drawn from the evidence must be drawn in favor of the indictment.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381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DDA7E-3CB7-43E2-B2C9-352F16051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Filing felony charges in California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6BE8F-6144-4173-8054-056078460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File a complaint, have a preliminary hearing, and file an information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 Present the case to the grand jury and file an indictment in Department 22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9377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EAEF-3A1F-4978-A003-31F5DFB149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112703"/>
          </a:xfrm>
        </p:spPr>
        <p:txBody>
          <a:bodyPr/>
          <a:lstStyle/>
          <a:p>
            <a:r>
              <a:rPr lang="en-US" dirty="0"/>
              <a:t>995 motions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01E599-4162-454D-88DE-283D203427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1861" y="1462489"/>
            <a:ext cx="8042312" cy="4717973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The most common grounds: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D.A. failed to provide exculpatory evidence.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D.A. failed to properly instruct the jury. 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D.A. was overbearing and violated the due process rights of the defendant by overcoming the grand jury’s independence.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7830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3BF6B-9805-4827-AD1F-D6D0B4138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361E4-C47B-429C-90B8-05B85AA14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Identify a case you want to take to the grand jury.</a:t>
            </a:r>
          </a:p>
          <a:p>
            <a:r>
              <a:rPr lang="en-US" dirty="0"/>
              <a:t>Talk to Jerry and Brian about suitability.</a:t>
            </a:r>
          </a:p>
          <a:p>
            <a:r>
              <a:rPr lang="en-US" dirty="0"/>
              <a:t>Fill out a request form and get approval from your supervisor and the front office.</a:t>
            </a:r>
          </a:p>
          <a:p>
            <a:r>
              <a:rPr lang="en-US" dirty="0"/>
              <a:t>Send a “last chance for PX” letter to defense counsel.</a:t>
            </a:r>
          </a:p>
          <a:p>
            <a:r>
              <a:rPr lang="en-US" dirty="0"/>
              <a:t>You can, but are not required to, send a </a:t>
            </a:r>
            <a:r>
              <a:rPr lang="en-US" i="1" dirty="0"/>
              <a:t>Johnson</a:t>
            </a:r>
            <a:r>
              <a:rPr lang="en-US" dirty="0"/>
              <a:t> letter to the defense.</a:t>
            </a:r>
          </a:p>
        </p:txBody>
      </p:sp>
    </p:spTree>
    <p:extLst>
      <p:ext uri="{BB962C8B-B14F-4D97-AF65-F5344CB8AC3E}">
        <p14:creationId xmlns:p14="http://schemas.microsoft.com/office/powerpoint/2010/main" val="42095131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25B24-06DD-4D49-8E4A-A8AE028F4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presents the case?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E303E-FE50-4DC3-BF74-6B4E5847E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If you are in a vertical assignment, you will present your case to the grand jury.  If you have not previously presented a case to the grand jury </a:t>
            </a:r>
            <a:r>
              <a:rPr lang="en-US" b="1" dirty="0"/>
              <a:t>in California</a:t>
            </a:r>
            <a:r>
              <a:rPr lang="en-US" dirty="0"/>
              <a:t>, you will be supervised and assisted by Jerry Coleman, myself, or someone in your unit who has grand jury experience.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you are in General Felonies, I will present your case to the grand jury.  </a:t>
            </a:r>
          </a:p>
        </p:txBody>
      </p:sp>
    </p:spTree>
    <p:extLst>
      <p:ext uri="{BB962C8B-B14F-4D97-AF65-F5344CB8AC3E}">
        <p14:creationId xmlns:p14="http://schemas.microsoft.com/office/powerpoint/2010/main" val="13885665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0E3EE-5BE9-401E-81E6-06BB77AA8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8021"/>
            <a:ext cx="8229600" cy="463492"/>
          </a:xfrm>
        </p:spPr>
        <p:txBody>
          <a:bodyPr>
            <a:noAutofit/>
          </a:bodyPr>
          <a:lstStyle/>
          <a:p>
            <a:r>
              <a:rPr lang="en-US" sz="45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215775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4798F-7596-4773-9557-63688FB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EACD0-8640-4BD6-9B86-172F9BAF3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b="1" u="sng" dirty="0"/>
              <a:t>indictment</a:t>
            </a:r>
            <a:r>
              <a:rPr lang="en-US" dirty="0"/>
              <a:t> is a charging document similar to an information.  It contains at least one felony charge.  It can include misdemeanors, and sentencing enhancement allegations (just like an information).</a:t>
            </a:r>
          </a:p>
        </p:txBody>
      </p:sp>
    </p:spTree>
    <p:extLst>
      <p:ext uri="{BB962C8B-B14F-4D97-AF65-F5344CB8AC3E}">
        <p14:creationId xmlns:p14="http://schemas.microsoft.com/office/powerpoint/2010/main" val="3391712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369C9-A981-4A25-9D95-49F45AF33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Advantages of the grand jury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4D9E5-127A-4919-B5FE-C18142061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Moves your case along </a:t>
            </a:r>
          </a:p>
          <a:p>
            <a:r>
              <a:rPr lang="en-US" dirty="0"/>
              <a:t>Consolidates multiple crimes and/or defendants onto one charging document</a:t>
            </a:r>
          </a:p>
          <a:p>
            <a:r>
              <a:rPr lang="en-US" dirty="0"/>
              <a:t>It is more comfortable for your witnesses </a:t>
            </a:r>
          </a:p>
          <a:p>
            <a:pPr lvl="1"/>
            <a:r>
              <a:rPr lang="en-US" dirty="0"/>
              <a:t>minimal waiting</a:t>
            </a:r>
          </a:p>
          <a:p>
            <a:pPr lvl="1"/>
            <a:r>
              <a:rPr lang="en-US" dirty="0"/>
              <a:t>no multiple rescheduling</a:t>
            </a:r>
          </a:p>
          <a:p>
            <a:pPr lvl="1"/>
            <a:r>
              <a:rPr lang="en-US" dirty="0"/>
              <a:t>do not have to face the defendant</a:t>
            </a:r>
          </a:p>
          <a:p>
            <a:pPr lvl="1"/>
            <a:r>
              <a:rPr lang="en-US" dirty="0"/>
              <a:t>do not have gallery of observers</a:t>
            </a:r>
          </a:p>
          <a:p>
            <a:pPr lvl="1"/>
            <a:r>
              <a:rPr lang="en-US" dirty="0"/>
              <a:t>no cross-examination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107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52DF3-63D9-454B-8492-A4F93FDB2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ACD34-FFC5-4187-B05D-129A09C44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Cannot use Proposition 115 </a:t>
            </a:r>
          </a:p>
          <a:p>
            <a:r>
              <a:rPr lang="en-US" dirty="0"/>
              <a:t>Does not preserve testimony for later use if your witness is unavailable for trial</a:t>
            </a:r>
          </a:p>
          <a:p>
            <a:r>
              <a:rPr lang="en-US" dirty="0"/>
              <a:t>Does not test the strength of witness testimony under cross-examination</a:t>
            </a:r>
          </a:p>
          <a:p>
            <a:r>
              <a:rPr lang="en-US" dirty="0"/>
              <a:t>Preparation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3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5265-2DD7-486D-AFE2-9F3FAFD6D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Responsibilities of the D.A.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125B0-A7A0-41D4-8EF4-1D7E94A15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6242"/>
            <a:ext cx="8229600" cy="49099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You must act as the prosecutor, judge, and the defense attorney</a:t>
            </a:r>
          </a:p>
          <a:p>
            <a:pPr lvl="1"/>
            <a:r>
              <a:rPr lang="en-US" dirty="0"/>
              <a:t>You give an opening statement</a:t>
            </a:r>
          </a:p>
          <a:p>
            <a:pPr lvl="1"/>
            <a:r>
              <a:rPr lang="en-US" dirty="0"/>
              <a:t>You call witnesses and present evidence</a:t>
            </a:r>
          </a:p>
          <a:p>
            <a:pPr lvl="1"/>
            <a:r>
              <a:rPr lang="en-US" dirty="0"/>
              <a:t>You confront witnesses with inconsistencies</a:t>
            </a:r>
          </a:p>
          <a:p>
            <a:pPr lvl="1"/>
            <a:r>
              <a:rPr lang="en-US" dirty="0"/>
              <a:t>You provide the jury with all possible exculpatory information</a:t>
            </a:r>
          </a:p>
          <a:p>
            <a:pPr lvl="1"/>
            <a:r>
              <a:rPr lang="en-US" dirty="0"/>
              <a:t>You “rule” on the admissibility of evidence</a:t>
            </a:r>
          </a:p>
          <a:p>
            <a:pPr lvl="1"/>
            <a:r>
              <a:rPr lang="en-US" dirty="0"/>
              <a:t>You instruct the jury as to the law</a:t>
            </a:r>
          </a:p>
          <a:p>
            <a:pPr lvl="1"/>
            <a:r>
              <a:rPr lang="en-US" dirty="0"/>
              <a:t>You give a closing argument</a:t>
            </a:r>
          </a:p>
          <a:p>
            <a:pPr lvl="1"/>
            <a:r>
              <a:rPr lang="en-US" dirty="0"/>
              <a:t>You answer jury questions during deliberation</a:t>
            </a:r>
          </a:p>
          <a:p>
            <a:pPr lvl="1"/>
            <a:r>
              <a:rPr lang="en-US" dirty="0"/>
              <a:t>You create a complete record of everything that happens during the hearing</a:t>
            </a:r>
          </a:p>
        </p:txBody>
      </p:sp>
    </p:spTree>
    <p:extLst>
      <p:ext uri="{BB962C8B-B14F-4D97-AF65-F5344CB8AC3E}">
        <p14:creationId xmlns:p14="http://schemas.microsoft.com/office/powerpoint/2010/main" val="1731774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6DC62-7709-47DA-BE32-983B60DFC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of jurors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D5196-3D34-4F43-BEE0-3C48A8A60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Drawn from the same pool and by the same method as trial jurors.</a:t>
            </a:r>
          </a:p>
          <a:p>
            <a:r>
              <a:rPr lang="en-US" dirty="0"/>
              <a:t>Screened for hardship and cause by the court.</a:t>
            </a:r>
          </a:p>
          <a:p>
            <a:r>
              <a:rPr lang="en-US" dirty="0"/>
              <a:t>The DA is limited to advising the court.  </a:t>
            </a:r>
          </a:p>
          <a:p>
            <a:pPr lvl="1"/>
            <a:r>
              <a:rPr lang="en-US" dirty="0"/>
              <a:t>The DA does not question potential jurors </a:t>
            </a:r>
          </a:p>
          <a:p>
            <a:pPr lvl="1"/>
            <a:r>
              <a:rPr lang="en-US" dirty="0"/>
              <a:t>No peremptory challenges</a:t>
            </a:r>
          </a:p>
          <a:p>
            <a:r>
              <a:rPr lang="en-US" dirty="0"/>
              <a:t>The first 19 jurors on the random list who qualify are sworn.</a:t>
            </a:r>
          </a:p>
          <a:p>
            <a:r>
              <a:rPr lang="en-US" dirty="0"/>
              <a:t>The court chooses one of the 19 to serve as foreperson and one to be the secretary.</a:t>
            </a:r>
          </a:p>
        </p:txBody>
      </p:sp>
    </p:spTree>
    <p:extLst>
      <p:ext uri="{BB962C8B-B14F-4D97-AF65-F5344CB8AC3E}">
        <p14:creationId xmlns:p14="http://schemas.microsoft.com/office/powerpoint/2010/main" val="1730382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A03C4-5110-49B7-B8DD-625383533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foreperson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493E7-5A76-4057-96A5-69B1D908E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foreperson administers the oath to witnesses and admonishes each witness about secrecy at the end of each witness’s testimony.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foreperson presides over deliberations.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Signs the indictment and answers the judge’s questions about the procedure.</a:t>
            </a:r>
          </a:p>
        </p:txBody>
      </p:sp>
    </p:spTree>
    <p:extLst>
      <p:ext uri="{BB962C8B-B14F-4D97-AF65-F5344CB8AC3E}">
        <p14:creationId xmlns:p14="http://schemas.microsoft.com/office/powerpoint/2010/main" val="3597620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05F3716D830C44A526ADACE90DD4C6" ma:contentTypeVersion="13" ma:contentTypeDescription="Create a new document." ma:contentTypeScope="" ma:versionID="6b1e97b4917ae6f8b73a50ae5a20c03e">
  <xsd:schema xmlns:xsd="http://www.w3.org/2001/XMLSchema" xmlns:xs="http://www.w3.org/2001/XMLSchema" xmlns:p="http://schemas.microsoft.com/office/2006/metadata/properties" xmlns:ns2="e518b81f-59f6-4fed-b5e0-d5525519f21f" xmlns:ns3="8747a5c6-3a27-43b5-82b9-a92b7109f635" xmlns:ns4="692a9ab8-4e6a-4430-b104-1a1d89b79c44" targetNamespace="http://schemas.microsoft.com/office/2006/metadata/properties" ma:root="true" ma:fieldsID="bb88d728e189ad9aff795b18d5891e4e" ns2:_="" ns3:_="" ns4:_="">
    <xsd:import namespace="e518b81f-59f6-4fed-b5e0-d5525519f21f"/>
    <xsd:import namespace="8747a5c6-3a27-43b5-82b9-a92b7109f635"/>
    <xsd:import namespace="692a9ab8-4e6a-4430-b104-1a1d89b79c4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8b81f-59f6-4fed-b5e0-d5525519f21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47a5c6-3a27-43b5-82b9-a92b7109f6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b278eec-cad9-4ec1-bf87-f68f02c44e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2a9ab8-4e6a-4430-b104-1a1d89b79c4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3e523e3-c29c-4388-862b-0d65418d9737}" ma:internalName="TaxCatchAll" ma:showField="CatchAllData" ma:web="692a9ab8-4e6a-4430-b104-1a1d89b79c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2a9ab8-4e6a-4430-b104-1a1d89b79c44" xsi:nil="true"/>
    <lcf76f155ced4ddcb4097134ff3c332f xmlns="8747a5c6-3a27-43b5-82b9-a92b7109f63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BA95D1B-50EC-4EAC-9CB0-1EB0949BC2F1}"/>
</file>

<file path=customXml/itemProps2.xml><?xml version="1.0" encoding="utf-8"?>
<ds:datastoreItem xmlns:ds="http://schemas.openxmlformats.org/officeDocument/2006/customXml" ds:itemID="{C852E9B3-DC5B-44B9-81E9-6E568EBC18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95B415-FC68-4241-9582-88BEC4644897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d922c88e-a7c1-420c-942e-fb1999aca48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6431</TotalTime>
  <Words>1583</Words>
  <Application>Microsoft Office PowerPoint</Application>
  <PresentationFormat>On-screen Show (4:3)</PresentationFormat>
  <Paragraphs>200</Paragraphs>
  <Slides>33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Calibri</vt:lpstr>
      <vt:lpstr>Office Theme</vt:lpstr>
      <vt:lpstr>The Grand Jury </vt:lpstr>
      <vt:lpstr>Two functions of the grand jury </vt:lpstr>
      <vt:lpstr>Filing felony charges in California</vt:lpstr>
      <vt:lpstr>Indictment</vt:lpstr>
      <vt:lpstr>Advantages of the grand jury</vt:lpstr>
      <vt:lpstr>Disadvantages</vt:lpstr>
      <vt:lpstr>Responsibilities of the D.A.</vt:lpstr>
      <vt:lpstr>Selection of jurors</vt:lpstr>
      <vt:lpstr>What does the foreperson do?</vt:lpstr>
      <vt:lpstr>What does the secretary do?</vt:lpstr>
      <vt:lpstr>Number of jurors in a hearing</vt:lpstr>
      <vt:lpstr>Standard of Proof</vt:lpstr>
      <vt:lpstr>Excusing Jurors</vt:lpstr>
      <vt:lpstr>Grand Jury Secrecy </vt:lpstr>
      <vt:lpstr>Grand Jury Secrecy</vt:lpstr>
      <vt:lpstr>Grand Jury Secrecy</vt:lpstr>
      <vt:lpstr>Who may be in the hearing room </vt:lpstr>
      <vt:lpstr>Who cannot go into the hearing room</vt:lpstr>
      <vt:lpstr>Admissible Evidence (PC 939.6)  </vt:lpstr>
      <vt:lpstr>Limited use of hearsay</vt:lpstr>
      <vt:lpstr>the qualifying question</vt:lpstr>
      <vt:lpstr>Exculpatory Evidence</vt:lpstr>
      <vt:lpstr>Examples of Exculpatory Evidence</vt:lpstr>
      <vt:lpstr>      What if the exculpatory evidence is hearsay?</vt:lpstr>
      <vt:lpstr>What if a witness takes the Fifth? </vt:lpstr>
      <vt:lpstr>Avoid Instructional Errors</vt:lpstr>
      <vt:lpstr>Post-Indictment </vt:lpstr>
      <vt:lpstr>What happens to an open case?</vt:lpstr>
      <vt:lpstr>995 – standard of review</vt:lpstr>
      <vt:lpstr>995 motions</vt:lpstr>
      <vt:lpstr>First Steps</vt:lpstr>
      <vt:lpstr>Who presents the case?</vt:lpstr>
      <vt:lpstr>Questions?</vt:lpstr>
    </vt:vector>
  </TitlesOfParts>
  <Company>San Francisco District Attorney's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(lecture starts with next slide)</dc:title>
  <dc:creator>Jerry Coleman</dc:creator>
  <cp:lastModifiedBy>Bringardner, Brian (DAT)</cp:lastModifiedBy>
  <cp:revision>117</cp:revision>
  <cp:lastPrinted>2020-05-18T16:19:48Z</cp:lastPrinted>
  <dcterms:created xsi:type="dcterms:W3CDTF">2013-08-14T17:03:15Z</dcterms:created>
  <dcterms:modified xsi:type="dcterms:W3CDTF">2020-05-18T18:29:58Z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0x0101005205F3716D830C44A526ADACE90DD4C6</vt:lpwstr>
  </property>
  <property fmtid="{D5CDD505-2E9C-101B-9397-08002B2CF9AE}" pid="3" name="MediaServiceImageTags">
    <vt:lpwstr/>
  </property>
</Properties>
</file>