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4"/>
  </p:sldMasterIdLst>
  <p:notesMasterIdLst>
    <p:notesMasterId r:id="rId26"/>
  </p:notesMasterIdLst>
  <p:sldIdLst>
    <p:sldId id="256" r:id="rId5"/>
    <p:sldId id="292" r:id="rId6"/>
    <p:sldId id="280" r:id="rId7"/>
    <p:sldId id="291" r:id="rId8"/>
    <p:sldId id="285" r:id="rId9"/>
    <p:sldId id="313" r:id="rId10"/>
    <p:sldId id="306" r:id="rId11"/>
    <p:sldId id="315" r:id="rId12"/>
    <p:sldId id="316" r:id="rId13"/>
    <p:sldId id="318" r:id="rId14"/>
    <p:sldId id="319" r:id="rId15"/>
    <p:sldId id="320" r:id="rId16"/>
    <p:sldId id="262" r:id="rId17"/>
    <p:sldId id="310" r:id="rId18"/>
    <p:sldId id="287" r:id="rId19"/>
    <p:sldId id="290" r:id="rId20"/>
    <p:sldId id="293" r:id="rId21"/>
    <p:sldId id="296" r:id="rId22"/>
    <p:sldId id="299" r:id="rId23"/>
    <p:sldId id="300" r:id="rId24"/>
    <p:sldId id="301" r:id="rId2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73D19B1-D358-42C3-A084-B7FA8CB6A7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88A52FA-1C3E-4A6C-A410-A34F9CD93FC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BEC2C62-007C-4770-8C63-DBBCD049C51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39E791E-9720-4BB7-8E07-9141958B78D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6238A54-B3A2-4E69-801B-21E876D9C5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380D0DF-A0F9-422E-9424-7F63DB8F6A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BD61AB7-75EA-4E38-B06A-91993964BA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2795DDB-63CC-45D5-ADB7-E7EF4945CA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E6AD0B-3194-4588-87D5-1D4E79FC9F00}" type="slidenum">
              <a:rPr lang="en-US" altLang="en-US" smtClean="0"/>
              <a:pPr/>
              <a:t>1</a:t>
            </a:fld>
            <a:endParaRPr lang="en-US" altLang="en-US" dirty="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8A29BF2-3149-444F-962E-B608D2ED20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48141AC-271F-4510-B9B6-764425729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7C834222-2FBC-4A79-88A2-FBDEF412B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B1B029F-B7F1-466E-9479-05A445DF36CA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4959A30-21DD-40EE-94A3-D9E2675623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8E1D391C-0B82-4462-AB5F-4000A54105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180F385-809D-475E-806A-B4E89294DA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FB2647-EDCC-48BC-BAF0-FCF3254A696E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6E68204-6777-4E8F-8F3F-2A1879BC3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814368B2-166E-4665-A0EF-B98AAC576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8545944D-C43B-45DE-9FB7-4A1AB51259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ADC53C-C43E-4188-8C42-23A3F2160414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089BC7D0-0835-44D6-A3C0-EEA00FEB53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4E3C9546-9409-4647-82F1-3CFB20104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30B324BC-E7FB-471E-88C9-B83D6C7FB3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28DBE6-BEDC-430B-AB8F-693332286A4E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070BE46-8D9A-4933-924B-DC3B203FE0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0EC30B83-71CE-4841-A2C9-437D29E9C5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6DCACC6-F001-4916-9C0C-2AE82A44BA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791F7A-FC9B-471F-AB0F-C8B4512B88A2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39FD292-99D9-48B8-85D6-93C364FCA6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133B3A09-AE77-46DA-803D-B0E2DDB365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DAC77F13-876C-4D28-9DE1-9D5745DD1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2E393F-831E-497A-8330-A81A177A3F55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4359AA1E-6AB4-4FB7-B267-90030E3736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14B18B8F-F51C-482B-91F3-EEE2BB430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25D60F9F-DCA6-463F-8458-344D37D0FD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EB4181-16A3-43C6-BA6F-C3E46EECD205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1EE5AAB-5BCC-4603-ADC2-419C27BC9E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06E54481-559A-4DC8-BDC4-37A8F0E3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83BCF60-6FD6-4CDA-A7A1-AB7C0BD92B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5ECE7C-B207-4B32-84D3-20B75E8B4C69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F9F87BF-F07C-48FB-BBD6-76D782633F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4D94A78-7C0B-4967-A435-CE3FEB7E2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D61AB7-75EA-4E38-B06A-91993964BAF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184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D63BF5E2-5FBB-4A6D-B5D9-15DA295F85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6470C1-9D8A-4197-BA20-B522C697277D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377A57A-A378-4EA7-A5AB-3ABB3BFFA9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C3C4A29-E307-4AD2-9E84-363BAB990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D0373EE9-A053-4C6E-807E-57E7E31101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84ECB5A-F90C-4F8E-8053-52BF69702F94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19A6053-DD52-4217-84E2-7C4FEC8F24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BF3C27F-C571-4727-AC43-BF947B9ED7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B1CDB96A-F4CD-48D3-BD8C-727D2BA32F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E4D05F-3066-450B-BE88-99D7264AFB50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AC0B7790-1E9A-47E7-862B-E177FB9990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6EB9DF30-A284-4BD9-A61E-EE36BB45FC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A352C-4443-421F-8D90-95D8731E4CB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10716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530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2513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7053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556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9104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66815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1C142B-2151-4F78-BA61-B67B64466A5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6010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D9D4B-7B31-4C9F-BA9D-E0FC3EED289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26852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 b="1">
                <a:solidFill>
                  <a:srgbClr val="FFC000"/>
                </a:solidFill>
                <a:latin typeface="Arial Nova" panose="020B05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06000">
              <a:buFont typeface="Arial" panose="020B0604020202020204" pitchFamily="34" charset="0"/>
              <a:buChar char="•"/>
              <a:defRPr sz="3600">
                <a:latin typeface="Arial Nova" panose="020B0504020202020204" pitchFamily="34" charset="0"/>
              </a:defRPr>
            </a:lvl1pPr>
            <a:lvl2pPr marL="720000" indent="-270000">
              <a:buFont typeface="Arial" panose="020B0604020202020204" pitchFamily="34" charset="0"/>
              <a:buChar char="•"/>
              <a:defRPr sz="3200">
                <a:latin typeface="Arial Nova" panose="020B0504020202020204" pitchFamily="34" charset="0"/>
              </a:defRPr>
            </a:lvl2pPr>
            <a:lvl3pPr marL="1026000" indent="-216000">
              <a:buFont typeface="Arial" panose="020B0604020202020204" pitchFamily="34" charset="0"/>
              <a:buChar char="•"/>
              <a:defRPr sz="2800">
                <a:latin typeface="Arial Nova" panose="020B0504020202020204" pitchFamily="34" charset="0"/>
              </a:defRPr>
            </a:lvl3pPr>
            <a:lvl4pPr marL="1386000" indent="-216000">
              <a:buFont typeface="Arial" panose="020B0604020202020204" pitchFamily="34" charset="0"/>
              <a:buChar char="•"/>
              <a:defRPr sz="2400">
                <a:latin typeface="Arial Nova" panose="020B0504020202020204" pitchFamily="34" charset="0"/>
              </a:defRPr>
            </a:lvl4pPr>
            <a:lvl5pPr marL="1674000" indent="-216000">
              <a:buFont typeface="Arial" panose="020B0604020202020204" pitchFamily="34" charset="0"/>
              <a:buChar char="•"/>
              <a:defRPr sz="2400">
                <a:latin typeface="Arial Nova" panose="020B05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5B85F-5CA9-4D42-8280-54C26750BB4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800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>
            <a:noAutofit/>
          </a:bodyPr>
          <a:lstStyle>
            <a:lvl1pPr algn="ctr">
              <a:defRPr sz="6000" b="1" cap="none">
                <a:solidFill>
                  <a:srgbClr val="FFC000"/>
                </a:solidFill>
                <a:latin typeface="Arial Nova" panose="020B05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 b="0">
                <a:solidFill>
                  <a:srgbClr val="FFC000"/>
                </a:solidFill>
                <a:effectLst/>
                <a:latin typeface="Arial Nova" panose="020B05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8F93EC-1A1B-4BC2-B8B8-D7FA67E41A3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22719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5822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192B4A-7E6A-4E0B-8CB3-24E88F27764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765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0486E-A660-4012-8189-55E73D2CF24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280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36EB2-E7FE-419A-9016-81E3B844F57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003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B7C996-BFED-4618-A9FE-CCB53734192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395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31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pPr>
              <a:defRPr/>
            </a:pPr>
            <a:fld id="{FD3EC106-A696-48D8-B89B-3D1FDC88E6A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96074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  <p:sldLayoutId id="214748392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6000" b="1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rgbClr val="FFC000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Arial Nova" panose="020B0504020202020204" pitchFamily="34" charset="0"/>
          <a:ea typeface="+mj-ea"/>
          <a:cs typeface="Arial Nova" panose="020B05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Arial" panose="020B0604020202020204" pitchFamily="34" charset="0"/>
        <a:buChar char="•"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Arial Nova" panose="020B0504020202020204" pitchFamily="34" charset="0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Arial" panose="020B0604020202020204" pitchFamily="34" charset="0"/>
        <a:buChar char="•"/>
        <a:defRPr sz="3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Arial Nova" panose="020B0504020202020204" pitchFamily="34" charset="0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Arial" panose="020B0604020202020204" pitchFamily="34" charset="0"/>
        <a:buChar char="•"/>
        <a:defRPr sz="32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Arial Nova" panose="020B0504020202020204" pitchFamily="34" charset="0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Arial" panose="020B0604020202020204" pitchFamily="34" charset="0"/>
        <a:buChar char="•"/>
        <a:defRPr sz="2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Arial Nova" panose="020B0504020202020204" pitchFamily="34" charset="0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Arial" panose="020B0604020202020204" pitchFamily="34" charset="0"/>
        <a:buChar char="•"/>
        <a:defRPr sz="2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Arial Nova" panose="020B0504020202020204" pitchFamily="34" charset="0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B17EC60-7FF7-4759-87AF-944E764C3D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>
                <a:solidFill>
                  <a:srgbClr val="FFC000"/>
                </a:solidFill>
                <a:latin typeface="Arial Nova" panose="020B0504020202020204" pitchFamily="34" charset="0"/>
              </a:rPr>
              <a:t>Marsy’s Law </a:t>
            </a:r>
            <a:br>
              <a:rPr lang="en-US" altLang="en-US" dirty="0">
                <a:solidFill>
                  <a:srgbClr val="FFC000"/>
                </a:solidFill>
                <a:latin typeface="Arial Nova" panose="020B0504020202020204" pitchFamily="34" charset="0"/>
              </a:rPr>
            </a:br>
            <a:r>
              <a:rPr lang="en-US" altLang="en-US" dirty="0">
                <a:solidFill>
                  <a:srgbClr val="FFC000"/>
                </a:solidFill>
                <a:latin typeface="Arial Nova" panose="020B0504020202020204" pitchFamily="34" charset="0"/>
              </a:rPr>
              <a:t> Victim’s Rights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F02E554-13DB-4FF6-8B46-1BC557A31A5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35954" y="3886200"/>
            <a:ext cx="7080026" cy="1049867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5600" dirty="0">
                <a:solidFill>
                  <a:srgbClr val="FFC000"/>
                </a:solidFill>
                <a:latin typeface="Arial Nova" panose="020B0504020202020204" pitchFamily="34" charset="0"/>
              </a:rPr>
              <a:t>Allison Macbeth and Delia Montiel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5600" dirty="0">
                <a:solidFill>
                  <a:srgbClr val="FFC000"/>
                </a:solidFill>
                <a:latin typeface="Arial Nova" panose="020B0504020202020204" pitchFamily="34" charset="0"/>
              </a:rPr>
              <a:t>SF District Attorney’s Office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5600" dirty="0">
                <a:solidFill>
                  <a:srgbClr val="FFC000"/>
                </a:solidFill>
                <a:latin typeface="Arial Nova" panose="020B0504020202020204" pitchFamily="34" charset="0"/>
              </a:rPr>
              <a:t>2020</a:t>
            </a:r>
            <a:endParaRPr lang="en-US" altLang="en-US" dirty="0">
              <a:solidFill>
                <a:srgbClr val="FFC000"/>
              </a:solidFill>
              <a:latin typeface="Arial Nova" panose="020B05040202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40F6F-55A8-4EB8-BC2B-5211D5307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09600"/>
            <a:ext cx="8763000" cy="970450"/>
          </a:xfrm>
        </p:spPr>
        <p:txBody>
          <a:bodyPr/>
          <a:lstStyle/>
          <a:p>
            <a:r>
              <a:rPr lang="en-US" sz="5400" dirty="0"/>
              <a:t>Confidentiality vs. Discovery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58EE0-10B9-4238-B7AA-D0EBEC02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286000"/>
            <a:ext cx="7765322" cy="411480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dirty="0"/>
              <a:t>Statutory limitations prevent harassment &amp; thus Marsy’s Law not in conflict with federal constitutional obligations to provide names and addresses of witnesses</a:t>
            </a:r>
          </a:p>
          <a:p>
            <a:r>
              <a:rPr lang="en-US" sz="2800" dirty="0"/>
              <a:t>Pen. Code § 841.5: prevents law enforcement from disclosing address or telephone number of victim or witness to person arrested or defendant</a:t>
            </a:r>
          </a:p>
        </p:txBody>
      </p:sp>
    </p:spTree>
    <p:extLst>
      <p:ext uri="{BB962C8B-B14F-4D97-AF65-F5344CB8AC3E}">
        <p14:creationId xmlns:p14="http://schemas.microsoft.com/office/powerpoint/2010/main" val="3872258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40F6F-55A8-4EB8-BC2B-5211D5307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09600"/>
            <a:ext cx="8763000" cy="970450"/>
          </a:xfrm>
        </p:spPr>
        <p:txBody>
          <a:bodyPr/>
          <a:lstStyle/>
          <a:p>
            <a:r>
              <a:rPr lang="en-US" sz="5400" dirty="0"/>
              <a:t>Confidentiality vs. Discovery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58EE0-10B9-4238-B7AA-D0EBEC02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286000"/>
            <a:ext cx="7765322" cy="411480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dirty="0"/>
              <a:t>Statutory limitations prevent harassment &amp; thus Marsy’s Law not in conflict with federal constitutional obligations to provide names and addresses of witnesses</a:t>
            </a:r>
          </a:p>
          <a:p>
            <a:r>
              <a:rPr lang="en-US" sz="2800" dirty="0"/>
              <a:t>Pen. Code § 1054.7: delayed disclosure</a:t>
            </a:r>
          </a:p>
        </p:txBody>
      </p:sp>
    </p:spTree>
    <p:extLst>
      <p:ext uri="{BB962C8B-B14F-4D97-AF65-F5344CB8AC3E}">
        <p14:creationId xmlns:p14="http://schemas.microsoft.com/office/powerpoint/2010/main" val="3789677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40F6F-55A8-4EB8-BC2B-5211D5307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09600"/>
            <a:ext cx="8763000" cy="970450"/>
          </a:xfrm>
        </p:spPr>
        <p:txBody>
          <a:bodyPr/>
          <a:lstStyle/>
          <a:p>
            <a:r>
              <a:rPr lang="en-US" sz="5400" dirty="0"/>
              <a:t>Confidentiality vs. Discovery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58EE0-10B9-4238-B7AA-D0EBEC02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286000"/>
            <a:ext cx="7765322" cy="411480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dirty="0"/>
              <a:t>But remember that some confidential information or records (e.g., those implicating psychotherapist-patient privilege) remain so, at least until trial.</a:t>
            </a:r>
          </a:p>
          <a:p>
            <a:pPr marL="36900" indent="0">
              <a:buNone/>
            </a:pPr>
            <a:r>
              <a:rPr lang="en-US" sz="2800" dirty="0"/>
              <a:t>(</a:t>
            </a:r>
            <a:r>
              <a:rPr lang="en-US" sz="2800" i="1" dirty="0"/>
              <a:t>People v. Hammon </a:t>
            </a:r>
            <a:r>
              <a:rPr lang="en-US" sz="2800" dirty="0"/>
              <a:t>(1997) 15 Cal.4th 1117.)   </a:t>
            </a:r>
          </a:p>
        </p:txBody>
      </p:sp>
    </p:spTree>
    <p:extLst>
      <p:ext uri="{BB962C8B-B14F-4D97-AF65-F5344CB8AC3E}">
        <p14:creationId xmlns:p14="http://schemas.microsoft.com/office/powerpoint/2010/main" val="694670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CF084FE-4845-4CC9-9938-F0DC73DD0F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2980" y="581574"/>
            <a:ext cx="8230054" cy="970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Victim’s Right to Refuse</a:t>
            </a:r>
            <a:br>
              <a:rPr lang="en-US" altLang="en-US" sz="2700" dirty="0"/>
            </a:br>
            <a:r>
              <a:rPr lang="en-US" altLang="en-US" sz="3000" dirty="0"/>
              <a:t>Cal. Const., art. 1, § 28, subd. (b)(5)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7465204-1029-47A4-B282-1C64BBB453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46" y="1981200"/>
            <a:ext cx="7765322" cy="4191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To refuse an interview, deposition, or discover request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By the defendant, the defendant’s attorney, or any other person acting on behalf of the defendant,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And to set reasonable conditions on the conduct of any such interview to which the victim consents.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E5252-9EF5-49BE-A6D8-601CE903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9C9E6-44D9-4E2A-A4B8-1180F46DE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000" b="1" dirty="0"/>
              <a:t>NOT IMPROPER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AA485C-1E72-4835-AB0A-35A5413E51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Inform witness of right to choose whether to give a pre-trial interview or right to determine who shall be present at the interview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552144E-661C-4387-A905-623A9BAD1A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000" b="1" dirty="0"/>
              <a:t>IMPROPER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8D9A47-B24A-428F-AAE1-9BCEC149BA4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Instruct or advise witness not to speak with defense counsel except when prosecutor is present</a:t>
            </a:r>
          </a:p>
        </p:txBody>
      </p:sp>
    </p:spTree>
    <p:extLst>
      <p:ext uri="{BB962C8B-B14F-4D97-AF65-F5344CB8AC3E}">
        <p14:creationId xmlns:p14="http://schemas.microsoft.com/office/powerpoint/2010/main" val="31854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765F028-70BD-490D-B5F8-A7159E18A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160" y="457200"/>
            <a:ext cx="8755693" cy="970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5300" dirty="0"/>
              <a:t>Right to Notice and to Confer </a:t>
            </a:r>
            <a:br>
              <a:rPr lang="en-US" altLang="en-US" sz="2700" dirty="0"/>
            </a:br>
            <a:r>
              <a:rPr lang="en-US" altLang="en-US" sz="2700" dirty="0"/>
              <a:t>Cal. Const., art. 1, § 28, subd. (b)(6)-upon request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FF86868-6FA4-4585-AA36-02730A860A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45" y="2057400"/>
            <a:ext cx="7765322" cy="4058751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altLang="en-US" sz="3300" dirty="0"/>
              <a:t>To reasonable notice of  AND</a:t>
            </a:r>
          </a:p>
          <a:p>
            <a:pPr eaLnBrk="1" hangingPunct="1">
              <a:defRPr/>
            </a:pPr>
            <a:r>
              <a:rPr lang="en-US" altLang="en-US" sz="3300" dirty="0"/>
              <a:t>To reasonably confer with prosecuting agency about:</a:t>
            </a:r>
          </a:p>
          <a:p>
            <a:pPr lvl="1" eaLnBrk="1" hangingPunct="1">
              <a:defRPr/>
            </a:pPr>
            <a:r>
              <a:rPr lang="en-US" altLang="en-US" sz="3300" dirty="0"/>
              <a:t>Arrest</a:t>
            </a:r>
          </a:p>
          <a:p>
            <a:pPr lvl="1" eaLnBrk="1" hangingPunct="1">
              <a:defRPr/>
            </a:pPr>
            <a:r>
              <a:rPr lang="en-US" altLang="en-US" sz="3300" dirty="0"/>
              <a:t>Charges filed</a:t>
            </a:r>
          </a:p>
          <a:p>
            <a:pPr lvl="1" eaLnBrk="1" hangingPunct="1">
              <a:defRPr/>
            </a:pPr>
            <a:r>
              <a:rPr lang="en-US" altLang="en-US" sz="3300" dirty="0"/>
              <a:t>Extradition</a:t>
            </a:r>
          </a:p>
          <a:p>
            <a:pPr lvl="1" eaLnBrk="1" hangingPunct="1">
              <a:defRPr/>
            </a:pPr>
            <a:r>
              <a:rPr lang="en-US" altLang="en-US" sz="3300" dirty="0"/>
              <a:t>Pre trial disposition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3300" i="1" dirty="0"/>
              <a:t>Good time for meet and greet w/team</a:t>
            </a:r>
          </a:p>
          <a:p>
            <a:pPr marL="342900" lvl="1" indent="0"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2FEA803-FBF8-40B1-81BA-339A2C2F78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81574"/>
            <a:ext cx="8458200" cy="970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900" dirty="0"/>
              <a:t>Right to Notice and to Be Heard</a:t>
            </a:r>
            <a:br>
              <a:rPr lang="en-US" altLang="en-US" sz="2700" dirty="0"/>
            </a:br>
            <a:r>
              <a:rPr lang="en-US" altLang="en-US" sz="2700" dirty="0"/>
              <a:t>Cal. Const., art. 1, § 28, subd. (b)(8)-upon request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B87FA4A-520A-43B4-9F62-526D4F9B3F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7765322" cy="405875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At any proceeding involving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800" dirty="0"/>
              <a:t>Post-arrest release decision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800" dirty="0"/>
              <a:t>Plea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800" dirty="0"/>
              <a:t>Sentencing-</a:t>
            </a:r>
            <a:r>
              <a:rPr lang="en-US" altLang="en-US" sz="2800" b="1" dirty="0"/>
              <a:t>Victim impact statements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800" dirty="0"/>
              <a:t>Post-conviction release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800" i="1" dirty="0"/>
              <a:t>Or in which a right of the victim is at issue</a:t>
            </a:r>
          </a:p>
          <a:p>
            <a:pPr lvl="2" eaLnBrk="1" hangingPunct="1">
              <a:lnSpc>
                <a:spcPct val="80000"/>
              </a:lnSpc>
              <a:buFontTx/>
              <a:buChar char="•"/>
            </a:pPr>
            <a:r>
              <a:rPr lang="en-US" altLang="en-US" i="1" dirty="0"/>
              <a:t>resentencing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A397FC3-9064-466F-BB10-6C9C63B0A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407" y="609600"/>
            <a:ext cx="8839200" cy="970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700" dirty="0"/>
              <a:t>Right to Information </a:t>
            </a:r>
            <a:br>
              <a:rPr lang="en-US" altLang="en-US" sz="2700" dirty="0"/>
            </a:br>
            <a:r>
              <a:rPr lang="en-US" altLang="en-US" sz="3100" dirty="0"/>
              <a:t>Cal. Const., art. 1, § 28, subd. (b)(12)-upon request</a:t>
            </a:r>
            <a:endParaRPr lang="en-US" altLang="en-US" sz="2700" dirty="0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88684DC5-0BDA-4864-B8F2-7C6B1D00CA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46" y="1981200"/>
            <a:ext cx="7765322" cy="4267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/>
              <a:t>Victim has the right to be informed of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/>
              <a:t>the conviction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/>
              <a:t>the sentence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/>
              <a:t>the place and time of incarceration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/>
              <a:t>any other disposition of the defendant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/>
              <a:t>release date of the defendant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/>
              <a:t>the release or escape of defendant</a:t>
            </a:r>
          </a:p>
          <a:p>
            <a:pPr marL="342900" lvl="1" indent="0">
              <a:lnSpc>
                <a:spcPct val="90000"/>
              </a:lnSpc>
              <a:buNone/>
              <a:defRPr/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18002C7-A68D-4419-9C57-0C7C48F29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1080" y="581574"/>
            <a:ext cx="8153854" cy="970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Right to Restitution </a:t>
            </a:r>
            <a:br>
              <a:rPr lang="en-US" altLang="en-US" sz="2700" dirty="0"/>
            </a:br>
            <a:r>
              <a:rPr lang="en-US" altLang="en-US" sz="3100" dirty="0"/>
              <a:t>Cal. Const., art. 1, § 28, subd. (b)(13)(A)(B)( C)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801AE19-7ECE-40ED-9AAD-B5B0DA226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46" y="1905000"/>
            <a:ext cx="7765322" cy="388620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en-US" sz="3000" dirty="0"/>
              <a:t>All Victims have the right to seek restitution</a:t>
            </a:r>
          </a:p>
          <a:p>
            <a:pPr lvl="1" eaLnBrk="1" hangingPunct="1">
              <a:defRPr/>
            </a:pPr>
            <a:r>
              <a:rPr lang="en-US" altLang="en-US" sz="3000" dirty="0"/>
              <a:t>From convicted Defendant’s</a:t>
            </a:r>
          </a:p>
          <a:p>
            <a:pPr lvl="1" eaLnBrk="1" hangingPunct="1">
              <a:defRPr/>
            </a:pPr>
            <a:r>
              <a:rPr lang="en-US" altLang="en-US" sz="3000" dirty="0"/>
              <a:t>In every case</a:t>
            </a:r>
          </a:p>
          <a:p>
            <a:pPr lvl="1" eaLnBrk="1" hangingPunct="1">
              <a:defRPr/>
            </a:pPr>
            <a:r>
              <a:rPr lang="en-US" altLang="en-US" sz="3000" dirty="0"/>
              <a:t>Regardless of the sentence</a:t>
            </a:r>
          </a:p>
          <a:p>
            <a:pPr marL="342900" lvl="1" indent="0">
              <a:buNone/>
              <a:defRPr/>
            </a:pPr>
            <a:endParaRPr lang="en-US" altLang="en-US" sz="30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3000" i="1" dirty="0"/>
              <a:t>Victim gets paid first before Victim Compensation Program or Fines and Fees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US" altLang="en-US" i="1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30EB00FD-3DA4-4A97-BDE6-3579E61067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Enforcement of Rights </a:t>
            </a:r>
            <a:br>
              <a:rPr lang="en-US" altLang="en-US" sz="2700" dirty="0"/>
            </a:br>
            <a:r>
              <a:rPr lang="en-US" altLang="en-US" sz="3100" dirty="0"/>
              <a:t>Cal. Const., art. 1, § 28, subd. (c)(1)</a:t>
            </a:r>
            <a:endParaRPr lang="en-US" altLang="en-US" sz="2700" dirty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41E817C-4610-4DFC-B1C4-3D8F8B3AC8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189649"/>
            <a:ext cx="7765322" cy="405875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/>
              <a:t>The Victim, Victim’s attorney or representative of the prosecutor may enforce these rights in any trial or appellate court </a:t>
            </a:r>
          </a:p>
          <a:p>
            <a:pPr eaLnBrk="1" hangingPunct="1"/>
            <a:r>
              <a:rPr lang="en-US" altLang="en-US" sz="2800" dirty="0"/>
              <a:t>The court shall act promptly on such a request for enforcement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25E8C23-393F-417E-987B-387AC62FC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FFC000"/>
                </a:solidFill>
                <a:latin typeface="Arial Nova" panose="020B0504020202020204" pitchFamily="34" charset="0"/>
              </a:rPr>
              <a:t>Who Is Marsy?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3749DE2-40BE-4D90-942E-951AD6CA68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 eaLnBrk="1" hangingPunct="1">
              <a:buNone/>
            </a:pPr>
            <a:r>
              <a:rPr lang="en-US" altLang="en-US" sz="2800" dirty="0">
                <a:solidFill>
                  <a:srgbClr val="FFC000"/>
                </a:solidFill>
                <a:latin typeface="Arial Nova" panose="020B0504020202020204" pitchFamily="34" charset="0"/>
              </a:rPr>
              <a:t>Marsalee (Marsy) Nicholas, was a University of California Santa Barbara student, who was stalked and killed by her ex-boyfriend in 1983. Only a week after Marsy was murdered, Marsy’s brother and her mother, walked into a grocery store after visiting her daughter’s grave and they were confronted by the accused murderer. They had no idea that he had been released on bail.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1FE11C9-A77C-4F66-A71B-74F5C1D224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Liability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F4EAAA6-0E30-4C7F-B871-9F4870A820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800" dirty="0"/>
              <a:t>This act does not create a cause of action for compensation or damages</a:t>
            </a:r>
          </a:p>
          <a:p>
            <a:pPr eaLnBrk="1" hangingPunct="1"/>
            <a:endParaRPr lang="en-US" altLang="en-US" sz="2800" dirty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800" i="1" dirty="0"/>
              <a:t>DA and others cannot be sued but what about sanctions, injunctions, do-overs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800" i="1" dirty="0"/>
              <a:t>Victim on case went to media- rights violated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6DA0EC13-16B8-4121-B8A2-46CC95326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Thank you!!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F69099E4-B59C-435B-BF84-D51A27E757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Allison Macbeth and Delia Montiel</a:t>
            </a:r>
          </a:p>
          <a:p>
            <a:r>
              <a:rPr lang="en-US" altLang="en-US" sz="2800" dirty="0"/>
              <a:t>San Francisco District Attorney’s Office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A9C5E08-16C1-4F88-BFD9-C3A9AAADF2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FFC000"/>
                </a:solidFill>
                <a:latin typeface="Arial Nova" panose="020B0504020202020204" pitchFamily="34" charset="0"/>
              </a:rPr>
              <a:t>Marsy’s Law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F57DF24-7F05-4E72-8926-8D6881327D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latin typeface="Arial Nova" panose="020B0504020202020204" pitchFamily="34" charset="0"/>
              </a:rPr>
              <a:t>On November 4, 2008, the People of the State of California approved Proposition 9, the Victims’ Bill of Rights Act of 2008: MARSY’S LAW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altLang="en-US" sz="2800" dirty="0">
              <a:latin typeface="Arial Nova" panose="020B05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latin typeface="Arial Nova" panose="020B0504020202020204" pitchFamily="34" charset="0"/>
              </a:rPr>
              <a:t>Article 1, Section 28 of the California Constitution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latin typeface="Arial Nova" panose="020B0504020202020204" pitchFamily="34" charset="0"/>
              </a:rPr>
              <a:t>17 rights</a:t>
            </a:r>
          </a:p>
          <a:p>
            <a:pPr marL="0" indent="0"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4573F98-A469-4150-A0AD-B0428A5D6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pPr eaLnBrk="1" hangingPunct="1"/>
            <a:r>
              <a:rPr lang="en-US" altLang="en-US" sz="2700" b="1" dirty="0">
                <a:solidFill>
                  <a:srgbClr val="FFC000"/>
                </a:solidFill>
                <a:latin typeface="Arial Nova" panose="020B0504020202020204" pitchFamily="34" charset="0"/>
              </a:rPr>
              <a:t>	</a:t>
            </a:r>
            <a:r>
              <a:rPr lang="en-US" altLang="en-US" sz="3600" dirty="0"/>
              <a:t>WHO TELLS VICTIM AND HOW?</a:t>
            </a:r>
            <a:br>
              <a:rPr lang="en-US" altLang="en-US" sz="2700" dirty="0"/>
            </a:br>
            <a:r>
              <a:rPr lang="en-US" altLang="en-US" sz="3000" dirty="0"/>
              <a:t>Cal. Const., art. I, § </a:t>
            </a:r>
            <a:r>
              <a:rPr lang="en-US" altLang="en-US" sz="3000" b="1" dirty="0">
                <a:solidFill>
                  <a:srgbClr val="FFC000"/>
                </a:solidFill>
                <a:latin typeface="Arial Nova" panose="020B0504020202020204" pitchFamily="34" charset="0"/>
              </a:rPr>
              <a:t>28 (b)(17)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6689DBF-F98D-474D-9263-FA883C74F1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800" dirty="0"/>
              <a:t>Pen. Code § 679.026, subd. (c)(1) -All victims get Marsy’s Rights card –free</a:t>
            </a:r>
          </a:p>
          <a:p>
            <a:pPr eaLnBrk="1" hangingPunct="1"/>
            <a:r>
              <a:rPr lang="en-US" altLang="en-US" sz="2800" dirty="0"/>
              <a:t>Every law enforcement agency investigating a criminal act shall at the time of initial contact, during follow-up or as soon thereafter by investigating officers or prosecuting attorney’s, provide or make available to a victim a Marsy’s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32F8805-1852-4EB7-A190-574C102225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480" y="581574"/>
            <a:ext cx="8611054" cy="970450"/>
          </a:xfrm>
        </p:spPr>
        <p:txBody>
          <a:bodyPr/>
          <a:lstStyle/>
          <a:p>
            <a:pPr eaLnBrk="1" hangingPunct="1"/>
            <a:r>
              <a:rPr lang="en-US" altLang="en-US" dirty="0"/>
              <a:t>Right to Confidentiality </a:t>
            </a:r>
            <a:br>
              <a:rPr lang="en-US" altLang="en-US" sz="2700" dirty="0"/>
            </a:br>
            <a:r>
              <a:rPr lang="en-US" altLang="en-US" sz="3000" dirty="0"/>
              <a:t>Cal. Const., art. 1, § 28, subd. (b)(4)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29FC660-CAFD-40D6-AAF1-FDD89931AE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346" y="2190535"/>
            <a:ext cx="7765322" cy="4058751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altLang="en-US" sz="2800" dirty="0"/>
              <a:t>Prevent the disclosure of confidential information or records to the defendant</a:t>
            </a:r>
          </a:p>
          <a:p>
            <a:pPr eaLnBrk="1" hangingPunct="1">
              <a:defRPr/>
            </a:pPr>
            <a:r>
              <a:rPr lang="en-US" altLang="en-US" sz="2800" dirty="0"/>
              <a:t>Could be used to locate or harass Victim or Victim’s family</a:t>
            </a:r>
          </a:p>
          <a:p>
            <a:pPr eaLnBrk="1" hangingPunct="1">
              <a:defRPr/>
            </a:pPr>
            <a:r>
              <a:rPr lang="en-US" altLang="en-US" sz="2800" dirty="0"/>
              <a:t>Confidential communication-medical or counseling</a:t>
            </a:r>
          </a:p>
          <a:p>
            <a:pPr eaLnBrk="1" hangingPunct="1">
              <a:defRPr/>
            </a:pPr>
            <a:r>
              <a:rPr lang="en-US" altLang="en-US" sz="2800" dirty="0"/>
              <a:t>Those which are privileged or confidential by law</a:t>
            </a:r>
          </a:p>
          <a:p>
            <a:pPr marL="0" indent="0">
              <a:buNone/>
              <a:defRPr/>
            </a:pPr>
            <a:endParaRPr lang="en-US" altLang="en-US" sz="1800" dirty="0"/>
          </a:p>
          <a:p>
            <a:pPr marL="0" indent="0">
              <a:buNone/>
              <a:defRPr/>
            </a:pPr>
            <a:endParaRPr lang="en-US" altLang="en-US" sz="1800" dirty="0"/>
          </a:p>
          <a:p>
            <a:pPr lvl="1" eaLnBrk="1" hangingPunct="1">
              <a:buFontTx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87918-A035-46C2-8039-6C4B8081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Confidentiality vs. Discovery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3D7CC-3C60-4335-877C-EBB77493C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198290"/>
            <a:ext cx="7765322" cy="4058751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Cal. Const., art. 1, § 28, subd. (b)(4): prevents disclosure of confidential information or records to defendant or </a:t>
            </a:r>
            <a:r>
              <a:rPr lang="en-US" sz="2800" i="1" dirty="0"/>
              <a:t>defendant’s attorney</a:t>
            </a:r>
          </a:p>
          <a:p>
            <a:endParaRPr lang="en-US" sz="2800" i="1" dirty="0"/>
          </a:p>
          <a:p>
            <a:pPr marL="36900" indent="0">
              <a:buNone/>
            </a:pPr>
            <a:r>
              <a:rPr lang="en-US" sz="2800" i="1" dirty="0"/>
              <a:t>Versus</a:t>
            </a:r>
          </a:p>
          <a:p>
            <a:pPr marL="36900" indent="0">
              <a:buNone/>
            </a:pPr>
            <a:endParaRPr lang="en-US" sz="2800" i="1" dirty="0"/>
          </a:p>
          <a:p>
            <a:r>
              <a:rPr lang="en-US" sz="2800" dirty="0">
                <a:effectLst/>
              </a:rPr>
              <a:t>Pen. Code § 1054.1: names and addresses of witnesses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38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40F6F-55A8-4EB8-BC2B-5211D5307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09600"/>
            <a:ext cx="8763000" cy="970450"/>
          </a:xfrm>
        </p:spPr>
        <p:txBody>
          <a:bodyPr/>
          <a:lstStyle/>
          <a:p>
            <a:r>
              <a:rPr lang="en-US" sz="5400" dirty="0"/>
              <a:t>Confidentiality vs. Discovery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58EE0-10B9-4238-B7AA-D0EBEC02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286000"/>
            <a:ext cx="7765322" cy="3505201"/>
          </a:xfrm>
        </p:spPr>
        <p:txBody>
          <a:bodyPr>
            <a:normAutofit/>
          </a:bodyPr>
          <a:lstStyle/>
          <a:p>
            <a:r>
              <a:rPr lang="en-US" sz="2800" dirty="0"/>
              <a:t>Right guaranteed by Marsy’s law trumps a state statute</a:t>
            </a:r>
          </a:p>
          <a:p>
            <a:r>
              <a:rPr lang="en-US" sz="2800" dirty="0"/>
              <a:t>But prosecutor has federal constitutional discovery obligations </a:t>
            </a:r>
          </a:p>
        </p:txBody>
      </p:sp>
    </p:spTree>
    <p:extLst>
      <p:ext uri="{BB962C8B-B14F-4D97-AF65-F5344CB8AC3E}">
        <p14:creationId xmlns:p14="http://schemas.microsoft.com/office/powerpoint/2010/main" val="2303154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40F6F-55A8-4EB8-BC2B-5211D5307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09600"/>
            <a:ext cx="8763000" cy="970450"/>
          </a:xfrm>
        </p:spPr>
        <p:txBody>
          <a:bodyPr/>
          <a:lstStyle/>
          <a:p>
            <a:r>
              <a:rPr lang="en-US" sz="5400" dirty="0"/>
              <a:t>Confidentiality vs. Discovery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58EE0-10B9-4238-B7AA-D0EBEC02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286000"/>
            <a:ext cx="7765322" cy="3505201"/>
          </a:xfrm>
        </p:spPr>
        <p:txBody>
          <a:bodyPr>
            <a:normAutofit/>
          </a:bodyPr>
          <a:lstStyle/>
          <a:p>
            <a:r>
              <a:rPr lang="en-US" sz="2800" dirty="0"/>
              <a:t>Federal constitutional law overrides state constitutional law</a:t>
            </a:r>
          </a:p>
          <a:p>
            <a:r>
              <a:rPr lang="en-US" sz="2800" dirty="0"/>
              <a:t>Federal constitutional right to due process and confrontation includes identity of witness </a:t>
            </a:r>
          </a:p>
          <a:p>
            <a:r>
              <a:rPr lang="en-US" sz="2800" dirty="0"/>
              <a:t>Must disclose not only identity but all pertinent information when exculpatory evidence involves witness</a:t>
            </a:r>
          </a:p>
        </p:txBody>
      </p:sp>
    </p:spTree>
    <p:extLst>
      <p:ext uri="{BB962C8B-B14F-4D97-AF65-F5344CB8AC3E}">
        <p14:creationId xmlns:p14="http://schemas.microsoft.com/office/powerpoint/2010/main" val="2707994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40F6F-55A8-4EB8-BC2B-5211D5307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09600"/>
            <a:ext cx="8763000" cy="970450"/>
          </a:xfrm>
        </p:spPr>
        <p:txBody>
          <a:bodyPr/>
          <a:lstStyle/>
          <a:p>
            <a:r>
              <a:rPr lang="en-US" sz="5400" dirty="0"/>
              <a:t>Confidentiality vs. Discovery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58EE0-10B9-4238-B7AA-D0EBEC02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2286000"/>
            <a:ext cx="7765322" cy="4114800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dirty="0"/>
              <a:t>Statutory limitations prevent harassment &amp; thus Marsy’s Law not in conflict with federal constitutional obligations to provide names and addresses of witnesses</a:t>
            </a:r>
          </a:p>
          <a:p>
            <a:r>
              <a:rPr lang="en-US" sz="2800" dirty="0"/>
              <a:t>Pen. Code § 1054.2: misdemeanor for attorney to disclose address or telephone number of victim or witness</a:t>
            </a:r>
          </a:p>
        </p:txBody>
      </p:sp>
    </p:spTree>
    <p:extLst>
      <p:ext uri="{BB962C8B-B14F-4D97-AF65-F5344CB8AC3E}">
        <p14:creationId xmlns:p14="http://schemas.microsoft.com/office/powerpoint/2010/main" val="1184884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E8B826"/>
      </a:accent1>
      <a:accent2>
        <a:srgbClr val="E2CA72"/>
      </a:accent2>
      <a:accent3>
        <a:srgbClr val="BD723B"/>
      </a:accent3>
      <a:accent4>
        <a:srgbClr val="AE9376"/>
      </a:accent4>
      <a:accent5>
        <a:srgbClr val="A77F41"/>
      </a:accent5>
      <a:accent6>
        <a:srgbClr val="A1AE79"/>
      </a:accent6>
      <a:hlink>
        <a:srgbClr val="F1D06A"/>
      </a:hlink>
      <a:folHlink>
        <a:srgbClr val="EDDCA8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D5CBAF11-69B7-47EA-BC01-41F77058C2A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05F3716D830C44A526ADACE90DD4C6" ma:contentTypeVersion="13" ma:contentTypeDescription="Create a new document." ma:contentTypeScope="" ma:versionID="6b1e97b4917ae6f8b73a50ae5a20c03e">
  <xsd:schema xmlns:xsd="http://www.w3.org/2001/XMLSchema" xmlns:xs="http://www.w3.org/2001/XMLSchema" xmlns:p="http://schemas.microsoft.com/office/2006/metadata/properties" xmlns:ns2="e518b81f-59f6-4fed-b5e0-d5525519f21f" xmlns:ns3="8747a5c6-3a27-43b5-82b9-a92b7109f635" xmlns:ns4="692a9ab8-4e6a-4430-b104-1a1d89b79c44" targetNamespace="http://schemas.microsoft.com/office/2006/metadata/properties" ma:root="true" ma:fieldsID="bb88d728e189ad9aff795b18d5891e4e" ns2:_="" ns3:_="" ns4:_="">
    <xsd:import namespace="e518b81f-59f6-4fed-b5e0-d5525519f21f"/>
    <xsd:import namespace="8747a5c6-3a27-43b5-82b9-a92b7109f635"/>
    <xsd:import namespace="692a9ab8-4e6a-4430-b104-1a1d89b79c4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8b81f-59f6-4fed-b5e0-d5525519f21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47a5c6-3a27-43b5-82b9-a92b7109f6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2a9ab8-4e6a-4430-b104-1a1d89b79c4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e523e3-c29c-4388-862b-0d65418d9737}" ma:internalName="TaxCatchAll" ma:showField="CatchAllData" ma:web="692a9ab8-4e6a-4430-b104-1a1d89b79c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2a9ab8-4e6a-4430-b104-1a1d89b79c44" xsi:nil="true"/>
    <lcf76f155ced4ddcb4097134ff3c332f xmlns="8747a5c6-3a27-43b5-82b9-a92b7109f63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D01E408-05DF-4A0B-A0FE-DF62CC479D92}"/>
</file>

<file path=customXml/itemProps2.xml><?xml version="1.0" encoding="utf-8"?>
<ds:datastoreItem xmlns:ds="http://schemas.openxmlformats.org/officeDocument/2006/customXml" ds:itemID="{63B0D6C0-C70E-49B2-A16D-8E9767FAA1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FBBEF4-99BD-4F08-8366-B3F14CA9FF4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84531df-ec0a-4af4-a6b6-d0e7ac180a54"/>
    <ds:schemaRef ds:uri="http://purl.org/dc/terms/"/>
    <ds:schemaRef ds:uri="e3e3fd8b-d563-48ac-9cac-a06703e74bd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3942</TotalTime>
  <Words>838</Words>
  <Application>Microsoft Office PowerPoint</Application>
  <PresentationFormat>On-screen Show (4:3)</PresentationFormat>
  <Paragraphs>109</Paragraphs>
  <Slides>21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Nova</vt:lpstr>
      <vt:lpstr>Calibri</vt:lpstr>
      <vt:lpstr>Calisto MT</vt:lpstr>
      <vt:lpstr>Wingdings 2</vt:lpstr>
      <vt:lpstr>Slate</vt:lpstr>
      <vt:lpstr>Marsy’s Law   Victim’s Rights</vt:lpstr>
      <vt:lpstr>Who Is Marsy?</vt:lpstr>
      <vt:lpstr>Marsy’s Law</vt:lpstr>
      <vt:lpstr> WHO TELLS VICTIM AND HOW? Cal. Const., art. I, § 28 (b)(17)</vt:lpstr>
      <vt:lpstr>Right to Confidentiality  Cal. Const., art. 1, § 28, subd. (b)(4)</vt:lpstr>
      <vt:lpstr>Confidentiality vs. Discovery Obligations</vt:lpstr>
      <vt:lpstr>Confidentiality vs. Discovery Obligations</vt:lpstr>
      <vt:lpstr>Confidentiality vs. Discovery Obligations</vt:lpstr>
      <vt:lpstr>Confidentiality vs. Discovery Obligations</vt:lpstr>
      <vt:lpstr>Confidentiality vs. Discovery Obligations</vt:lpstr>
      <vt:lpstr>Confidentiality vs. Discovery Obligations</vt:lpstr>
      <vt:lpstr>Confidentiality vs. Discovery Obligations</vt:lpstr>
      <vt:lpstr>Victim’s Right to Refuse Cal. Const., art. 1, § 28, subd. (b)(5)</vt:lpstr>
      <vt:lpstr>Caution!</vt:lpstr>
      <vt:lpstr>Right to Notice and to Confer  Cal. Const., art. 1, § 28, subd. (b)(6)-upon request</vt:lpstr>
      <vt:lpstr>Right to Notice and to Be Heard Cal. Const., art. 1, § 28, subd. (b)(8)-upon request</vt:lpstr>
      <vt:lpstr>Right to Information  Cal. Const., art. 1, § 28, subd. (b)(12)-upon request</vt:lpstr>
      <vt:lpstr>Right to Restitution  Cal. Const., art. 1, § 28, subd. (b)(13)(A)(B)( C)</vt:lpstr>
      <vt:lpstr>Enforcement of Rights  Cal. Const., art. 1, § 28, subd. (c)(1)</vt:lpstr>
      <vt:lpstr>Liability</vt:lpstr>
      <vt:lpstr>Thank you!!</vt:lpstr>
    </vt:vector>
  </TitlesOfParts>
  <Company>CDAA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Issues and Challenges to Victim’s Rights</dc:title>
  <dc:creator>Delia Montiel</dc:creator>
  <cp:lastModifiedBy>Montiel, Delia (DAT)</cp:lastModifiedBy>
  <cp:revision>95</cp:revision>
  <cp:lastPrinted>2020-06-22T16:21:59Z</cp:lastPrinted>
  <dcterms:created xsi:type="dcterms:W3CDTF">2010-06-23T16:33:47Z</dcterms:created>
  <dcterms:modified xsi:type="dcterms:W3CDTF">2020-06-24T03:59:14Z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0x0101005205F3716D830C44A526ADACE90DD4C6</vt:lpwstr>
  </property>
  <property fmtid="{D5CDD505-2E9C-101B-9397-08002B2CF9AE}" pid="3" name="MediaServiceImageTags">
    <vt:lpwstr/>
  </property>
</Properties>
</file>