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2.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49.xml" ContentType="application/vnd.openxmlformats-officedocument.presentationml.slide+xml"/>
  <Override PartName="/ppt/slides/slide48.xml" ContentType="application/vnd.openxmlformats-officedocument.presentationml.slide+xml"/>
  <Override PartName="/ppt/slides/slide47.xml" ContentType="application/vnd.openxmlformats-officedocument.presentationml.slide+xml"/>
  <Override PartName="/ppt/slides/slide46.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11.xml" ContentType="application/vnd.openxmlformats-officedocument.presentationml.slide+xml"/>
  <Override PartName="/ppt/slides/slide54.xml" ContentType="application/vnd.openxmlformats-officedocument.presentationml.slide+xml"/>
  <Override PartName="/ppt/slides/slide56.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10.xml" ContentType="application/vnd.openxmlformats-officedocument.presentationml.slide+xml"/>
  <Override PartName="/ppt/slides/slide61.xml" ContentType="application/vnd.openxmlformats-officedocument.presentationml.slide+xml"/>
  <Override PartName="/ppt/slides/slide63.xml" ContentType="application/vnd.openxmlformats-officedocument.presentationml.slide+xml"/>
  <Override PartName="/ppt/slides/slide60.xml" ContentType="application/vnd.openxmlformats-officedocument.presentationml.slide+xml"/>
  <Override PartName="/ppt/slides/slide6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sldIdLst>
    <p:sldId id="256" r:id="rId2"/>
    <p:sldId id="274" r:id="rId3"/>
    <p:sldId id="277" r:id="rId4"/>
    <p:sldId id="300" r:id="rId5"/>
    <p:sldId id="280" r:id="rId6"/>
    <p:sldId id="257" r:id="rId7"/>
    <p:sldId id="278" r:id="rId8"/>
    <p:sldId id="258" r:id="rId9"/>
    <p:sldId id="271" r:id="rId10"/>
    <p:sldId id="260" r:id="rId11"/>
    <p:sldId id="281" r:id="rId12"/>
    <p:sldId id="282" r:id="rId13"/>
    <p:sldId id="283" r:id="rId14"/>
    <p:sldId id="308" r:id="rId15"/>
    <p:sldId id="307" r:id="rId16"/>
    <p:sldId id="303" r:id="rId17"/>
    <p:sldId id="304" r:id="rId18"/>
    <p:sldId id="305" r:id="rId19"/>
    <p:sldId id="306" r:id="rId20"/>
    <p:sldId id="293" r:id="rId21"/>
    <p:sldId id="298" r:id="rId22"/>
    <p:sldId id="310" r:id="rId23"/>
    <p:sldId id="275" r:id="rId24"/>
    <p:sldId id="291" r:id="rId25"/>
    <p:sldId id="311" r:id="rId26"/>
    <p:sldId id="312" r:id="rId27"/>
    <p:sldId id="259" r:id="rId28"/>
    <p:sldId id="285" r:id="rId29"/>
    <p:sldId id="286" r:id="rId30"/>
    <p:sldId id="276" r:id="rId31"/>
    <p:sldId id="292" r:id="rId32"/>
    <p:sldId id="262" r:id="rId33"/>
    <p:sldId id="287" r:id="rId34"/>
    <p:sldId id="264" r:id="rId35"/>
    <p:sldId id="309" r:id="rId36"/>
    <p:sldId id="317" r:id="rId37"/>
    <p:sldId id="319" r:id="rId38"/>
    <p:sldId id="320" r:id="rId39"/>
    <p:sldId id="321" r:id="rId40"/>
    <p:sldId id="322" r:id="rId41"/>
    <p:sldId id="323" r:id="rId42"/>
    <p:sldId id="263" r:id="rId43"/>
    <p:sldId id="316" r:id="rId44"/>
    <p:sldId id="288" r:id="rId45"/>
    <p:sldId id="289" r:id="rId46"/>
    <p:sldId id="270" r:id="rId47"/>
    <p:sldId id="272" r:id="rId48"/>
    <p:sldId id="279" r:id="rId49"/>
    <p:sldId id="273" r:id="rId50"/>
    <p:sldId id="284" r:id="rId51"/>
    <p:sldId id="301" r:id="rId52"/>
    <p:sldId id="268" r:id="rId53"/>
    <p:sldId id="314" r:id="rId54"/>
    <p:sldId id="315" r:id="rId55"/>
    <p:sldId id="267" r:id="rId56"/>
    <p:sldId id="265" r:id="rId57"/>
    <p:sldId id="313" r:id="rId58"/>
    <p:sldId id="294" r:id="rId59"/>
    <p:sldId id="296" r:id="rId60"/>
    <p:sldId id="297" r:id="rId61"/>
    <p:sldId id="295" r:id="rId62"/>
    <p:sldId id="318" r:id="rId63"/>
    <p:sldId id="269" r:id="rId64"/>
    <p:sldId id="299" r:id="rId6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17" autoAdjust="0"/>
    <p:restoredTop sz="94660"/>
  </p:normalViewPr>
  <p:slideViewPr>
    <p:cSldViewPr snapToGrid="0">
      <p:cViewPr varScale="1">
        <p:scale>
          <a:sx n="75" d="100"/>
          <a:sy n="75" d="100"/>
        </p:scale>
        <p:origin x="90" y="720"/>
      </p:cViewPr>
      <p:guideLst/>
    </p:cSldViewPr>
  </p:slideViewPr>
  <p:notesTextViewPr>
    <p:cViewPr>
      <p:scale>
        <a:sx n="1" d="1"/>
        <a:sy n="1" d="1"/>
      </p:scale>
      <p:origin x="0" y="0"/>
    </p:cViewPr>
  </p:notesTextViewPr>
  <p:notesViewPr>
    <p:cSldViewPr snapToGrid="0">
      <p:cViewPr varScale="1">
        <p:scale>
          <a:sx n="84" d="100"/>
          <a:sy n="84" d="100"/>
        </p:scale>
        <p:origin x="1908" y="96"/>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customXml" Target="../customXml/item2.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5088D7-E260-460E-AE74-CA0DCB846E0F}" type="datetimeFigureOut">
              <a:rPr lang="en-US" smtClean="0"/>
              <a:t>4/22/2019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3A64AA-0488-4424-A6B2-000662C88AE2}" type="slidenum">
              <a:rPr lang="en-US" smtClean="0"/>
              <a:t>‹#›</a:t>
            </a:fld>
            <a:endParaRPr lang="en-US"/>
          </a:p>
        </p:txBody>
      </p:sp>
    </p:spTree>
    <p:extLst>
      <p:ext uri="{BB962C8B-B14F-4D97-AF65-F5344CB8AC3E}">
        <p14:creationId xmlns:p14="http://schemas.microsoft.com/office/powerpoint/2010/main" val="1580514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advance.lexis.com/api/document/collection/cases/id/5H25-JWB1-F04B-N027-00000-00?page=1212&amp;reporter=3062&amp;cite=240%20Cal.%20App.%204th%201191&amp;context=1000516"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advance.lexis.com/api/document/collection/cases/id/47BX-RS30-0039-43NR-00000-00?page=434&amp;reporter=3061&amp;cite=29%20Cal.%204th%20381&amp;context=1000516"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Murder prosecution: Massachusetts – Police stop a car with 3 occupants and a dead body.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Dechristophoro</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and 1 of the remaining 2 occupants escape. 1 is arrested and pled to 2</a:t>
            </a:r>
            <a:r>
              <a:rPr kumimoji="0" lang="en-US" sz="1200" b="0" i="0" u="none" strike="noStrike" kern="1200" cap="none" spc="0" normalizeH="0" baseline="30000" noProof="0" dirty="0" smtClean="0">
                <a:ln>
                  <a:noFill/>
                </a:ln>
                <a:solidFill>
                  <a:prstClr val="black"/>
                </a:solidFill>
                <a:effectLst/>
                <a:uLnTx/>
                <a:uFillTx/>
                <a:latin typeface="+mn-lt"/>
                <a:ea typeface="+mn-ea"/>
                <a:cs typeface="+mn-cs"/>
              </a:rPr>
              <a:t>nd</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degree murder.  D and co-D tried together.  At close of evidence, Co-D pleads. D is convicted of 1</a:t>
            </a:r>
            <a:r>
              <a:rPr kumimoji="0" lang="en-US" sz="1200" b="0" i="0" u="none" strike="noStrike" kern="1200" cap="none" spc="0" normalizeH="0" baseline="30000" noProof="0" dirty="0" smtClean="0">
                <a:ln>
                  <a:noFill/>
                </a:ln>
                <a:solidFill>
                  <a:prstClr val="black"/>
                </a:solidFill>
                <a:effectLst/>
                <a:uLnTx/>
                <a:uFillTx/>
                <a:latin typeface="+mn-lt"/>
                <a:ea typeface="+mn-ea"/>
                <a:cs typeface="+mn-cs"/>
              </a:rPr>
              <a:t>st</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Degree Murder.  DCA affirmed. 5</a:t>
            </a:r>
            <a:r>
              <a:rPr kumimoji="0" lang="en-US" sz="1200" b="0" i="0" u="none" strike="noStrike" kern="1200" cap="none" spc="0" normalizeH="0" baseline="30000" noProof="0" dirty="0" smtClean="0">
                <a:ln>
                  <a:noFill/>
                </a:ln>
                <a:solidFill>
                  <a:prstClr val="black"/>
                </a:solidFill>
                <a:effectLst/>
                <a:uLnTx/>
                <a:uFillTx/>
                <a:latin typeface="+mn-lt"/>
                <a:ea typeface="+mn-ea"/>
                <a:cs typeface="+mn-cs"/>
              </a:rPr>
              <a:t>th</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Circuit reversed. US Supreme Court reversed</a:t>
            </a:r>
          </a:p>
          <a:p>
            <a:endParaRPr lang="en-US" dirty="0"/>
          </a:p>
        </p:txBody>
      </p:sp>
      <p:sp>
        <p:nvSpPr>
          <p:cNvPr id="4" name="Slide Number Placeholder 3"/>
          <p:cNvSpPr>
            <a:spLocks noGrp="1"/>
          </p:cNvSpPr>
          <p:nvPr>
            <p:ph type="sldNum" sz="quarter" idx="10"/>
          </p:nvPr>
        </p:nvSpPr>
        <p:spPr/>
        <p:txBody>
          <a:bodyPr/>
          <a:lstStyle/>
          <a:p>
            <a:fld id="{583A64AA-0488-4424-A6B2-000662C88AE2}" type="slidenum">
              <a:rPr lang="en-US" smtClean="0"/>
              <a:t>2</a:t>
            </a:fld>
            <a:endParaRPr lang="en-US"/>
          </a:p>
        </p:txBody>
      </p:sp>
    </p:spTree>
    <p:extLst>
      <p:ext uri="{BB962C8B-B14F-4D97-AF65-F5344CB8AC3E}">
        <p14:creationId xmlns:p14="http://schemas.microsoft.com/office/powerpoint/2010/main" val="9394486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a:p>
            <a:r>
              <a:rPr lang="en-US" dirty="0" smtClean="0"/>
              <a:t>In rebuttal, the prosecutor read from an opinion of Mr. Justice White of the United States Supreme Court which stated that, unlike the prosecutor whose only function is to expose the truth, defense attorneys will often cross-examine a prosecution witness and try to impeach him even if the witness is known to be telling the truth. </a:t>
            </a:r>
          </a:p>
          <a:p>
            <a:r>
              <a:rPr lang="en-US" dirty="0" smtClean="0"/>
              <a:t>Link to the text of the note</a:t>
            </a:r>
          </a:p>
          <a:p>
            <a:endParaRPr lang="en-US" dirty="0" smtClean="0"/>
          </a:p>
          <a:p>
            <a:r>
              <a:rPr lang="en-US" dirty="0" smtClean="0"/>
              <a:t>In rebuttal, the prosecutor read from an opinion of Mr. Justice White of the United States Supreme Court which stated that, unlike the prosecutor whose only function is to expose the truth, defense attorneys will often cross-examine a prosecution witness and try to impeach him even if the witness is known to be telling the truth. </a:t>
            </a:r>
          </a:p>
          <a:p>
            <a:endParaRPr lang="en-US" dirty="0"/>
          </a:p>
        </p:txBody>
      </p:sp>
      <p:sp>
        <p:nvSpPr>
          <p:cNvPr id="4" name="Slide Number Placeholder 3"/>
          <p:cNvSpPr>
            <a:spLocks noGrp="1"/>
          </p:cNvSpPr>
          <p:nvPr>
            <p:ph type="sldNum" sz="quarter" idx="10"/>
          </p:nvPr>
        </p:nvSpPr>
        <p:spPr/>
        <p:txBody>
          <a:bodyPr/>
          <a:lstStyle/>
          <a:p>
            <a:fld id="{583A64AA-0488-4424-A6B2-000662C88AE2}" type="slidenum">
              <a:rPr lang="en-US" smtClean="0"/>
              <a:t>42</a:t>
            </a:fld>
            <a:endParaRPr lang="en-US"/>
          </a:p>
        </p:txBody>
      </p:sp>
    </p:spTree>
    <p:extLst>
      <p:ext uri="{BB962C8B-B14F-4D97-AF65-F5344CB8AC3E}">
        <p14:creationId xmlns:p14="http://schemas.microsoft.com/office/powerpoint/2010/main" val="976619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Multiple Murder - Rape / Murder and</a:t>
            </a:r>
            <a:r>
              <a:rPr lang="en-US" baseline="0" dirty="0" smtClean="0"/>
              <a:t> Robbery / Murder out Alameda</a:t>
            </a:r>
            <a:endParaRPr lang="en-US" dirty="0"/>
          </a:p>
        </p:txBody>
      </p:sp>
      <p:sp>
        <p:nvSpPr>
          <p:cNvPr id="4" name="Slide Number Placeholder 3"/>
          <p:cNvSpPr>
            <a:spLocks noGrp="1"/>
          </p:cNvSpPr>
          <p:nvPr>
            <p:ph type="sldNum" sz="quarter" idx="10"/>
          </p:nvPr>
        </p:nvSpPr>
        <p:spPr/>
        <p:txBody>
          <a:bodyPr/>
          <a:lstStyle/>
          <a:p>
            <a:fld id="{583A64AA-0488-4424-A6B2-000662C88AE2}" type="slidenum">
              <a:rPr lang="en-US" smtClean="0"/>
              <a:t>56</a:t>
            </a:fld>
            <a:endParaRPr lang="en-US"/>
          </a:p>
        </p:txBody>
      </p:sp>
    </p:spTree>
    <p:extLst>
      <p:ext uri="{BB962C8B-B14F-4D97-AF65-F5344CB8AC3E}">
        <p14:creationId xmlns:p14="http://schemas.microsoft.com/office/powerpoint/2010/main" val="3387191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the prosecutor, in his rebuttal argument, observed that the People had provided a "rational explanation" why defendant was seen with a handgun by several persons at the times of the various robberies (namely, that defendant was armed for the purpose of committing robberies on those occasions), and then asked rhetorically, "Where was Mr. Lewis' [defense  [*756]  counsel] rational explanation? How does he explain away the evidence ….?" </a:t>
            </a:r>
          </a:p>
          <a:p>
            <a:endParaRPr lang="en-US" dirty="0" smtClean="0"/>
          </a:p>
          <a:p>
            <a:r>
              <a:rPr lang="en-US" dirty="0" smtClean="0"/>
              <a:t>Later in his argument, the prosecutor returned to this theme, urging that the jury should reject unreasonable interpretations of the evidence "even if [counsel] had given us one, which he didn't." Referring to the various witnesses who had seen defendant with a weapon and with the green Maverick automobile, the prosecutor observed, "[a]</a:t>
            </a:r>
            <a:r>
              <a:rPr lang="en-US" dirty="0" err="1" smtClean="0"/>
              <a:t>nd</a:t>
            </a:r>
            <a:r>
              <a:rPr lang="en-US" dirty="0" smtClean="0"/>
              <a:t> none of this evidence was explained. Nobody on the defense side--excuse me, the defense attorney did not explain this evidence and how it pointed [****79]  to some other rational conclusion, because it doesn't, and he can't." </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583A64AA-0488-4424-A6B2-000662C88AE2}" type="slidenum">
              <a:rPr lang="en-US" smtClean="0"/>
              <a:t>58</a:t>
            </a:fld>
            <a:endParaRPr lang="en-US"/>
          </a:p>
        </p:txBody>
      </p:sp>
    </p:spTree>
    <p:extLst>
      <p:ext uri="{BB962C8B-B14F-4D97-AF65-F5344CB8AC3E}">
        <p14:creationId xmlns:p14="http://schemas.microsoft.com/office/powerpoint/2010/main" val="4127853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Court of Appeals noted: "At least the jury knows that the prosecutor is an advocate and it may be expected, to some degree, to discount such remarks as seller's talk." </a:t>
            </a:r>
          </a:p>
          <a:p>
            <a:endParaRPr lang="en-US" dirty="0"/>
          </a:p>
        </p:txBody>
      </p:sp>
      <p:sp>
        <p:nvSpPr>
          <p:cNvPr id="4" name="Slide Number Placeholder 3"/>
          <p:cNvSpPr>
            <a:spLocks noGrp="1"/>
          </p:cNvSpPr>
          <p:nvPr>
            <p:ph type="sldNum" sz="quarter" idx="10"/>
          </p:nvPr>
        </p:nvSpPr>
        <p:spPr/>
        <p:txBody>
          <a:bodyPr/>
          <a:lstStyle/>
          <a:p>
            <a:fld id="{583A64AA-0488-4424-A6B2-000662C88AE2}" type="slidenum">
              <a:rPr lang="en-US" smtClean="0"/>
              <a:t>4</a:t>
            </a:fld>
            <a:endParaRPr lang="en-US"/>
          </a:p>
        </p:txBody>
      </p:sp>
    </p:spTree>
    <p:extLst>
      <p:ext uri="{BB962C8B-B14F-4D97-AF65-F5344CB8AC3E}">
        <p14:creationId xmlns:p14="http://schemas.microsoft.com/office/powerpoint/2010/main" val="369455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Murder prosecution: Massachusetts</a:t>
            </a:r>
            <a:r>
              <a:rPr lang="en-US" baseline="0" dirty="0" smtClean="0"/>
              <a:t> – Police stop a car with 3 occupants and a dead body. </a:t>
            </a:r>
            <a:r>
              <a:rPr lang="en-US" baseline="0" dirty="0" err="1" smtClean="0"/>
              <a:t>Dechristophoro</a:t>
            </a:r>
            <a:r>
              <a:rPr lang="en-US" baseline="0" dirty="0" smtClean="0"/>
              <a:t> and 1 of the remaining 2 occupants escape. 1 is arrested and pled to 2</a:t>
            </a:r>
            <a:r>
              <a:rPr lang="en-US" baseline="30000" dirty="0" smtClean="0"/>
              <a:t>nd</a:t>
            </a:r>
            <a:r>
              <a:rPr lang="en-US" baseline="0" dirty="0" smtClean="0"/>
              <a:t> degree murder.  D and co-D tried together.  At close of evidence, Co-D pleads. D is convicted of 1</a:t>
            </a:r>
            <a:r>
              <a:rPr lang="en-US" baseline="30000" dirty="0" smtClean="0"/>
              <a:t>st</a:t>
            </a:r>
            <a:r>
              <a:rPr lang="en-US" baseline="0" dirty="0" smtClean="0"/>
              <a:t> Degree Murder.  DCA affirmed. 5</a:t>
            </a:r>
            <a:r>
              <a:rPr lang="en-US" baseline="30000" dirty="0" smtClean="0"/>
              <a:t>th</a:t>
            </a:r>
            <a:r>
              <a:rPr lang="en-US" baseline="0" dirty="0" smtClean="0"/>
              <a:t> Circuit reversed. US Supreme Court reversed</a:t>
            </a:r>
            <a:endParaRPr lang="en-US" dirty="0" smtClean="0"/>
          </a:p>
          <a:p>
            <a:endParaRPr lang="en-US" dirty="0"/>
          </a:p>
        </p:txBody>
      </p:sp>
      <p:sp>
        <p:nvSpPr>
          <p:cNvPr id="4" name="Slide Number Placeholder 3"/>
          <p:cNvSpPr>
            <a:spLocks noGrp="1"/>
          </p:cNvSpPr>
          <p:nvPr>
            <p:ph type="sldNum" sz="quarter" idx="10"/>
          </p:nvPr>
        </p:nvSpPr>
        <p:spPr/>
        <p:txBody>
          <a:bodyPr/>
          <a:lstStyle/>
          <a:p>
            <a:fld id="{583A64AA-0488-4424-A6B2-000662C88AE2}" type="slidenum">
              <a:rPr lang="en-US" smtClean="0"/>
              <a:t>5</a:t>
            </a:fld>
            <a:endParaRPr lang="en-US"/>
          </a:p>
        </p:txBody>
      </p:sp>
    </p:spTree>
    <p:extLst>
      <p:ext uri="{BB962C8B-B14F-4D97-AF65-F5344CB8AC3E}">
        <p14:creationId xmlns:p14="http://schemas.microsoft.com/office/powerpoint/2010/main" val="1399725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Seller</a:t>
            </a:r>
            <a:r>
              <a:rPr lang="en-US" baseline="0" dirty="0" smtClean="0"/>
              <a:t>’s talk – Prosecutors are not on equal footing . . . We occupy the high road in the criminal justice system . . . And rightly so . . . When I am at a party and someone asks me “What do you do when you have to prosecute an innocent person?” We initiate criminal proceedings based on the proposition that we have admissible evidence that is reasonably likely to result in conviction.  Inherent in that principle is that our case will be presented within the ethical and legal boundaries of practice of law.</a:t>
            </a:r>
            <a:endParaRPr lang="en-US" dirty="0"/>
          </a:p>
        </p:txBody>
      </p:sp>
      <p:sp>
        <p:nvSpPr>
          <p:cNvPr id="4" name="Slide Number Placeholder 3"/>
          <p:cNvSpPr>
            <a:spLocks noGrp="1"/>
          </p:cNvSpPr>
          <p:nvPr>
            <p:ph type="sldNum" sz="quarter" idx="10"/>
          </p:nvPr>
        </p:nvSpPr>
        <p:spPr/>
        <p:txBody>
          <a:bodyPr/>
          <a:lstStyle/>
          <a:p>
            <a:fld id="{583A64AA-0488-4424-A6B2-000662C88AE2}" type="slidenum">
              <a:rPr lang="en-US" smtClean="0"/>
              <a:t>6</a:t>
            </a:fld>
            <a:endParaRPr lang="en-US"/>
          </a:p>
        </p:txBody>
      </p:sp>
    </p:spTree>
    <p:extLst>
      <p:ext uri="{BB962C8B-B14F-4D97-AF65-F5344CB8AC3E}">
        <p14:creationId xmlns:p14="http://schemas.microsoft.com/office/powerpoint/2010/main" val="21643213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Prosecutors are perceived . . . State Bar</a:t>
            </a:r>
            <a:r>
              <a:rPr lang="en-US" baseline="0" dirty="0" smtClean="0"/>
              <a:t> proceedings . .  .</a:t>
            </a:r>
            <a:r>
              <a:rPr lang="en-US" dirty="0" smtClean="0"/>
              <a:t> </a:t>
            </a:r>
          </a:p>
          <a:p>
            <a:r>
              <a:rPr lang="en-US" dirty="0" smtClean="0"/>
              <a:t>Safety net argument .</a:t>
            </a:r>
            <a:r>
              <a:rPr lang="en-US" baseline="0" dirty="0" smtClean="0"/>
              <a:t> . . Your conviction will be scrutinized by the judge, the Cal. Supremes, etc. Death Penalty case. . . It is hypocritical to say the least that we see ourselves as possessing the moral fitness to play a critical role in the policing of the community and not see fit to police ourselves.</a:t>
            </a:r>
            <a:endParaRPr lang="en-US" dirty="0"/>
          </a:p>
        </p:txBody>
      </p:sp>
      <p:sp>
        <p:nvSpPr>
          <p:cNvPr id="4" name="Slide Number Placeholder 3"/>
          <p:cNvSpPr>
            <a:spLocks noGrp="1"/>
          </p:cNvSpPr>
          <p:nvPr>
            <p:ph type="sldNum" sz="quarter" idx="10"/>
          </p:nvPr>
        </p:nvSpPr>
        <p:spPr/>
        <p:txBody>
          <a:bodyPr/>
          <a:lstStyle/>
          <a:p>
            <a:fld id="{583A64AA-0488-4424-A6B2-000662C88AE2}" type="slidenum">
              <a:rPr lang="en-US" smtClean="0"/>
              <a:t>13</a:t>
            </a:fld>
            <a:endParaRPr lang="en-US"/>
          </a:p>
        </p:txBody>
      </p:sp>
    </p:spTree>
    <p:extLst>
      <p:ext uri="{BB962C8B-B14F-4D97-AF65-F5344CB8AC3E}">
        <p14:creationId xmlns:p14="http://schemas.microsoft.com/office/powerpoint/2010/main" val="18703363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People v. Poletti, 240 Cal. App. 4th 1191, 1212</a:t>
            </a:r>
          </a:p>
          <a:p>
            <a:endParaRPr lang="en-US" dirty="0"/>
          </a:p>
        </p:txBody>
      </p:sp>
      <p:sp>
        <p:nvSpPr>
          <p:cNvPr id="4" name="Slide Number Placeholder 3"/>
          <p:cNvSpPr>
            <a:spLocks noGrp="1"/>
          </p:cNvSpPr>
          <p:nvPr>
            <p:ph type="sldNum" sz="quarter" idx="10"/>
          </p:nvPr>
        </p:nvSpPr>
        <p:spPr/>
        <p:txBody>
          <a:bodyPr/>
          <a:lstStyle/>
          <a:p>
            <a:fld id="{583A64AA-0488-4424-A6B2-000662C88AE2}" type="slidenum">
              <a:rPr lang="en-US" smtClean="0"/>
              <a:t>18</a:t>
            </a:fld>
            <a:endParaRPr lang="en-US"/>
          </a:p>
        </p:txBody>
      </p:sp>
    </p:spTree>
    <p:extLst>
      <p:ext uri="{BB962C8B-B14F-4D97-AF65-F5344CB8AC3E}">
        <p14:creationId xmlns:p14="http://schemas.microsoft.com/office/powerpoint/2010/main" val="3343003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smtClean="0">
                <a:ln>
                  <a:noFill/>
                </a:ln>
                <a:solidFill>
                  <a:srgbClr val="373739"/>
                </a:solidFill>
                <a:effectLst/>
                <a:uLnTx/>
                <a:uFillTx/>
                <a:latin typeface="Helvetica" panose="020B0604020202020204" pitchFamily="34" charset="0"/>
                <a:ea typeface="+mn-ea"/>
                <a:cs typeface="+mn-cs"/>
                <a:hlinkClick r:id="rId3"/>
              </a:rPr>
              <a:t>People v. Poletti, 240 Cal. App. </a:t>
            </a:r>
            <a:r>
              <a:rPr kumimoji="0" lang="en-US" sz="2800" b="0" i="0" u="none" strike="noStrike" kern="1200" cap="none" spc="0" normalizeH="0" baseline="0" noProof="0" smtClean="0">
                <a:ln>
                  <a:noFill/>
                </a:ln>
                <a:solidFill>
                  <a:srgbClr val="373739"/>
                </a:solidFill>
                <a:effectLst/>
                <a:uLnTx/>
                <a:uFillTx/>
                <a:latin typeface="Helvetica" panose="020B0604020202020204" pitchFamily="34" charset="0"/>
                <a:ea typeface="+mn-ea"/>
                <a:cs typeface="+mn-cs"/>
                <a:hlinkClick r:id="rId3"/>
              </a:rPr>
              <a:t>4th 1191, 1212-1213</a:t>
            </a:r>
            <a:endParaRPr kumimoji="0" lang="en-US" sz="2800" b="0" i="0" u="none" strike="noStrike" kern="1200" cap="none" spc="0" normalizeH="0" baseline="0" noProof="0" smtClean="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83A64AA-0488-4424-A6B2-000662C88AE2}" type="slidenum">
              <a:rPr lang="en-US" smtClean="0"/>
              <a:t>19</a:t>
            </a:fld>
            <a:endParaRPr lang="en-US"/>
          </a:p>
        </p:txBody>
      </p:sp>
    </p:spTree>
    <p:extLst>
      <p:ext uri="{BB962C8B-B14F-4D97-AF65-F5344CB8AC3E}">
        <p14:creationId xmlns:p14="http://schemas.microsoft.com/office/powerpoint/2010/main" val="37057838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373739"/>
                </a:solidFill>
                <a:effectLst/>
                <a:latin typeface="Helvetica" panose="020B0604020202020204" pitchFamily="34" charset="0"/>
              </a:rPr>
              <a:t>"[Defendant is a v]</a:t>
            </a:r>
            <a:r>
              <a:rPr lang="en-US" dirty="0" err="1" smtClean="0">
                <a:solidFill>
                  <a:srgbClr val="373739"/>
                </a:solidFill>
                <a:effectLst/>
                <a:latin typeface="Helvetica" panose="020B0604020202020204" pitchFamily="34" charset="0"/>
              </a:rPr>
              <a:t>ery</a:t>
            </a:r>
            <a:r>
              <a:rPr lang="en-US" dirty="0" smtClean="0">
                <a:solidFill>
                  <a:srgbClr val="373739"/>
                </a:solidFill>
                <a:effectLst/>
                <a:latin typeface="Helvetica" panose="020B0604020202020204" pitchFamily="34" charset="0"/>
              </a:rPr>
              <a:t> remorseless, cold-blooded individual … . Remember, appearances can be very deceiving and he's been working on you. He has been working on you, watching you come and go, smiling and waving when he's introduced [****73]  to you. Appearances, ladies and gentlemen, can be very deceiving." </a:t>
            </a:r>
            <a:br>
              <a:rPr lang="en-US" dirty="0" smtClean="0">
                <a:solidFill>
                  <a:srgbClr val="373739"/>
                </a:solidFill>
                <a:effectLst/>
                <a:latin typeface="Helvetica" panose="020B0604020202020204" pitchFamily="34" charset="0"/>
              </a:rPr>
            </a:br>
            <a:r>
              <a:rPr lang="en-US" dirty="0" smtClean="0">
                <a:solidFill>
                  <a:srgbClr val="373739"/>
                </a:solidFill>
                <a:effectLst/>
                <a:latin typeface="Helvetica" panose="020B0604020202020204" pitchFamily="34" charset="0"/>
              </a:rPr>
              <a:t/>
            </a:r>
            <a:br>
              <a:rPr lang="en-US" dirty="0" smtClean="0">
                <a:solidFill>
                  <a:srgbClr val="373739"/>
                </a:solidFill>
                <a:effectLst/>
                <a:latin typeface="Helvetica" panose="020B0604020202020204" pitchFamily="34" charset="0"/>
              </a:rPr>
            </a:br>
            <a:r>
              <a:rPr lang="en-US" u="none" strike="noStrike" dirty="0" smtClean="0">
                <a:solidFill>
                  <a:srgbClr val="373739"/>
                </a:solidFill>
                <a:effectLst/>
                <a:latin typeface="Helvetica" panose="020B0604020202020204" pitchFamily="34" charset="0"/>
                <a:hlinkClick r:id="rId3"/>
              </a:rPr>
              <a:t>People v. </a:t>
            </a:r>
            <a:r>
              <a:rPr lang="en-US" u="none" strike="noStrike" dirty="0" err="1" smtClean="0">
                <a:solidFill>
                  <a:srgbClr val="373739"/>
                </a:solidFill>
                <a:effectLst/>
                <a:latin typeface="Helvetica" panose="020B0604020202020204" pitchFamily="34" charset="0"/>
                <a:hlinkClick r:id="rId3"/>
              </a:rPr>
              <a:t>Boyette</a:t>
            </a:r>
            <a:r>
              <a:rPr lang="en-US" u="none" strike="noStrike" dirty="0" smtClean="0">
                <a:solidFill>
                  <a:srgbClr val="373739"/>
                </a:solidFill>
                <a:effectLst/>
                <a:latin typeface="Helvetica" panose="020B0604020202020204" pitchFamily="34" charset="0"/>
                <a:hlinkClick r:id="rId3"/>
              </a:rPr>
              <a:t>, 29 Cal. </a:t>
            </a:r>
            <a:r>
              <a:rPr lang="en-US" u="none" strike="noStrike" smtClean="0">
                <a:solidFill>
                  <a:srgbClr val="373739"/>
                </a:solidFill>
                <a:effectLst/>
                <a:latin typeface="Helvetica" panose="020B0604020202020204" pitchFamily="34" charset="0"/>
                <a:hlinkClick r:id="rId3"/>
              </a:rPr>
              <a:t>4th 381, 434</a:t>
            </a:r>
            <a:endParaRPr lang="en-US"/>
          </a:p>
        </p:txBody>
      </p:sp>
      <p:sp>
        <p:nvSpPr>
          <p:cNvPr id="4" name="Slide Number Placeholder 3"/>
          <p:cNvSpPr>
            <a:spLocks noGrp="1"/>
          </p:cNvSpPr>
          <p:nvPr>
            <p:ph type="sldNum" sz="quarter" idx="10"/>
          </p:nvPr>
        </p:nvSpPr>
        <p:spPr/>
        <p:txBody>
          <a:bodyPr/>
          <a:lstStyle/>
          <a:p>
            <a:fld id="{583A64AA-0488-4424-A6B2-000662C88AE2}" type="slidenum">
              <a:rPr lang="en-US" smtClean="0"/>
              <a:t>21</a:t>
            </a:fld>
            <a:endParaRPr lang="en-US"/>
          </a:p>
        </p:txBody>
      </p:sp>
    </p:spTree>
    <p:extLst>
      <p:ext uri="{BB962C8B-B14F-4D97-AF65-F5344CB8AC3E}">
        <p14:creationId xmlns:p14="http://schemas.microsoft.com/office/powerpoint/2010/main" val="32890344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3A64AA-0488-4424-A6B2-000662C88AE2}" type="slidenum">
              <a:rPr lang="en-US" smtClean="0"/>
              <a:t>27</a:t>
            </a:fld>
            <a:endParaRPr lang="en-US"/>
          </a:p>
        </p:txBody>
      </p:sp>
    </p:spTree>
    <p:extLst>
      <p:ext uri="{BB962C8B-B14F-4D97-AF65-F5344CB8AC3E}">
        <p14:creationId xmlns:p14="http://schemas.microsoft.com/office/powerpoint/2010/main" val="2332390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AD76C8-F68D-48E1-B2A8-91B6588359FF}" type="datetimeFigureOut">
              <a:rPr lang="en-US" smtClean="0"/>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25779-FB40-4AE0-BFA0-AA47D89C3583}" type="slidenum">
              <a:rPr lang="en-US" smtClean="0"/>
              <a:t>‹#›</a:t>
            </a:fld>
            <a:endParaRPr lang="en-US"/>
          </a:p>
        </p:txBody>
      </p:sp>
    </p:spTree>
    <p:extLst>
      <p:ext uri="{BB962C8B-B14F-4D97-AF65-F5344CB8AC3E}">
        <p14:creationId xmlns:p14="http://schemas.microsoft.com/office/powerpoint/2010/main" val="722179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AD76C8-F68D-48E1-B2A8-91B6588359FF}" type="datetimeFigureOut">
              <a:rPr lang="en-US" smtClean="0"/>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25779-FB40-4AE0-BFA0-AA47D89C3583}" type="slidenum">
              <a:rPr lang="en-US" smtClean="0"/>
              <a:t>‹#›</a:t>
            </a:fld>
            <a:endParaRPr lang="en-US"/>
          </a:p>
        </p:txBody>
      </p:sp>
    </p:spTree>
    <p:extLst>
      <p:ext uri="{BB962C8B-B14F-4D97-AF65-F5344CB8AC3E}">
        <p14:creationId xmlns:p14="http://schemas.microsoft.com/office/powerpoint/2010/main" val="2917958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AD76C8-F68D-48E1-B2A8-91B6588359FF}" type="datetimeFigureOut">
              <a:rPr lang="en-US" smtClean="0"/>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25779-FB40-4AE0-BFA0-AA47D89C3583}" type="slidenum">
              <a:rPr lang="en-US" smtClean="0"/>
              <a:t>‹#›</a:t>
            </a:fld>
            <a:endParaRPr lang="en-US"/>
          </a:p>
        </p:txBody>
      </p:sp>
    </p:spTree>
    <p:extLst>
      <p:ext uri="{BB962C8B-B14F-4D97-AF65-F5344CB8AC3E}">
        <p14:creationId xmlns:p14="http://schemas.microsoft.com/office/powerpoint/2010/main" val="300611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AD76C8-F68D-48E1-B2A8-91B6588359FF}" type="datetimeFigureOut">
              <a:rPr lang="en-US" smtClean="0"/>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25779-FB40-4AE0-BFA0-AA47D89C3583}" type="slidenum">
              <a:rPr lang="en-US" smtClean="0"/>
              <a:t>‹#›</a:t>
            </a:fld>
            <a:endParaRPr lang="en-US"/>
          </a:p>
        </p:txBody>
      </p:sp>
    </p:spTree>
    <p:extLst>
      <p:ext uri="{BB962C8B-B14F-4D97-AF65-F5344CB8AC3E}">
        <p14:creationId xmlns:p14="http://schemas.microsoft.com/office/powerpoint/2010/main" val="416072502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AD76C8-F68D-48E1-B2A8-91B6588359FF}" type="datetimeFigureOut">
              <a:rPr lang="en-US" smtClean="0"/>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25779-FB40-4AE0-BFA0-AA47D89C3583}" type="slidenum">
              <a:rPr lang="en-US" smtClean="0"/>
              <a:t>‹#›</a:t>
            </a:fld>
            <a:endParaRPr lang="en-US"/>
          </a:p>
        </p:txBody>
      </p:sp>
    </p:spTree>
    <p:extLst>
      <p:ext uri="{BB962C8B-B14F-4D97-AF65-F5344CB8AC3E}">
        <p14:creationId xmlns:p14="http://schemas.microsoft.com/office/powerpoint/2010/main" val="82074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6AD76C8-F68D-48E1-B2A8-91B6588359FF}" type="datetimeFigureOut">
              <a:rPr lang="en-US" smtClean="0"/>
              <a:t>4/22/2019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B25779-FB40-4AE0-BFA0-AA47D89C3583}" type="slidenum">
              <a:rPr lang="en-US" smtClean="0"/>
              <a:t>‹#›</a:t>
            </a:fld>
            <a:endParaRPr lang="en-US"/>
          </a:p>
        </p:txBody>
      </p:sp>
    </p:spTree>
    <p:extLst>
      <p:ext uri="{BB962C8B-B14F-4D97-AF65-F5344CB8AC3E}">
        <p14:creationId xmlns:p14="http://schemas.microsoft.com/office/powerpoint/2010/main" val="1738590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AD76C8-F68D-48E1-B2A8-91B6588359FF}" type="datetimeFigureOut">
              <a:rPr lang="en-US" smtClean="0"/>
              <a:t>4/22/2019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B25779-FB40-4AE0-BFA0-AA47D89C3583}" type="slidenum">
              <a:rPr lang="en-US" smtClean="0"/>
              <a:t>‹#›</a:t>
            </a:fld>
            <a:endParaRPr lang="en-US"/>
          </a:p>
        </p:txBody>
      </p:sp>
    </p:spTree>
    <p:extLst>
      <p:ext uri="{BB962C8B-B14F-4D97-AF65-F5344CB8AC3E}">
        <p14:creationId xmlns:p14="http://schemas.microsoft.com/office/powerpoint/2010/main" val="700616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AD76C8-F68D-48E1-B2A8-91B6588359FF}" type="datetimeFigureOut">
              <a:rPr lang="en-US" smtClean="0"/>
              <a:t>4/22/2019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B25779-FB40-4AE0-BFA0-AA47D89C3583}" type="slidenum">
              <a:rPr lang="en-US" smtClean="0"/>
              <a:t>‹#›</a:t>
            </a:fld>
            <a:endParaRPr lang="en-US"/>
          </a:p>
        </p:txBody>
      </p:sp>
    </p:spTree>
    <p:extLst>
      <p:ext uri="{BB962C8B-B14F-4D97-AF65-F5344CB8AC3E}">
        <p14:creationId xmlns:p14="http://schemas.microsoft.com/office/powerpoint/2010/main" val="2725296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AD76C8-F68D-48E1-B2A8-91B6588359FF}" type="datetimeFigureOut">
              <a:rPr lang="en-US" smtClean="0"/>
              <a:t>4/22/2019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B25779-FB40-4AE0-BFA0-AA47D89C3583}" type="slidenum">
              <a:rPr lang="en-US" smtClean="0"/>
              <a:t>‹#›</a:t>
            </a:fld>
            <a:endParaRPr lang="en-US"/>
          </a:p>
        </p:txBody>
      </p:sp>
    </p:spTree>
    <p:extLst>
      <p:ext uri="{BB962C8B-B14F-4D97-AF65-F5344CB8AC3E}">
        <p14:creationId xmlns:p14="http://schemas.microsoft.com/office/powerpoint/2010/main" val="2738882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AD76C8-F68D-48E1-B2A8-91B6588359FF}" type="datetimeFigureOut">
              <a:rPr lang="en-US" smtClean="0"/>
              <a:t>4/22/2019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B25779-FB40-4AE0-BFA0-AA47D89C3583}" type="slidenum">
              <a:rPr lang="en-US" smtClean="0"/>
              <a:t>‹#›</a:t>
            </a:fld>
            <a:endParaRPr lang="en-US"/>
          </a:p>
        </p:txBody>
      </p:sp>
    </p:spTree>
    <p:extLst>
      <p:ext uri="{BB962C8B-B14F-4D97-AF65-F5344CB8AC3E}">
        <p14:creationId xmlns:p14="http://schemas.microsoft.com/office/powerpoint/2010/main" val="3619502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AD76C8-F68D-48E1-B2A8-91B6588359FF}" type="datetimeFigureOut">
              <a:rPr lang="en-US" smtClean="0"/>
              <a:t>4/22/2019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B25779-FB40-4AE0-BFA0-AA47D89C3583}" type="slidenum">
              <a:rPr lang="en-US" smtClean="0"/>
              <a:t>‹#›</a:t>
            </a:fld>
            <a:endParaRPr lang="en-US"/>
          </a:p>
        </p:txBody>
      </p:sp>
    </p:spTree>
    <p:extLst>
      <p:ext uri="{BB962C8B-B14F-4D97-AF65-F5344CB8AC3E}">
        <p14:creationId xmlns:p14="http://schemas.microsoft.com/office/powerpoint/2010/main" val="1846180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AD76C8-F68D-48E1-B2A8-91B6588359FF}" type="datetimeFigureOut">
              <a:rPr lang="en-US" smtClean="0"/>
              <a:t>4/22/2019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B25779-FB40-4AE0-BFA0-AA47D89C3583}" type="slidenum">
              <a:rPr lang="en-US" smtClean="0"/>
              <a:t>‹#›</a:t>
            </a:fld>
            <a:endParaRPr lang="en-US"/>
          </a:p>
        </p:txBody>
      </p:sp>
    </p:spTree>
    <p:extLst>
      <p:ext uri="{BB962C8B-B14F-4D97-AF65-F5344CB8AC3E}">
        <p14:creationId xmlns:p14="http://schemas.microsoft.com/office/powerpoint/2010/main" val="433808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611438"/>
          </a:xfrm>
        </p:spPr>
        <p:txBody>
          <a:bodyPr>
            <a:noAutofit/>
          </a:bodyPr>
          <a:lstStyle/>
          <a:p>
            <a:r>
              <a:rPr lang="en-US" sz="4000" dirty="0" smtClean="0">
                <a:latin typeface="Arial Black" panose="020B0A04020102020204" pitchFamily="34" charset="0"/>
              </a:rPr>
              <a:t>AVOIDING PROSECUTORIAL MISCONDUCT IN CLOSING ARGUMENT </a:t>
            </a:r>
            <a:endParaRPr lang="en-US" sz="4000" dirty="0">
              <a:latin typeface="Arial Black" panose="020B0A04020102020204" pitchFamily="34" charset="0"/>
            </a:endParaRPr>
          </a:p>
        </p:txBody>
      </p:sp>
    </p:spTree>
    <p:extLst>
      <p:ext uri="{BB962C8B-B14F-4D97-AF65-F5344CB8AC3E}">
        <p14:creationId xmlns:p14="http://schemas.microsoft.com/office/powerpoint/2010/main" val="13882308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ANALYSIS</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r>
              <a:rPr lang="en-US" dirty="0" smtClean="0">
                <a:latin typeface="Arial Black" panose="020B0A04020102020204" pitchFamily="34" charset="0"/>
              </a:rPr>
              <a:t>These implications tended to make the prosecutor his own witness -- offering unsworn testimony not subject to cross-examination. It has been recognized that such testimony, "although worthless as a matter of law, can be 'dynamite' to the jury because of the special regard the jury has for the prosecutor, thereby effectively circumventing the rules of evidence."</a:t>
            </a:r>
          </a:p>
          <a:p>
            <a:endParaRPr lang="en-US" dirty="0" smtClean="0">
              <a:latin typeface="Arial Black" panose="020B0A04020102020204" pitchFamily="34" charset="0"/>
            </a:endParaRPr>
          </a:p>
          <a:p>
            <a:pPr marL="0" indent="0">
              <a:buNone/>
            </a:pPr>
            <a:r>
              <a:rPr lang="en-US" u="sng" dirty="0" smtClean="0">
                <a:latin typeface="Arial Black" panose="020B0A04020102020204" pitchFamily="34" charset="0"/>
              </a:rPr>
              <a:t>People v. Bolton</a:t>
            </a:r>
            <a:r>
              <a:rPr lang="en-US" dirty="0" smtClean="0">
                <a:latin typeface="Arial Black" panose="020B0A04020102020204" pitchFamily="34" charset="0"/>
              </a:rPr>
              <a:t>, 23 Cal. 3d 208, 213</a:t>
            </a:r>
            <a:endParaRPr lang="en-US" dirty="0">
              <a:latin typeface="Arial Black" panose="020B0A04020102020204" pitchFamily="34" charset="0"/>
            </a:endParaRPr>
          </a:p>
        </p:txBody>
      </p:sp>
    </p:spTree>
    <p:extLst>
      <p:ext uri="{BB962C8B-B14F-4D97-AF65-F5344CB8AC3E}">
        <p14:creationId xmlns:p14="http://schemas.microsoft.com/office/powerpoint/2010/main" val="30100184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HOLDING</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lstStyle/>
          <a:p>
            <a:pPr marL="0" lvl="0" indent="0">
              <a:buNone/>
            </a:pPr>
            <a:r>
              <a:rPr lang="en-US" sz="3200" dirty="0">
                <a:solidFill>
                  <a:prstClr val="black"/>
                </a:solidFill>
                <a:latin typeface="Arial Black" panose="020B0A04020102020204" pitchFamily="34" charset="0"/>
              </a:rPr>
              <a:t>“There is no doubt that the prosecutor's statement constituted improper argument, for he was attempting to smuggle in by inference claims that could not be argued openly and legally. In essence, the prosecutor invited the jury to speculate about -- and possibly base a verdict upon -- "evidence" never presented at trial. Appellant, in fact, had no prior criminal record.”</a:t>
            </a:r>
          </a:p>
          <a:p>
            <a:endParaRPr lang="en-US" dirty="0"/>
          </a:p>
        </p:txBody>
      </p:sp>
    </p:spTree>
    <p:extLst>
      <p:ext uri="{BB962C8B-B14F-4D97-AF65-F5344CB8AC3E}">
        <p14:creationId xmlns:p14="http://schemas.microsoft.com/office/powerpoint/2010/main" val="8742524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PARTING SHOT</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normAutofit lnSpcReduction="10000"/>
          </a:bodyPr>
          <a:lstStyle/>
          <a:p>
            <a:pPr marL="0" indent="0">
              <a:buNone/>
            </a:pPr>
            <a:r>
              <a:rPr lang="en-US" dirty="0">
                <a:latin typeface="Arial Black" panose="020B0A04020102020204" pitchFamily="34" charset="0"/>
              </a:rPr>
              <a:t>This court wishes to emphasize that our refusal to reverse appellant's conviction should in no way be taken as condonation for the deputy district attorney's misconduct. A closer case, marred by the same misconduct, might well require reversal. </a:t>
            </a:r>
            <a:r>
              <a:rPr lang="en-US" dirty="0" smtClean="0">
                <a:latin typeface="Arial Black" panose="020B0A04020102020204" pitchFamily="34" charset="0"/>
              </a:rPr>
              <a:t>Therefore, this </a:t>
            </a:r>
            <a:r>
              <a:rPr lang="en-US" dirty="0">
                <a:latin typeface="Arial Black" panose="020B0A04020102020204" pitchFamily="34" charset="0"/>
              </a:rPr>
              <a:t>court again "[warns] prosecutors that they cannot continue with impunity to engage in [improper] conduct thinking that appellate courts will save them by applying the harmless error rule. Convictions have been reversed before, and will continue to be, whenever prejudicial misconduct occurs."</a:t>
            </a:r>
          </a:p>
        </p:txBody>
      </p:sp>
    </p:spTree>
    <p:extLst>
      <p:ext uri="{BB962C8B-B14F-4D97-AF65-F5344CB8AC3E}">
        <p14:creationId xmlns:p14="http://schemas.microsoft.com/office/powerpoint/2010/main" val="27915069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u="sng" dirty="0" smtClean="0">
                <a:latin typeface="Arial Black" panose="020B0A04020102020204" pitchFamily="34" charset="0"/>
              </a:rPr>
              <a:t>WINNING THE BATTLE BUT LOSING THE WAR</a:t>
            </a:r>
            <a:endParaRPr lang="en-US" sz="4000" b="1" u="sng" dirty="0">
              <a:latin typeface="Arial Black" panose="020B0A04020102020204" pitchFamily="34" charset="0"/>
            </a:endParaRPr>
          </a:p>
        </p:txBody>
      </p:sp>
      <p:sp>
        <p:nvSpPr>
          <p:cNvPr id="3" name="Content Placeholder 2"/>
          <p:cNvSpPr>
            <a:spLocks noGrp="1"/>
          </p:cNvSpPr>
          <p:nvPr>
            <p:ph idx="1"/>
          </p:nvPr>
        </p:nvSpPr>
        <p:spPr>
          <a:xfrm>
            <a:off x="838200" y="1690688"/>
            <a:ext cx="10515600" cy="4879975"/>
          </a:xfrm>
        </p:spPr>
        <p:txBody>
          <a:bodyPr>
            <a:normAutofit/>
          </a:bodyPr>
          <a:lstStyle/>
          <a:p>
            <a:pPr marL="0" indent="0">
              <a:buNone/>
            </a:pPr>
            <a:endParaRPr lang="en-US" dirty="0">
              <a:latin typeface="Arial Black" panose="020B0A04020102020204" pitchFamily="34" charset="0"/>
            </a:endParaRPr>
          </a:p>
          <a:p>
            <a:pPr marL="0" indent="0">
              <a:buNone/>
            </a:pPr>
            <a:endParaRPr lang="en-US" dirty="0">
              <a:latin typeface="Arial Black" panose="020B0A04020102020204" pitchFamily="34" charset="0"/>
            </a:endParaRPr>
          </a:p>
        </p:txBody>
      </p:sp>
      <p:sp>
        <p:nvSpPr>
          <p:cNvPr id="5" name="Rectangle 4"/>
          <p:cNvSpPr/>
          <p:nvPr/>
        </p:nvSpPr>
        <p:spPr>
          <a:xfrm>
            <a:off x="254000" y="2260600"/>
            <a:ext cx="11899900" cy="4524315"/>
          </a:xfrm>
          <a:prstGeom prst="rect">
            <a:avLst/>
          </a:prstGeom>
        </p:spPr>
        <p:txBody>
          <a:bodyPr wrap="square">
            <a:spAutoFit/>
          </a:bodyPr>
          <a:lstStyle/>
          <a:p>
            <a:r>
              <a:rPr lang="en-US" dirty="0">
                <a:latin typeface="Arial Black" panose="020B0A04020102020204" pitchFamily="34" charset="0"/>
              </a:rPr>
              <a:t>Our finding that the prosecutorial misconduct does not warrant reversal of appellant's conviction should not be viewed as condoning the deputy district attorney's conduct. On the contrary, we consider his actions highly improper and extremely serious, particularly in light of the fact that he has been the subject of at least one published opinion in which a criminal conviction had to be reversed in large measure because of his misconduct.</a:t>
            </a:r>
          </a:p>
          <a:p>
            <a:endParaRPr lang="en-US" dirty="0">
              <a:latin typeface="Arial Black" panose="020B0A04020102020204" pitchFamily="34" charset="0"/>
            </a:endParaRPr>
          </a:p>
          <a:p>
            <a:r>
              <a:rPr lang="en-US" dirty="0">
                <a:latin typeface="Arial Black" panose="020B0A04020102020204" pitchFamily="34" charset="0"/>
              </a:rPr>
              <a:t> Section 6086.7 of the Business and Professions Code provides that when we reverse a conviction because of prosecutorial misconduct </a:t>
            </a:r>
            <a:r>
              <a:rPr lang="en-US" u="sng" dirty="0">
                <a:latin typeface="Arial Black" panose="020B0A04020102020204" pitchFamily="34" charset="0"/>
              </a:rPr>
              <a:t>we must refer the matter to the State Bar</a:t>
            </a:r>
            <a:r>
              <a:rPr lang="en-US" dirty="0">
                <a:latin typeface="Arial Black" panose="020B0A04020102020204" pitchFamily="34" charset="0"/>
              </a:rPr>
              <a:t> for investigation with regard to the appropriateness of initiating disciplinary action against the attorney. Even though we do not believe that reversal is in order, and despite the fact that section 6086.7 took effect after trial of this case, this attorney's conduct cannot be ignored</a:t>
            </a:r>
            <a:r>
              <a:rPr lang="en-US" dirty="0" smtClean="0">
                <a:latin typeface="Arial Black" panose="020B0A04020102020204" pitchFamily="34" charset="0"/>
              </a:rPr>
              <a:t>.</a:t>
            </a:r>
          </a:p>
          <a:p>
            <a:endParaRPr lang="en-US" dirty="0">
              <a:latin typeface="Arial Black" panose="020B0A04020102020204" pitchFamily="34" charset="0"/>
            </a:endParaRPr>
          </a:p>
          <a:p>
            <a:endParaRPr lang="en-US" dirty="0" smtClean="0">
              <a:latin typeface="Arial Black" panose="020B0A04020102020204" pitchFamily="34" charset="0"/>
            </a:endParaRPr>
          </a:p>
          <a:p>
            <a:r>
              <a:rPr lang="en-US" u="sng" dirty="0">
                <a:latin typeface="Arial Black" panose="020B0A04020102020204" pitchFamily="34" charset="0"/>
              </a:rPr>
              <a:t>People v. </a:t>
            </a:r>
            <a:r>
              <a:rPr lang="en-US" u="sng" dirty="0" err="1">
                <a:latin typeface="Arial Black" panose="020B0A04020102020204" pitchFamily="34" charset="0"/>
              </a:rPr>
              <a:t>Ryner</a:t>
            </a:r>
            <a:r>
              <a:rPr lang="en-US" u="sng" dirty="0">
                <a:latin typeface="Arial Black" panose="020B0A04020102020204" pitchFamily="34" charset="0"/>
              </a:rPr>
              <a:t> </a:t>
            </a:r>
            <a:r>
              <a:rPr lang="en-US" dirty="0">
                <a:latin typeface="Arial Black" panose="020B0A04020102020204" pitchFamily="34" charset="0"/>
              </a:rPr>
              <a:t>(1985) 164 Cal. App. 3d 1075, 1084</a:t>
            </a:r>
          </a:p>
          <a:p>
            <a:endParaRPr lang="en-US" dirty="0">
              <a:latin typeface="Arial Black" panose="020B0A04020102020204" pitchFamily="34" charset="0"/>
            </a:endParaRPr>
          </a:p>
        </p:txBody>
      </p:sp>
    </p:spTree>
    <p:extLst>
      <p:ext uri="{BB962C8B-B14F-4D97-AF65-F5344CB8AC3E}">
        <p14:creationId xmlns:p14="http://schemas.microsoft.com/office/powerpoint/2010/main" val="6603982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Business and Professions Code § 6068.7</a:t>
            </a:r>
            <a:endParaRPr lang="en-US" b="1" u="sng" dirty="0"/>
          </a:p>
        </p:txBody>
      </p:sp>
      <p:sp>
        <p:nvSpPr>
          <p:cNvPr id="3" name="Content Placeholder 2"/>
          <p:cNvSpPr>
            <a:spLocks noGrp="1"/>
          </p:cNvSpPr>
          <p:nvPr>
            <p:ph idx="1"/>
          </p:nvPr>
        </p:nvSpPr>
        <p:spPr/>
        <p:txBody>
          <a:bodyPr/>
          <a:lstStyle/>
          <a:p>
            <a:pPr marL="0" indent="0">
              <a:buNone/>
            </a:pPr>
            <a:r>
              <a:rPr lang="en-US" b="1" dirty="0">
                <a:solidFill>
                  <a:srgbClr val="373739"/>
                </a:solidFill>
                <a:latin typeface="Helvetica" panose="020B0604020202020204" pitchFamily="34" charset="0"/>
              </a:rPr>
              <a:t>(a)</a:t>
            </a:r>
            <a:r>
              <a:rPr lang="en-US" dirty="0">
                <a:solidFill>
                  <a:srgbClr val="373739"/>
                </a:solidFill>
                <a:latin typeface="Helvetica" panose="020B0604020202020204" pitchFamily="34" charset="0"/>
              </a:rPr>
              <a:t> A court shall notify the State Bar of any of the following:</a:t>
            </a:r>
            <a:br>
              <a:rPr lang="en-US" dirty="0">
                <a:solidFill>
                  <a:srgbClr val="373739"/>
                </a:solidFill>
                <a:latin typeface="Helvetica" panose="020B0604020202020204" pitchFamily="34" charset="0"/>
              </a:rPr>
            </a:br>
            <a:r>
              <a:rPr lang="en-US" dirty="0">
                <a:solidFill>
                  <a:srgbClr val="373739"/>
                </a:solidFill>
                <a:latin typeface="Helvetica" panose="020B0604020202020204" pitchFamily="34" charset="0"/>
              </a:rPr>
              <a:t/>
            </a:r>
            <a:br>
              <a:rPr lang="en-US" dirty="0">
                <a:solidFill>
                  <a:srgbClr val="373739"/>
                </a:solidFill>
                <a:latin typeface="Helvetica" panose="020B0604020202020204" pitchFamily="34" charset="0"/>
              </a:rPr>
            </a:br>
            <a:r>
              <a:rPr lang="en-US" dirty="0">
                <a:solidFill>
                  <a:srgbClr val="373739"/>
                </a:solidFill>
                <a:latin typeface="Arial Black" panose="020B0A04020102020204" pitchFamily="34" charset="0"/>
              </a:rPr>
              <a:t>(2) Whenever a modification or reversal of a judgment in a judicial proceeding is based in whole or in part on the misconduct, incompetent representation, or willful misrepresentation of an attorney.</a:t>
            </a:r>
          </a:p>
          <a:p>
            <a:pPr marL="0" indent="0">
              <a:buNone/>
            </a:pPr>
            <a:endParaRPr lang="en-US" dirty="0">
              <a:solidFill>
                <a:srgbClr val="373739"/>
              </a:solidFill>
              <a:latin typeface="Helvetica" panose="020B0604020202020204" pitchFamily="34" charset="0"/>
            </a:endParaRPr>
          </a:p>
        </p:txBody>
      </p:sp>
    </p:spTree>
    <p:extLst>
      <p:ext uri="{BB962C8B-B14F-4D97-AF65-F5344CB8AC3E}">
        <p14:creationId xmlns:p14="http://schemas.microsoft.com/office/powerpoint/2010/main" val="25101149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CLOSING ARGUMENT IN P V. RYNER</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r>
              <a:rPr lang="en-US" dirty="0"/>
              <a:t>Appellant objects to the following remark, made by the prosecutor in the course of explaining the difficulty of producing eyewitnesses to the shooting: "The person or people who had the most access to those people are not the police. The one who can tell you what happened, who can bring you the name and addresses of witnesses who saw exactly what </a:t>
            </a:r>
            <a:r>
              <a:rPr lang="en-US" dirty="0" smtClean="0"/>
              <a:t>happened</a:t>
            </a:r>
            <a:r>
              <a:rPr lang="en-US" dirty="0"/>
              <a:t> </a:t>
            </a:r>
            <a:r>
              <a:rPr lang="en-US" dirty="0" smtClean="0"/>
              <a:t>is </a:t>
            </a:r>
            <a:r>
              <a:rPr lang="en-US" dirty="0"/>
              <a:t>right there, Chester </a:t>
            </a:r>
            <a:r>
              <a:rPr lang="en-US" dirty="0" err="1"/>
              <a:t>Ryner</a:t>
            </a:r>
            <a:r>
              <a:rPr lang="en-US" dirty="0"/>
              <a:t>." </a:t>
            </a:r>
            <a:br>
              <a:rPr lang="en-US" dirty="0"/>
            </a:br>
            <a:r>
              <a:rPr lang="en-US" dirty="0"/>
              <a:t/>
            </a:r>
            <a:br>
              <a:rPr lang="en-US" dirty="0"/>
            </a:br>
            <a:r>
              <a:rPr lang="en-US" u="sng" dirty="0"/>
              <a:t>People v. </a:t>
            </a:r>
            <a:r>
              <a:rPr lang="en-US" u="sng" dirty="0" err="1"/>
              <a:t>Ryner</a:t>
            </a:r>
            <a:r>
              <a:rPr lang="en-US" dirty="0"/>
              <a:t>, 164 Cal. App. 3d 1075, 1084</a:t>
            </a:r>
          </a:p>
          <a:p>
            <a:pPr marL="0" indent="0">
              <a:buNone/>
            </a:pPr>
            <a:endParaRPr lang="en-US" dirty="0"/>
          </a:p>
        </p:txBody>
      </p:sp>
    </p:spTree>
    <p:extLst>
      <p:ext uri="{BB962C8B-B14F-4D97-AF65-F5344CB8AC3E}">
        <p14:creationId xmlns:p14="http://schemas.microsoft.com/office/powerpoint/2010/main" val="32169219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u="sng" dirty="0" smtClean="0">
                <a:latin typeface="Arial Black" panose="020B0A04020102020204" pitchFamily="34" charset="0"/>
              </a:rPr>
              <a:t>GRIFFIN </a:t>
            </a:r>
            <a:r>
              <a:rPr lang="en-US" b="1" u="sng" dirty="0" smtClean="0">
                <a:latin typeface="Arial Black" panose="020B0A04020102020204" pitchFamily="34" charset="0"/>
              </a:rPr>
              <a:t>ERROR</a:t>
            </a:r>
            <a:endParaRPr lang="en-US" b="1" i="1"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r>
              <a:rPr lang="en-US" dirty="0" smtClean="0">
                <a:latin typeface="Arial Black" panose="020B0A04020102020204" pitchFamily="34" charset="0"/>
              </a:rPr>
              <a:t>“[T]he Fifth Amendment . . . [and]the Fourteenth Amendment, forbids either comment by the prosecution on the accused’s silence or instructions by the court that such silence is evidence of guilt.”</a:t>
            </a:r>
          </a:p>
          <a:p>
            <a:pPr marL="0" indent="0">
              <a:buNone/>
            </a:pPr>
            <a:endParaRPr lang="en-US" dirty="0">
              <a:latin typeface="Arial Black" panose="020B0A04020102020204" pitchFamily="34" charset="0"/>
            </a:endParaRPr>
          </a:p>
          <a:p>
            <a:pPr marL="0" indent="0">
              <a:buNone/>
            </a:pPr>
            <a:r>
              <a:rPr lang="it-IT" u="sng" dirty="0">
                <a:latin typeface="Arial Black" panose="020B0A04020102020204" pitchFamily="34" charset="0"/>
              </a:rPr>
              <a:t>Griffin v. </a:t>
            </a:r>
            <a:r>
              <a:rPr lang="it-IT" u="sng" dirty="0" smtClean="0">
                <a:latin typeface="Arial Black" panose="020B0A04020102020204" pitchFamily="34" charset="0"/>
              </a:rPr>
              <a:t>California</a:t>
            </a:r>
            <a:r>
              <a:rPr lang="it-IT" dirty="0">
                <a:latin typeface="Arial Black" panose="020B0A04020102020204" pitchFamily="34" charset="0"/>
              </a:rPr>
              <a:t> </a:t>
            </a:r>
            <a:r>
              <a:rPr lang="it-IT" dirty="0" smtClean="0">
                <a:latin typeface="Arial Black" panose="020B0A04020102020204" pitchFamily="34" charset="0"/>
              </a:rPr>
              <a:t>(1965) 380 </a:t>
            </a:r>
            <a:r>
              <a:rPr lang="it-IT" dirty="0">
                <a:latin typeface="Arial Black" panose="020B0A04020102020204" pitchFamily="34" charset="0"/>
              </a:rPr>
              <a:t>U.S. </a:t>
            </a:r>
            <a:r>
              <a:rPr lang="it-IT" dirty="0" smtClean="0">
                <a:latin typeface="Arial Black" panose="020B0A04020102020204" pitchFamily="34" charset="0"/>
              </a:rPr>
              <a:t>609, 615. </a:t>
            </a:r>
            <a:endParaRPr lang="en-US" dirty="0">
              <a:latin typeface="Arial Black" panose="020B0A04020102020204" pitchFamily="34" charset="0"/>
            </a:endParaRPr>
          </a:p>
        </p:txBody>
      </p:sp>
    </p:spTree>
    <p:extLst>
      <p:ext uri="{BB962C8B-B14F-4D97-AF65-F5344CB8AC3E}">
        <p14:creationId xmlns:p14="http://schemas.microsoft.com/office/powerpoint/2010/main" val="21912817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3825"/>
            <a:ext cx="10515600" cy="1325563"/>
          </a:xfrm>
        </p:spPr>
        <p:txBody>
          <a:bodyPr/>
          <a:lstStyle/>
          <a:p>
            <a:pPr algn="ctr"/>
            <a:r>
              <a:rPr lang="en-US" b="1" u="sng" dirty="0" smtClean="0">
                <a:latin typeface="Arial Black" panose="020B0A04020102020204" pitchFamily="34" charset="0"/>
              </a:rPr>
              <a:t>Closing Argument in </a:t>
            </a:r>
            <a:r>
              <a:rPr lang="en-US" b="1" i="1" u="sng" dirty="0" smtClean="0">
                <a:latin typeface="Arial Black" panose="020B0A04020102020204" pitchFamily="34" charset="0"/>
              </a:rPr>
              <a:t>Griffin</a:t>
            </a:r>
            <a:endParaRPr lang="en-US" b="1" u="sng" dirty="0">
              <a:latin typeface="Arial Black" panose="020B0A04020102020204" pitchFamily="34" charset="0"/>
            </a:endParaRPr>
          </a:p>
        </p:txBody>
      </p:sp>
      <p:sp>
        <p:nvSpPr>
          <p:cNvPr id="3" name="Content Placeholder 2"/>
          <p:cNvSpPr>
            <a:spLocks noGrp="1"/>
          </p:cNvSpPr>
          <p:nvPr>
            <p:ph idx="1"/>
          </p:nvPr>
        </p:nvSpPr>
        <p:spPr>
          <a:xfrm>
            <a:off x="838200" y="1449388"/>
            <a:ext cx="10515600" cy="5243511"/>
          </a:xfrm>
        </p:spPr>
        <p:txBody>
          <a:bodyPr>
            <a:normAutofit fontScale="92500" lnSpcReduction="20000"/>
          </a:bodyPr>
          <a:lstStyle/>
          <a:p>
            <a:r>
              <a:rPr lang="en-US" dirty="0"/>
              <a:t>Petitioner had been seen with the deceased the evening of her death, the evidence placing him with her in the alley where her body was found. The prosecutor made much of the failure of petitioner to testify</a:t>
            </a:r>
            <a:r>
              <a:rPr lang="en-US" dirty="0" smtClean="0"/>
              <a:t>:</a:t>
            </a:r>
          </a:p>
          <a:p>
            <a:r>
              <a:rPr lang="en-US" dirty="0" smtClean="0"/>
              <a:t>"</a:t>
            </a:r>
            <a:r>
              <a:rPr lang="en-US" dirty="0"/>
              <a:t>The defendant certainly knows whether Essie Mae had this beat </a:t>
            </a:r>
            <a:r>
              <a:rPr lang="en-US" dirty="0" smtClean="0"/>
              <a:t>up </a:t>
            </a:r>
            <a:r>
              <a:rPr lang="en-US" dirty="0"/>
              <a:t>appearance at the </a:t>
            </a:r>
            <a:r>
              <a:rPr lang="en-US" dirty="0" smtClean="0"/>
              <a:t>time </a:t>
            </a:r>
            <a:r>
              <a:rPr lang="en-US" dirty="0"/>
              <a:t>he left her apartment and went down the alley with </a:t>
            </a:r>
            <a:r>
              <a:rPr lang="en-US" dirty="0" smtClean="0"/>
              <a:t>her . . . What </a:t>
            </a:r>
            <a:r>
              <a:rPr lang="en-US" dirty="0"/>
              <a:t>kind of a man is it that would want to have sex with a woman that beat up if she was beat up at the time he </a:t>
            </a:r>
            <a:r>
              <a:rPr lang="en-US" dirty="0" smtClean="0"/>
              <a:t>left? . . . </a:t>
            </a:r>
            <a:r>
              <a:rPr lang="en-US" b="1" dirty="0" smtClean="0"/>
              <a:t>He </a:t>
            </a:r>
            <a:r>
              <a:rPr lang="en-US" b="1" dirty="0"/>
              <a:t>would know that. He would know how she got down the alley. He would know how the blood got on the bottom of the concrete steps. He would know how long he was with her in that box. He would know how her wig got off. He would know whether he beat her or mistreated her. He would know whether he walked away from that place cool as a cucumber when he saw Mr. Villasenor because he was conscious of his own guilt and wanted to get away from that damaged or injured </a:t>
            </a:r>
            <a:r>
              <a:rPr lang="en-US" b="1" dirty="0" smtClean="0"/>
              <a:t>woman . . .These </a:t>
            </a:r>
            <a:r>
              <a:rPr lang="en-US" b="1" dirty="0"/>
              <a:t>things he has not seen fit to take the stand and deny or </a:t>
            </a:r>
            <a:r>
              <a:rPr lang="en-US" b="1" dirty="0" smtClean="0"/>
              <a:t>explain . . . And </a:t>
            </a:r>
            <a:r>
              <a:rPr lang="en-US" b="1" dirty="0"/>
              <a:t>in the whole world, if anybody would know, this defendant would </a:t>
            </a:r>
            <a:r>
              <a:rPr lang="en-US" b="1" dirty="0" smtClean="0"/>
              <a:t>know . . . Essie </a:t>
            </a:r>
            <a:r>
              <a:rPr lang="en-US" b="1" dirty="0"/>
              <a:t>Mae is dead, she can't tell you her side of the story. The defendant won't."</a:t>
            </a:r>
          </a:p>
          <a:p>
            <a:endParaRPr lang="en-US" dirty="0"/>
          </a:p>
        </p:txBody>
      </p:sp>
    </p:spTree>
    <p:extLst>
      <p:ext uri="{BB962C8B-B14F-4D97-AF65-F5344CB8AC3E}">
        <p14:creationId xmlns:p14="http://schemas.microsoft.com/office/powerpoint/2010/main" val="5056649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81075"/>
          </a:xfrm>
        </p:spPr>
        <p:txBody>
          <a:bodyPr/>
          <a:lstStyle/>
          <a:p>
            <a:pPr algn="ctr"/>
            <a:r>
              <a:rPr lang="en-US" b="1" i="1" u="sng" dirty="0" smtClean="0">
                <a:latin typeface="Arial Black" panose="020B0A04020102020204" pitchFamily="34" charset="0"/>
              </a:rPr>
              <a:t>GRIFFIN </a:t>
            </a:r>
            <a:r>
              <a:rPr lang="en-US" b="1" u="sng" dirty="0" smtClean="0">
                <a:latin typeface="Arial Black" panose="020B0A04020102020204" pitchFamily="34" charset="0"/>
              </a:rPr>
              <a:t>ERROR ???</a:t>
            </a:r>
            <a:endParaRPr lang="en-US" b="1" u="sng" dirty="0">
              <a:latin typeface="Arial Black" panose="020B0A04020102020204" pitchFamily="34" charset="0"/>
            </a:endParaRPr>
          </a:p>
        </p:txBody>
      </p:sp>
      <p:sp>
        <p:nvSpPr>
          <p:cNvPr id="3" name="Content Placeholder 2"/>
          <p:cNvSpPr>
            <a:spLocks noGrp="1"/>
          </p:cNvSpPr>
          <p:nvPr>
            <p:ph idx="1"/>
          </p:nvPr>
        </p:nvSpPr>
        <p:spPr>
          <a:xfrm>
            <a:off x="838200" y="1879600"/>
            <a:ext cx="10515600" cy="5549900"/>
          </a:xfrm>
        </p:spPr>
        <p:txBody>
          <a:bodyPr>
            <a:normAutofit/>
          </a:bodyPr>
          <a:lstStyle/>
          <a:p>
            <a:pPr marL="0" indent="0">
              <a:buNone/>
            </a:pPr>
            <a:r>
              <a:rPr lang="en-US" dirty="0"/>
              <a:t>“Think about how superficial the defense has been in this case going on and on about why didn't she tell? Why didn't she tell? I mean, the argument seems to be she didn't tell her mother. She didn't tell her father the whole truth so she must be lying. She must be lying because she never told until, they say, it was convenient for her to make up these false allegations. [¶] </a:t>
            </a:r>
            <a:r>
              <a:rPr lang="en-US" b="1" dirty="0"/>
              <a:t>Ask yourself who's the one person who knows best why she didn't tell? Who is the person who knows? And it's the defendant. [¶] </a:t>
            </a:r>
            <a:r>
              <a:rPr lang="en-US" b="1" dirty="0" smtClean="0"/>
              <a:t> </a:t>
            </a:r>
            <a:r>
              <a:rPr lang="en-US" b="1" dirty="0"/>
              <a:t>… [¶] On the pretext call. The defendant says ‘I didn't think you'd tell.’ And he's the one who knows best. The evidence demonstrates that.” </a:t>
            </a:r>
            <a:r>
              <a:rPr lang="en-US" dirty="0"/>
              <a:t>The prosecutor went on to argue that defendant gained victim's trust over time and manipulated her to keep her from disclosing the molestation</a:t>
            </a:r>
            <a:r>
              <a:rPr lang="en-US" dirty="0" smtClean="0"/>
              <a:t>.”</a:t>
            </a:r>
            <a:endParaRPr lang="en-US" dirty="0"/>
          </a:p>
          <a:p>
            <a:endParaRPr lang="en-US" dirty="0"/>
          </a:p>
        </p:txBody>
      </p:sp>
    </p:spTree>
    <p:extLst>
      <p:ext uri="{BB962C8B-B14F-4D97-AF65-F5344CB8AC3E}">
        <p14:creationId xmlns:p14="http://schemas.microsoft.com/office/powerpoint/2010/main" val="9536339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HOLDING</a:t>
            </a:r>
            <a:endParaRPr lang="en-US" b="1" u="sng" dirty="0">
              <a:latin typeface="Arial Black" panose="020B0A04020102020204" pitchFamily="34" charset="0"/>
            </a:endParaRPr>
          </a:p>
        </p:txBody>
      </p:sp>
      <p:sp>
        <p:nvSpPr>
          <p:cNvPr id="3" name="Content Placeholder 2"/>
          <p:cNvSpPr>
            <a:spLocks noGrp="1"/>
          </p:cNvSpPr>
          <p:nvPr>
            <p:ph idx="1"/>
          </p:nvPr>
        </p:nvSpPr>
        <p:spPr>
          <a:xfrm>
            <a:off x="838200" y="1690688"/>
            <a:ext cx="10515600" cy="5027612"/>
          </a:xfrm>
        </p:spPr>
        <p:txBody>
          <a:bodyPr>
            <a:normAutofit fontScale="92500"/>
          </a:bodyPr>
          <a:lstStyle/>
          <a:p>
            <a:pPr marL="0" indent="0">
              <a:buNone/>
            </a:pPr>
            <a:endParaRPr lang="en-US" dirty="0" smtClean="0">
              <a:solidFill>
                <a:srgbClr val="373739"/>
              </a:solidFill>
              <a:latin typeface="Helvetica" panose="020B0604020202020204" pitchFamily="34" charset="0"/>
            </a:endParaRPr>
          </a:p>
          <a:p>
            <a:pPr marL="0" indent="0">
              <a:buNone/>
            </a:pPr>
            <a:r>
              <a:rPr lang="en-US" sz="3200" dirty="0" smtClean="0">
                <a:solidFill>
                  <a:srgbClr val="373739"/>
                </a:solidFill>
                <a:latin typeface="Arial Black" panose="020B0A04020102020204" pitchFamily="34" charset="0"/>
              </a:rPr>
              <a:t>In </a:t>
            </a:r>
            <a:r>
              <a:rPr lang="en-US" sz="3200" dirty="0">
                <a:solidFill>
                  <a:srgbClr val="373739"/>
                </a:solidFill>
                <a:latin typeface="Arial Black" panose="020B0A04020102020204" pitchFamily="34" charset="0"/>
              </a:rPr>
              <a:t>our view, the prosecutor's comments are best viewed as referencing a </a:t>
            </a:r>
            <a:r>
              <a:rPr lang="en-US" sz="3200" dirty="0" smtClean="0">
                <a:solidFill>
                  <a:srgbClr val="373739"/>
                </a:solidFill>
                <a:latin typeface="Arial Black" panose="020B0A04020102020204" pitchFamily="34" charset="0"/>
              </a:rPr>
              <a:t> </a:t>
            </a:r>
            <a:r>
              <a:rPr lang="en-US" sz="3200" dirty="0">
                <a:solidFill>
                  <a:srgbClr val="373739"/>
                </a:solidFill>
                <a:latin typeface="Arial Black" panose="020B0A04020102020204" pitchFamily="34" charset="0"/>
              </a:rPr>
              <a:t>piece of evidence, the pretext call, and not as an implicit suggestion that defendant should have testified. “Contrary to defendant's argument, on this record, there is no reasonable likelihood the jury understood the prosecutor's remarks as an invitation to draw an improper inference of guilt from defendant's decision not to testify.”</a:t>
            </a:r>
            <a:r>
              <a:rPr lang="en-US" sz="3200" dirty="0">
                <a:solidFill>
                  <a:srgbClr val="373739"/>
                </a:solidFill>
                <a:latin typeface="Helvetica" panose="020B0604020202020204" pitchFamily="34" charset="0"/>
              </a:rPr>
              <a:t/>
            </a:r>
            <a:br>
              <a:rPr lang="en-US" sz="3200" dirty="0">
                <a:solidFill>
                  <a:srgbClr val="373739"/>
                </a:solidFill>
                <a:latin typeface="Helvetica" panose="020B0604020202020204" pitchFamily="34" charset="0"/>
              </a:rPr>
            </a:br>
            <a:r>
              <a:rPr lang="en-US" dirty="0">
                <a:solidFill>
                  <a:srgbClr val="373739"/>
                </a:solidFill>
                <a:latin typeface="Helvetica" panose="020B0604020202020204" pitchFamily="34" charset="0"/>
              </a:rPr>
              <a:t/>
            </a:r>
            <a:br>
              <a:rPr lang="en-US" dirty="0">
                <a:solidFill>
                  <a:srgbClr val="373739"/>
                </a:solidFill>
                <a:latin typeface="Helvetica" panose="020B0604020202020204" pitchFamily="34" charset="0"/>
              </a:rPr>
            </a:br>
            <a:endParaRPr lang="en-US" dirty="0"/>
          </a:p>
        </p:txBody>
      </p:sp>
    </p:spTree>
    <p:extLst>
      <p:ext uri="{BB962C8B-B14F-4D97-AF65-F5344CB8AC3E}">
        <p14:creationId xmlns:p14="http://schemas.microsoft.com/office/powerpoint/2010/main" val="1590279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PROSECUTORIAL MISCONDUCT AND THE CONSTITUTION</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r>
              <a:rPr lang="en-US" sz="3600" dirty="0" smtClean="0">
                <a:latin typeface="Arial Black" panose="020B0A04020102020204" pitchFamily="34" charset="0"/>
              </a:rPr>
              <a:t>“</a:t>
            </a:r>
            <a:r>
              <a:rPr lang="en-US" sz="3600" dirty="0">
                <a:latin typeface="Arial Black" panose="020B0A04020102020204" pitchFamily="34" charset="0"/>
              </a:rPr>
              <a:t>Improper remarks by a prosecutor can ‘“so infect[] the trial with unfairness as to make the resulting conviction a denial of due process.”’ </a:t>
            </a:r>
          </a:p>
          <a:p>
            <a:pPr marL="0" indent="0">
              <a:buNone/>
            </a:pPr>
            <a:endParaRPr lang="en-US" u="sng" dirty="0" smtClean="0">
              <a:latin typeface="Arial Black" panose="020B0A04020102020204" pitchFamily="34" charset="0"/>
            </a:endParaRPr>
          </a:p>
          <a:p>
            <a:pPr marL="0" indent="0">
              <a:buNone/>
            </a:pPr>
            <a:r>
              <a:rPr lang="en-US" u="sng" dirty="0" smtClean="0">
                <a:latin typeface="Arial Black" panose="020B0A04020102020204" pitchFamily="34" charset="0"/>
              </a:rPr>
              <a:t>DONNELLY </a:t>
            </a:r>
            <a:r>
              <a:rPr lang="en-US" u="sng" dirty="0">
                <a:latin typeface="Arial Black" panose="020B0A04020102020204" pitchFamily="34" charset="0"/>
              </a:rPr>
              <a:t>v. </a:t>
            </a:r>
            <a:r>
              <a:rPr lang="en-US" u="sng" dirty="0" err="1" smtClean="0">
                <a:latin typeface="Arial Black" panose="020B0A04020102020204" pitchFamily="34" charset="0"/>
              </a:rPr>
              <a:t>DeCHRISTOFORO</a:t>
            </a:r>
            <a:r>
              <a:rPr lang="en-US" dirty="0" smtClean="0">
                <a:latin typeface="Arial Black" panose="020B0A04020102020204" pitchFamily="34" charset="0"/>
              </a:rPr>
              <a:t> (1974) </a:t>
            </a:r>
            <a:r>
              <a:rPr lang="en-US" dirty="0">
                <a:latin typeface="Arial Black" panose="020B0A04020102020204" pitchFamily="34" charset="0"/>
              </a:rPr>
              <a:t>416 U.S. 637</a:t>
            </a:r>
          </a:p>
          <a:p>
            <a:endParaRPr lang="en-US" dirty="0"/>
          </a:p>
          <a:p>
            <a:pPr marL="0" indent="0">
              <a:buNone/>
            </a:pPr>
            <a:endParaRPr lang="en-US" dirty="0"/>
          </a:p>
        </p:txBody>
      </p:sp>
    </p:spTree>
    <p:extLst>
      <p:ext uri="{BB962C8B-B14F-4D97-AF65-F5344CB8AC3E}">
        <p14:creationId xmlns:p14="http://schemas.microsoft.com/office/powerpoint/2010/main" val="6095640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smtClean="0">
                <a:latin typeface="Arial Black" panose="020B0A04020102020204" pitchFamily="34" charset="0"/>
              </a:rPr>
              <a:t>HOW ABOUT COURTROOM DEMEANOR?</a:t>
            </a:r>
            <a:endParaRPr lang="en-US" b="1" u="sng">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r>
              <a:rPr lang="en-US" dirty="0"/>
              <a:t>In criminal trials of guilt, prosecutorial references to a </a:t>
            </a:r>
            <a:r>
              <a:rPr lang="en-US" dirty="0" err="1"/>
              <a:t>nontestifying</a:t>
            </a:r>
            <a:r>
              <a:rPr lang="en-US" dirty="0"/>
              <a:t> defendant's demeanor or behavior in the courtroom have been held improper on three grounds: (1) Demeanor evidence is cognizable and relevant only as it bears on the credibility of a witness.  (2) The prosecutorial comment infringes on the </a:t>
            </a:r>
            <a:r>
              <a:rPr lang="en-US" dirty="0" smtClean="0"/>
              <a:t>defendant's </a:t>
            </a:r>
            <a:r>
              <a:rPr lang="en-US" dirty="0"/>
              <a:t>right not to testify. (3) Consideration of the defendant's behavior or demeanor while off the stand violates the rule that criminal conduct cannot be inferred from bad character.</a:t>
            </a:r>
          </a:p>
          <a:p>
            <a:pPr marL="0" indent="0">
              <a:buNone/>
            </a:pPr>
            <a:endParaRPr lang="en-US" dirty="0"/>
          </a:p>
          <a:p>
            <a:pPr marL="0" indent="0">
              <a:buNone/>
            </a:pPr>
            <a:r>
              <a:rPr lang="en-US" u="sng" dirty="0"/>
              <a:t>People v. </a:t>
            </a:r>
            <a:r>
              <a:rPr lang="en-US" u="sng" dirty="0" err="1" smtClean="0"/>
              <a:t>Heishman</a:t>
            </a:r>
            <a:r>
              <a:rPr lang="en-US" u="sng" dirty="0" smtClean="0"/>
              <a:t> </a:t>
            </a:r>
            <a:r>
              <a:rPr lang="en-US" dirty="0" smtClean="0"/>
              <a:t>(1988) 45 </a:t>
            </a:r>
            <a:r>
              <a:rPr lang="en-US" dirty="0"/>
              <a:t>Cal. 3d 147, 197</a:t>
            </a:r>
          </a:p>
        </p:txBody>
      </p:sp>
    </p:spTree>
    <p:extLst>
      <p:ext uri="{BB962C8B-B14F-4D97-AF65-F5344CB8AC3E}">
        <p14:creationId xmlns:p14="http://schemas.microsoft.com/office/powerpoint/2010/main" val="28665643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HOWEVER . . .</a:t>
            </a:r>
            <a:r>
              <a:rPr lang="en-US" b="1" u="sng" dirty="0" smtClean="0"/>
              <a:t> </a:t>
            </a:r>
            <a:endParaRPr lang="en-US" b="1" u="sng" dirty="0"/>
          </a:p>
        </p:txBody>
      </p:sp>
      <p:sp>
        <p:nvSpPr>
          <p:cNvPr id="3" name="Content Placeholder 2"/>
          <p:cNvSpPr>
            <a:spLocks noGrp="1"/>
          </p:cNvSpPr>
          <p:nvPr>
            <p:ph idx="1"/>
          </p:nvPr>
        </p:nvSpPr>
        <p:spPr/>
        <p:txBody>
          <a:bodyPr/>
          <a:lstStyle/>
          <a:p>
            <a:pPr marL="0" indent="0">
              <a:buNone/>
            </a:pPr>
            <a:r>
              <a:rPr lang="en-US" dirty="0"/>
              <a:t>To the extent she was simply urging the jury to disregard defendant's demeanor, there was no misconduct.</a:t>
            </a:r>
          </a:p>
          <a:p>
            <a:endParaRPr lang="en-US" dirty="0"/>
          </a:p>
          <a:p>
            <a:pPr marL="0" indent="0">
              <a:buNone/>
            </a:pPr>
            <a:r>
              <a:rPr lang="en-US" u="sng" dirty="0"/>
              <a:t>People v. </a:t>
            </a:r>
            <a:r>
              <a:rPr lang="en-US" u="sng" dirty="0" err="1" smtClean="0"/>
              <a:t>Boyette</a:t>
            </a:r>
            <a:r>
              <a:rPr lang="en-US" u="sng" dirty="0"/>
              <a:t> </a:t>
            </a:r>
            <a:r>
              <a:rPr lang="en-US" dirty="0" smtClean="0"/>
              <a:t>(2002) </a:t>
            </a:r>
            <a:r>
              <a:rPr lang="en-US" dirty="0"/>
              <a:t>29 Cal. 4th 381, 434</a:t>
            </a:r>
          </a:p>
        </p:txBody>
      </p:sp>
    </p:spTree>
    <p:extLst>
      <p:ext uri="{BB962C8B-B14F-4D97-AF65-F5344CB8AC3E}">
        <p14:creationId xmlns:p14="http://schemas.microsoft.com/office/powerpoint/2010/main" val="38221542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b="1" u="sng" dirty="0">
                <a:latin typeface="Arial Black" panose="020B0A04020102020204" pitchFamily="34" charset="0"/>
              </a:rPr>
              <a:t>EXPRESSING A PERSONAL </a:t>
            </a:r>
            <a:r>
              <a:rPr lang="en-US" sz="4000" b="1" u="sng" dirty="0" smtClean="0">
                <a:latin typeface="Arial Black" panose="020B0A04020102020204" pitchFamily="34" charset="0"/>
              </a:rPr>
              <a:t>OPINION</a:t>
            </a:r>
            <a:br>
              <a:rPr lang="en-US" sz="4000" b="1" u="sng" dirty="0" smtClean="0">
                <a:latin typeface="Arial Black" panose="020B0A04020102020204" pitchFamily="34" charset="0"/>
              </a:rPr>
            </a:br>
            <a:r>
              <a:rPr lang="en-US" sz="4000" b="1" u="sng" dirty="0" smtClean="0">
                <a:latin typeface="Arial Black" panose="020B0A04020102020204" pitchFamily="34" charset="0"/>
              </a:rPr>
              <a:t>ON </a:t>
            </a:r>
            <a:r>
              <a:rPr lang="en-US" sz="4000" b="1" u="sng" dirty="0">
                <a:latin typeface="Arial Black" panose="020B0A04020102020204" pitchFamily="34" charset="0"/>
              </a:rPr>
              <a:t>GUILT</a:t>
            </a:r>
            <a:r>
              <a:rPr lang="en-US" dirty="0"/>
              <a:t/>
            </a:r>
            <a:br>
              <a:rPr lang="en-US" dirty="0"/>
            </a:b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latin typeface="Arial Black" panose="020B0A04020102020204" pitchFamily="34" charset="0"/>
              </a:rPr>
              <a:t>“The </a:t>
            </a:r>
            <a:r>
              <a:rPr lang="en-US" dirty="0">
                <a:latin typeface="Arial Black" panose="020B0A04020102020204" pitchFamily="34" charset="0"/>
              </a:rPr>
              <a:t>prosecutor stated several times that he believed the defendant to be guilty of the crimes charged</a:t>
            </a:r>
            <a:r>
              <a:rPr lang="en-US" dirty="0" smtClean="0">
                <a:latin typeface="Arial Black" panose="020B0A04020102020204" pitchFamily="34" charset="0"/>
              </a:rPr>
              <a:t>.”</a:t>
            </a:r>
          </a:p>
          <a:p>
            <a:pPr marL="0" indent="0">
              <a:buNone/>
            </a:pPr>
            <a:endParaRPr lang="en-US" dirty="0">
              <a:latin typeface="Arial Black" panose="020B0A04020102020204" pitchFamily="34" charset="0"/>
            </a:endParaRPr>
          </a:p>
          <a:p>
            <a:pPr marL="0" indent="0">
              <a:buNone/>
            </a:pPr>
            <a:r>
              <a:rPr lang="en-US" dirty="0" smtClean="0">
                <a:latin typeface="Arial Black" panose="020B0A04020102020204" pitchFamily="34" charset="0"/>
              </a:rPr>
              <a:t>“Nor </a:t>
            </a:r>
            <a:r>
              <a:rPr lang="en-US" dirty="0">
                <a:latin typeface="Arial Black" panose="020B0A04020102020204" pitchFamily="34" charset="0"/>
              </a:rPr>
              <a:t>may a prosecutor express a personal opinion or belief in a defendant's guilt, where there is substantial danger that jurors will interpret this as being based on information at the prosecutor's command, other than evidence adduced at trial</a:t>
            </a:r>
            <a:r>
              <a:rPr lang="en-US" dirty="0" smtClean="0">
                <a:latin typeface="Arial Black" panose="020B0A04020102020204" pitchFamily="34" charset="0"/>
              </a:rPr>
              <a:t>.”</a:t>
            </a:r>
            <a:endParaRPr lang="en-US" dirty="0">
              <a:latin typeface="Arial Black" panose="020B0A04020102020204" pitchFamily="34" charset="0"/>
            </a:endParaRPr>
          </a:p>
          <a:p>
            <a:endParaRPr lang="en-US" dirty="0"/>
          </a:p>
          <a:p>
            <a:pPr marL="0" indent="0">
              <a:buNone/>
            </a:pPr>
            <a:r>
              <a:rPr lang="en-US" u="sng" dirty="0">
                <a:latin typeface="Arial Black" panose="020B0A04020102020204" pitchFamily="34" charset="0"/>
              </a:rPr>
              <a:t>People v. </a:t>
            </a:r>
            <a:r>
              <a:rPr lang="en-US" u="sng" dirty="0" smtClean="0">
                <a:latin typeface="Arial Black" panose="020B0A04020102020204" pitchFamily="34" charset="0"/>
              </a:rPr>
              <a:t>Bain</a:t>
            </a:r>
            <a:r>
              <a:rPr lang="en-US" dirty="0" smtClean="0">
                <a:latin typeface="Arial Black" panose="020B0A04020102020204" pitchFamily="34" charset="0"/>
              </a:rPr>
              <a:t> (1971) </a:t>
            </a:r>
            <a:r>
              <a:rPr lang="en-US" dirty="0">
                <a:latin typeface="Arial Black" panose="020B0A04020102020204" pitchFamily="34" charset="0"/>
              </a:rPr>
              <a:t>5 Cal. 3d 839, 848</a:t>
            </a:r>
          </a:p>
        </p:txBody>
      </p:sp>
    </p:spTree>
    <p:extLst>
      <p:ext uri="{BB962C8B-B14F-4D97-AF65-F5344CB8AC3E}">
        <p14:creationId xmlns:p14="http://schemas.microsoft.com/office/powerpoint/2010/main" val="8156843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089211"/>
          </a:xfrm>
        </p:spPr>
        <p:txBody>
          <a:bodyPr/>
          <a:lstStyle/>
          <a:p>
            <a:pPr algn="ctr"/>
            <a:r>
              <a:rPr lang="en-US" b="1" u="sng" dirty="0" smtClean="0">
                <a:latin typeface="Arial Black" panose="020B0A04020102020204" pitchFamily="34" charset="0"/>
              </a:rPr>
              <a:t>VOUCHING</a:t>
            </a:r>
            <a:endParaRPr lang="en-US" b="1" u="sng" dirty="0">
              <a:latin typeface="Arial Black" panose="020B0A04020102020204" pitchFamily="34" charset="0"/>
            </a:endParaRPr>
          </a:p>
        </p:txBody>
      </p:sp>
      <p:sp>
        <p:nvSpPr>
          <p:cNvPr id="3" name="Content Placeholder 2"/>
          <p:cNvSpPr>
            <a:spLocks noGrp="1"/>
          </p:cNvSpPr>
          <p:nvPr>
            <p:ph idx="1"/>
          </p:nvPr>
        </p:nvSpPr>
        <p:spPr>
          <a:xfrm>
            <a:off x="838200" y="1452282"/>
            <a:ext cx="10515600" cy="5405718"/>
          </a:xfrm>
        </p:spPr>
        <p:txBody>
          <a:bodyPr>
            <a:normAutofit/>
          </a:bodyPr>
          <a:lstStyle/>
          <a:p>
            <a:pPr marL="0" indent="0">
              <a:buNone/>
            </a:pPr>
            <a:r>
              <a:rPr lang="en-US" sz="2400" dirty="0">
                <a:solidFill>
                  <a:srgbClr val="373739"/>
                </a:solidFill>
              </a:rPr>
              <a:t>A prosecutor is prohibited from vouching for the credibility of witnesses or otherwise bolstering the veracity of their testimony by referring to evidence outside the record. </a:t>
            </a:r>
            <a:r>
              <a:rPr lang="en-US" sz="2400" dirty="0" smtClean="0">
                <a:solidFill>
                  <a:srgbClr val="373739"/>
                </a:solidFill>
              </a:rPr>
              <a:t>Nor </a:t>
            </a:r>
            <a:r>
              <a:rPr lang="en-US" sz="2400" dirty="0">
                <a:solidFill>
                  <a:srgbClr val="373739"/>
                </a:solidFill>
              </a:rPr>
              <a:t>is a prosecutor permitted to place the prestige of her office behind a witness by offering the impression that she has taken steps to assure a witness's truthfulness at trial. </a:t>
            </a:r>
            <a:endParaRPr lang="en-US" sz="2400" u="sng" dirty="0" smtClean="0"/>
          </a:p>
          <a:p>
            <a:pPr marL="0" indent="0">
              <a:buNone/>
            </a:pPr>
            <a:r>
              <a:rPr lang="en-US" u="sng" dirty="0" smtClean="0"/>
              <a:t>People </a:t>
            </a:r>
            <a:r>
              <a:rPr lang="en-US" u="sng" dirty="0"/>
              <a:t>v. Frye</a:t>
            </a:r>
            <a:r>
              <a:rPr lang="en-US" dirty="0"/>
              <a:t>, 18 Cal. 4th 894, </a:t>
            </a:r>
            <a:r>
              <a:rPr lang="en-US" dirty="0" smtClean="0"/>
              <a:t>971.</a:t>
            </a:r>
          </a:p>
          <a:p>
            <a:pPr marL="0" indent="0">
              <a:buNone/>
            </a:pPr>
            <a:endParaRPr lang="en-US" dirty="0"/>
          </a:p>
          <a:p>
            <a:pPr marL="0" lvl="0" indent="0">
              <a:buNone/>
            </a:pPr>
            <a:r>
              <a:rPr lang="en-US" sz="2400" dirty="0" smtClean="0">
                <a:solidFill>
                  <a:prstClr val="black"/>
                </a:solidFill>
              </a:rPr>
              <a:t>Prosecutorial </a:t>
            </a:r>
            <a:r>
              <a:rPr lang="en-US" sz="2400" dirty="0">
                <a:solidFill>
                  <a:prstClr val="black"/>
                </a:solidFill>
              </a:rPr>
              <a:t>assurances, based on the record, regarding the apparent honesty or reliability of prosecution witnesses, cannot be characterized as improper "vouching," which usually involves an attempt to bolster a witness by reference to facts outside the record.</a:t>
            </a:r>
          </a:p>
          <a:p>
            <a:pPr marL="0" lvl="0" indent="0">
              <a:buNone/>
            </a:pPr>
            <a:endParaRPr lang="en-US" sz="2200" u="sng" dirty="0" smtClean="0">
              <a:solidFill>
                <a:prstClr val="black"/>
              </a:solidFill>
            </a:endParaRPr>
          </a:p>
          <a:p>
            <a:pPr marL="0" lvl="0" indent="0">
              <a:buNone/>
            </a:pPr>
            <a:r>
              <a:rPr lang="en-US" sz="2400" u="sng" dirty="0" smtClean="0">
                <a:solidFill>
                  <a:prstClr val="black"/>
                </a:solidFill>
              </a:rPr>
              <a:t>People </a:t>
            </a:r>
            <a:r>
              <a:rPr lang="en-US" sz="2400" u="sng" dirty="0">
                <a:solidFill>
                  <a:prstClr val="black"/>
                </a:solidFill>
              </a:rPr>
              <a:t>v. Medina</a:t>
            </a:r>
            <a:r>
              <a:rPr lang="en-US" sz="2400" dirty="0">
                <a:solidFill>
                  <a:prstClr val="black"/>
                </a:solidFill>
              </a:rPr>
              <a:t> (1995) 11 Cal. 4th 694,757 </a:t>
            </a:r>
          </a:p>
          <a:p>
            <a:pPr marL="0" indent="0">
              <a:buNone/>
            </a:pPr>
            <a:endParaRPr lang="en-US" dirty="0"/>
          </a:p>
          <a:p>
            <a:endParaRPr lang="en-US" dirty="0"/>
          </a:p>
        </p:txBody>
      </p:sp>
    </p:spTree>
    <p:extLst>
      <p:ext uri="{BB962C8B-B14F-4D97-AF65-F5344CB8AC3E}">
        <p14:creationId xmlns:p14="http://schemas.microsoft.com/office/powerpoint/2010/main" val="21604257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spcBef>
                <a:spcPts val="1000"/>
              </a:spcBef>
            </a:pPr>
            <a:r>
              <a:rPr lang="en-US" sz="4800" b="1" u="sng" dirty="0">
                <a:solidFill>
                  <a:prstClr val="black"/>
                </a:solidFill>
                <a:latin typeface="Calibri" panose="020F0502020204030204"/>
                <a:ea typeface="+mn-ea"/>
                <a:cs typeface="+mn-cs"/>
              </a:rPr>
              <a:t>Immunity Agreement</a:t>
            </a:r>
            <a:r>
              <a:rPr lang="en-US" sz="2800" dirty="0">
                <a:solidFill>
                  <a:prstClr val="black"/>
                </a:solidFill>
                <a:latin typeface="Calibri" panose="020F0502020204030204"/>
                <a:ea typeface="+mn-ea"/>
                <a:cs typeface="+mn-cs"/>
              </a:rPr>
              <a:t/>
            </a:r>
            <a:br>
              <a:rPr lang="en-US" sz="2800" dirty="0">
                <a:solidFill>
                  <a:prstClr val="black"/>
                </a:solidFill>
                <a:latin typeface="Calibri" panose="020F0502020204030204"/>
                <a:ea typeface="+mn-ea"/>
                <a:cs typeface="+mn-cs"/>
              </a:rPr>
            </a:br>
            <a:endParaRPr lang="en-US" dirty="0"/>
          </a:p>
        </p:txBody>
      </p:sp>
      <p:sp>
        <p:nvSpPr>
          <p:cNvPr id="3" name="Content Placeholder 2"/>
          <p:cNvSpPr>
            <a:spLocks noGrp="1"/>
          </p:cNvSpPr>
          <p:nvPr>
            <p:ph idx="1"/>
          </p:nvPr>
        </p:nvSpPr>
        <p:spPr/>
        <p:txBody>
          <a:bodyPr>
            <a:normAutofit/>
          </a:bodyPr>
          <a:lstStyle/>
          <a:p>
            <a:pPr marL="0" indent="0">
              <a:buNone/>
            </a:pPr>
            <a:r>
              <a:rPr lang="en-US" dirty="0"/>
              <a:t>However, so long as a prosecutor's assurances regarding the apparent honesty or reliability of prosecution witnesses are based on the "facts of [the] record and the inferences reasonably drawn therefrom, rather than any purported personal knowledge or belief," her comments cannot be characterized as improper vouching.</a:t>
            </a:r>
          </a:p>
          <a:p>
            <a:endParaRPr lang="en-US" dirty="0"/>
          </a:p>
          <a:p>
            <a:pPr marL="0" indent="0">
              <a:buNone/>
            </a:pPr>
            <a:r>
              <a:rPr lang="en-US" dirty="0"/>
              <a:t>People v. Frye, 18 Cal. 4th 894, </a:t>
            </a:r>
            <a:r>
              <a:rPr lang="en-US" dirty="0" smtClean="0"/>
              <a:t>971</a:t>
            </a:r>
          </a:p>
          <a:p>
            <a:endParaRPr lang="en-US" dirty="0"/>
          </a:p>
          <a:p>
            <a:endParaRPr lang="en-US" dirty="0"/>
          </a:p>
          <a:p>
            <a:endParaRPr lang="en-US" dirty="0"/>
          </a:p>
        </p:txBody>
      </p:sp>
    </p:spTree>
    <p:extLst>
      <p:ext uri="{BB962C8B-B14F-4D97-AF65-F5344CB8AC3E}">
        <p14:creationId xmlns:p14="http://schemas.microsoft.com/office/powerpoint/2010/main" val="11402074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u="sng" dirty="0">
                <a:solidFill>
                  <a:srgbClr val="373739"/>
                </a:solidFill>
                <a:latin typeface="Arial Black" panose="020B0A04020102020204" pitchFamily="34" charset="0"/>
              </a:rPr>
              <a:t>People v. </a:t>
            </a:r>
            <a:r>
              <a:rPr lang="en-US" sz="2800" b="1" u="sng" dirty="0" smtClean="0">
                <a:solidFill>
                  <a:srgbClr val="373739"/>
                </a:solidFill>
                <a:latin typeface="Arial Black" panose="020B0A04020102020204" pitchFamily="34" charset="0"/>
              </a:rPr>
              <a:t>Rodriguez</a:t>
            </a:r>
            <a:r>
              <a:rPr lang="en-US" sz="2800" b="1" dirty="0" smtClean="0">
                <a:solidFill>
                  <a:srgbClr val="373739"/>
                </a:solidFill>
                <a:latin typeface="Arial Black" panose="020B0A04020102020204" pitchFamily="34" charset="0"/>
              </a:rPr>
              <a:t> (2018) </a:t>
            </a:r>
            <a:r>
              <a:rPr lang="en-US" sz="2800" b="1" dirty="0">
                <a:solidFill>
                  <a:srgbClr val="373739"/>
                </a:solidFill>
                <a:latin typeface="Arial Black" panose="020B0A04020102020204" pitchFamily="34" charset="0"/>
              </a:rPr>
              <a:t>26 Cal. App. 5th 890</a:t>
            </a:r>
            <a:endParaRPr lang="en-US" sz="2800" dirty="0">
              <a:latin typeface="Arial Black" panose="020B0A04020102020204" pitchFamily="34" charset="0"/>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a:t>Let's start with Officer Stephens. [¶] … [¶] What did Officer Stephens tell you? He told you that he was attacked. He was hit from behind. Now, I ask you what motive would he have to lie? Sort of anticipating a defense like this, when Officer Stephens was on the stand I asked him, before that day, to your knowledge, had you ever seen the defendant before? No. Did you know the defendant? No. So you are being asked to believe by the defense that Officer Stephens, an officer, I think, with 17 years of experience with the Department of Corrections, for some reason, would put his entire career on the line. He would take the stand, subject himself to possible prosecution for perjury and lie and make up some story and tell you that this guy, who he didn't </a:t>
            </a:r>
            <a:r>
              <a:rPr lang="en-US" dirty="0" smtClean="0"/>
              <a:t>know</a:t>
            </a:r>
            <a:r>
              <a:rPr lang="en-US" dirty="0"/>
              <a:t>, attacked him and hit him on the back of the head. For what reason? What possible motive would he have to do that?</a:t>
            </a:r>
          </a:p>
          <a:p>
            <a:endParaRPr lang="en-US" dirty="0"/>
          </a:p>
        </p:txBody>
      </p:sp>
    </p:spTree>
    <p:extLst>
      <p:ext uri="{BB962C8B-B14F-4D97-AF65-F5344CB8AC3E}">
        <p14:creationId xmlns:p14="http://schemas.microsoft.com/office/powerpoint/2010/main" val="35642938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u="sng" dirty="0" smtClean="0">
                <a:latin typeface="Arial Black" panose="020B0A04020102020204" pitchFamily="34" charset="0"/>
              </a:rPr>
              <a:t>HOLDING</a:t>
            </a:r>
            <a:endParaRPr lang="en-US" u="sng" dirty="0">
              <a:latin typeface="Arial Black" panose="020B0A04020102020204" pitchFamily="34" charset="0"/>
            </a:endParaRPr>
          </a:p>
        </p:txBody>
      </p:sp>
      <p:sp>
        <p:nvSpPr>
          <p:cNvPr id="3" name="Content Placeholder 2"/>
          <p:cNvSpPr>
            <a:spLocks noGrp="1"/>
          </p:cNvSpPr>
          <p:nvPr>
            <p:ph idx="1"/>
          </p:nvPr>
        </p:nvSpPr>
        <p:spPr>
          <a:xfrm>
            <a:off x="838200" y="1533524"/>
            <a:ext cx="10515600" cy="4994275"/>
          </a:xfrm>
        </p:spPr>
        <p:txBody>
          <a:bodyPr>
            <a:normAutofit fontScale="92500" lnSpcReduction="20000"/>
          </a:bodyPr>
          <a:lstStyle/>
          <a:p>
            <a:r>
              <a:rPr lang="en-US" dirty="0">
                <a:solidFill>
                  <a:srgbClr val="373739"/>
                </a:solidFill>
                <a:latin typeface="Helvetica" panose="020B0604020202020204" pitchFamily="34" charset="0"/>
              </a:rPr>
              <a:t>The prosecutor's argument that the officer witnesses would not lie because of the danger to their careers and the risk of prosecution for perjury relied on facts not in evidence. The impact of the prosecutor's remarks depended on the truth of a number of propositions, none of which come close to being self-evident: that law enforcement officers of long tenure are more likely to be honest than other people; that they can firmly expect to lose their jobs if they lie or exaggerate when testifying against those accused of crime; that they face a grave risk of prosecution for perjury by the very prosecutors who have presented their testimony if they do this; or that these factors are so powerful in the minds of officers that they would feel no motivation to lie in order to maximize the punishment of those who attack them. There was, of course, no evidence at </a:t>
            </a:r>
            <a:r>
              <a:rPr lang="en-US" dirty="0" smtClean="0">
                <a:solidFill>
                  <a:srgbClr val="373739"/>
                </a:solidFill>
                <a:latin typeface="Helvetica" panose="020B0604020202020204" pitchFamily="34" charset="0"/>
              </a:rPr>
              <a:t>trial </a:t>
            </a:r>
            <a:r>
              <a:rPr lang="en-US" dirty="0">
                <a:solidFill>
                  <a:srgbClr val="373739"/>
                </a:solidFill>
                <a:latin typeface="Helvetica" panose="020B0604020202020204" pitchFamily="34" charset="0"/>
              </a:rPr>
              <a:t>that was relevant to any of these notions.</a:t>
            </a:r>
            <a:br>
              <a:rPr lang="en-US" dirty="0">
                <a:solidFill>
                  <a:srgbClr val="373739"/>
                </a:solidFill>
                <a:latin typeface="Helvetica" panose="020B0604020202020204" pitchFamily="34" charset="0"/>
              </a:rPr>
            </a:br>
            <a:r>
              <a:rPr lang="en-US" dirty="0">
                <a:solidFill>
                  <a:srgbClr val="373739"/>
                </a:solidFill>
                <a:latin typeface="Helvetica" panose="020B0604020202020204" pitchFamily="34" charset="0"/>
              </a:rPr>
              <a:t/>
            </a:r>
            <a:br>
              <a:rPr lang="en-US" dirty="0">
                <a:solidFill>
                  <a:srgbClr val="373739"/>
                </a:solidFill>
                <a:latin typeface="Helvetica" panose="020B0604020202020204" pitchFamily="34" charset="0"/>
              </a:rPr>
            </a:br>
            <a:endParaRPr lang="en-US" dirty="0"/>
          </a:p>
        </p:txBody>
      </p:sp>
    </p:spTree>
    <p:extLst>
      <p:ext uri="{BB962C8B-B14F-4D97-AF65-F5344CB8AC3E}">
        <p14:creationId xmlns:p14="http://schemas.microsoft.com/office/powerpoint/2010/main" val="37336067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MISSTATEMENT OF FACTS</a:t>
            </a:r>
            <a:endParaRPr lang="en-US" b="1" u="sng" dirty="0">
              <a:latin typeface="Arial Black" panose="020B0A04020102020204" pitchFamily="34" charset="0"/>
            </a:endParaRPr>
          </a:p>
        </p:txBody>
      </p:sp>
      <p:sp>
        <p:nvSpPr>
          <p:cNvPr id="3" name="Content Placeholder 2"/>
          <p:cNvSpPr>
            <a:spLocks noGrp="1"/>
          </p:cNvSpPr>
          <p:nvPr>
            <p:ph idx="1"/>
          </p:nvPr>
        </p:nvSpPr>
        <p:spPr>
          <a:xfrm>
            <a:off x="838200" y="1396538"/>
            <a:ext cx="10515600" cy="5461462"/>
          </a:xfrm>
        </p:spPr>
        <p:txBody>
          <a:bodyPr>
            <a:normAutofit fontScale="70000" lnSpcReduction="20000"/>
          </a:bodyPr>
          <a:lstStyle/>
          <a:p>
            <a:r>
              <a:rPr lang="en-US" dirty="0">
                <a:latin typeface="Arial Black" panose="020B0A04020102020204" pitchFamily="34" charset="0"/>
              </a:rPr>
              <a:t>Described blood on the knife as belonging to the Victim.</a:t>
            </a:r>
          </a:p>
          <a:p>
            <a:pPr lvl="1"/>
            <a:r>
              <a:rPr lang="en-US" dirty="0">
                <a:latin typeface="Arial Black" panose="020B0A04020102020204" pitchFamily="34" charset="0"/>
              </a:rPr>
              <a:t>Robbery / Murder of Stuart Margetts with a fixed blade knife.</a:t>
            </a:r>
          </a:p>
          <a:p>
            <a:pPr lvl="1"/>
            <a:r>
              <a:rPr lang="en-US" dirty="0">
                <a:latin typeface="Arial Black" panose="020B0A04020102020204" pitchFamily="34" charset="0"/>
              </a:rPr>
              <a:t>The blood on the folding knife (D’s waistband) could only be typed and was determined to be Blood Type O.</a:t>
            </a:r>
          </a:p>
          <a:p>
            <a:pPr lvl="1"/>
            <a:r>
              <a:rPr lang="en-US" dirty="0">
                <a:latin typeface="Arial Black" panose="020B0A04020102020204" pitchFamily="34" charset="0"/>
              </a:rPr>
              <a:t>Stuart Margetts has an O blood type.</a:t>
            </a:r>
          </a:p>
          <a:p>
            <a:pPr lvl="1"/>
            <a:r>
              <a:rPr lang="en-US" dirty="0">
                <a:latin typeface="Arial Black" panose="020B0A04020102020204" pitchFamily="34" charset="0"/>
              </a:rPr>
              <a:t>48 % of the population have this blood type</a:t>
            </a:r>
            <a:r>
              <a:rPr lang="en-US" dirty="0" smtClean="0">
                <a:latin typeface="Arial Black" panose="020B0A04020102020204" pitchFamily="34" charset="0"/>
              </a:rPr>
              <a:t>.</a:t>
            </a:r>
          </a:p>
          <a:p>
            <a:pPr lvl="1"/>
            <a:r>
              <a:rPr lang="en-US" dirty="0" smtClean="0">
                <a:latin typeface="Arial Black" panose="020B0A04020102020204" pitchFamily="34" charset="0"/>
              </a:rPr>
              <a:t>Surgical scar showed intent to kill</a:t>
            </a:r>
            <a:endParaRPr lang="en-US" dirty="0">
              <a:latin typeface="Arial Black" panose="020B0A04020102020204" pitchFamily="34" charset="0"/>
            </a:endParaRPr>
          </a:p>
          <a:p>
            <a:pPr marL="0" indent="0">
              <a:buNone/>
            </a:pPr>
            <a:endParaRPr lang="en-US" dirty="0" smtClean="0">
              <a:latin typeface="Arial Black" panose="020B0A04020102020204" pitchFamily="34" charset="0"/>
            </a:endParaRPr>
          </a:p>
          <a:p>
            <a:pPr marL="0" indent="0">
              <a:buNone/>
            </a:pPr>
            <a:r>
              <a:rPr lang="en-US" dirty="0" smtClean="0">
                <a:latin typeface="Arial Black" panose="020B0A04020102020204" pitchFamily="34" charset="0"/>
              </a:rPr>
              <a:t>Although prosecutors have wide latitude to draw inferences from the evidence presented at trial, mischaracterizing the evidence is misconduct. </a:t>
            </a:r>
          </a:p>
          <a:p>
            <a:pPr marL="0" indent="0">
              <a:buNone/>
            </a:pPr>
            <a:r>
              <a:rPr lang="en-US" u="sng" dirty="0" smtClean="0">
                <a:latin typeface="Arial Black" panose="020B0A04020102020204" pitchFamily="34" charset="0"/>
              </a:rPr>
              <a:t>People v. Hill</a:t>
            </a:r>
            <a:r>
              <a:rPr lang="en-US" dirty="0" smtClean="0">
                <a:latin typeface="Arial Black" panose="020B0A04020102020204" pitchFamily="34" charset="0"/>
              </a:rPr>
              <a:t>, 17 Cal. 4th 800, 823</a:t>
            </a:r>
          </a:p>
          <a:p>
            <a:pPr marL="0" indent="0">
              <a:buNone/>
            </a:pPr>
            <a:endParaRPr lang="en-US" dirty="0">
              <a:latin typeface="Arial Black" panose="020B0A04020102020204" pitchFamily="34" charset="0"/>
            </a:endParaRPr>
          </a:p>
          <a:p>
            <a:pPr marL="0" indent="0">
              <a:buNone/>
            </a:pPr>
            <a:r>
              <a:rPr lang="en-US" dirty="0" smtClean="0">
                <a:latin typeface="Arial Black" panose="020B0A04020102020204" pitchFamily="34" charset="0"/>
              </a:rPr>
              <a:t>Respondent argues that in making such arguments the prosecutor was only presenting the aspects of the case favorable to his side in as vigorous a manner as possible. Such an argument does not excuse either deliberate or mistaken misstatements of fact. </a:t>
            </a:r>
          </a:p>
          <a:p>
            <a:pPr marL="0" indent="0">
              <a:buNone/>
            </a:pPr>
            <a:endParaRPr lang="en-US" dirty="0" smtClean="0">
              <a:latin typeface="Arial Black" panose="020B0A04020102020204" pitchFamily="34" charset="0"/>
            </a:endParaRPr>
          </a:p>
          <a:p>
            <a:pPr marL="0" indent="0">
              <a:buNone/>
            </a:pPr>
            <a:r>
              <a:rPr lang="en-US" u="sng" dirty="0" smtClean="0">
                <a:latin typeface="Arial Black" panose="020B0A04020102020204" pitchFamily="34" charset="0"/>
              </a:rPr>
              <a:t>People v. Purvis </a:t>
            </a:r>
            <a:r>
              <a:rPr lang="en-US" dirty="0" smtClean="0">
                <a:latin typeface="Arial Black" panose="020B0A04020102020204" pitchFamily="34" charset="0"/>
              </a:rPr>
              <a:t>(1963) 60 Cal. 2d 323, 343.</a:t>
            </a:r>
            <a:endParaRPr lang="en-US" dirty="0">
              <a:latin typeface="Arial Black" panose="020B0A04020102020204" pitchFamily="34" charset="0"/>
            </a:endParaRPr>
          </a:p>
        </p:txBody>
      </p:sp>
    </p:spTree>
    <p:extLst>
      <p:ext uri="{BB962C8B-B14F-4D97-AF65-F5344CB8AC3E}">
        <p14:creationId xmlns:p14="http://schemas.microsoft.com/office/powerpoint/2010/main" val="31494109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PEOPLE V. HILL</a:t>
            </a:r>
            <a:br>
              <a:rPr lang="en-US" b="1" u="sng" dirty="0" smtClean="0">
                <a:latin typeface="Arial Black" panose="020B0A04020102020204" pitchFamily="34" charset="0"/>
              </a:rPr>
            </a:br>
            <a:r>
              <a:rPr lang="en-US" b="1" dirty="0" smtClean="0">
                <a:latin typeface="Arial Black" panose="020B0A04020102020204" pitchFamily="34" charset="0"/>
              </a:rPr>
              <a:t>(1998) 17 Cal.4</a:t>
            </a:r>
            <a:r>
              <a:rPr lang="en-US" b="1" baseline="30000" dirty="0" smtClean="0">
                <a:latin typeface="Arial Black" panose="020B0A04020102020204" pitchFamily="34" charset="0"/>
              </a:rPr>
              <a:t>th</a:t>
            </a:r>
            <a:r>
              <a:rPr lang="en-US" b="1" dirty="0" smtClean="0">
                <a:latin typeface="Arial Black" panose="020B0A04020102020204" pitchFamily="34" charset="0"/>
              </a:rPr>
              <a:t> 800</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normAutofit lnSpcReduction="10000"/>
          </a:bodyPr>
          <a:lstStyle/>
          <a:p>
            <a:pPr marL="0" indent="0">
              <a:buNone/>
            </a:pPr>
            <a:endParaRPr lang="en-US" dirty="0" smtClean="0"/>
          </a:p>
          <a:p>
            <a:pPr marL="0" indent="0">
              <a:buNone/>
            </a:pPr>
            <a:r>
              <a:rPr lang="en-US" sz="4800" dirty="0" smtClean="0">
                <a:latin typeface="Arial Black" panose="020B0A04020102020204" pitchFamily="34" charset="0"/>
              </a:rPr>
              <a:t>“The </a:t>
            </a:r>
            <a:r>
              <a:rPr lang="en-US" sz="4800" dirty="0">
                <a:latin typeface="Arial Black" panose="020B0A04020102020204" pitchFamily="34" charset="0"/>
              </a:rPr>
              <a:t>most disturbing aspect of this case was the outrageous and pervasive misconduct on the part of the state's representative at trial: the public prosecutor</a:t>
            </a:r>
            <a:r>
              <a:rPr lang="en-US" sz="4800" dirty="0" smtClean="0">
                <a:latin typeface="Arial Black" panose="020B0A04020102020204" pitchFamily="34" charset="0"/>
              </a:rPr>
              <a:t>.”</a:t>
            </a:r>
            <a:endParaRPr lang="en-US" sz="4800" dirty="0">
              <a:latin typeface="Arial Black" panose="020B0A04020102020204" pitchFamily="34" charset="0"/>
            </a:endParaRPr>
          </a:p>
          <a:p>
            <a:endParaRPr lang="en-US" sz="4800" dirty="0">
              <a:latin typeface="Arial Black" panose="020B0A04020102020204" pitchFamily="34" charset="0"/>
            </a:endParaRPr>
          </a:p>
        </p:txBody>
      </p:sp>
    </p:spTree>
    <p:extLst>
      <p:ext uri="{BB962C8B-B14F-4D97-AF65-F5344CB8AC3E}">
        <p14:creationId xmlns:p14="http://schemas.microsoft.com/office/powerpoint/2010/main" val="11816014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 Prosecutorial Misconduct</a:t>
            </a:r>
            <a:br>
              <a:rPr lang="en-US" b="1" dirty="0" smtClean="0"/>
            </a:br>
            <a:r>
              <a:rPr lang="en-US" b="1" dirty="0" smtClean="0"/>
              <a:t>	1. Introduction</a:t>
            </a:r>
            <a:endParaRPr lang="en-US" b="1" dirty="0"/>
          </a:p>
        </p:txBody>
      </p:sp>
      <p:sp>
        <p:nvSpPr>
          <p:cNvPr id="3" name="Content Placeholder 2"/>
          <p:cNvSpPr>
            <a:spLocks noGrp="1"/>
          </p:cNvSpPr>
          <p:nvPr>
            <p:ph idx="1"/>
          </p:nvPr>
        </p:nvSpPr>
        <p:spPr>
          <a:xfrm>
            <a:off x="838200" y="1787525"/>
            <a:ext cx="10515600" cy="4351338"/>
          </a:xfrm>
        </p:spPr>
        <p:txBody>
          <a:bodyPr/>
          <a:lstStyle/>
          <a:p>
            <a:pPr marL="0" indent="0">
              <a:buNone/>
            </a:pPr>
            <a:r>
              <a:rPr lang="en-US" sz="4000" dirty="0">
                <a:latin typeface="Arial Black" panose="020B0A04020102020204" pitchFamily="34" charset="0"/>
              </a:rPr>
              <a:t>The People of the State of California were represented at defendant's trial by Prosecutor Rosalie </a:t>
            </a:r>
            <a:r>
              <a:rPr lang="en-US" sz="4000" dirty="0" smtClean="0">
                <a:latin typeface="Arial Black" panose="020B0A04020102020204" pitchFamily="34" charset="0"/>
              </a:rPr>
              <a:t>Morton. Defendant </a:t>
            </a:r>
            <a:r>
              <a:rPr lang="en-US" sz="4000" dirty="0">
                <a:latin typeface="Arial Black" panose="020B0A04020102020204" pitchFamily="34" charset="0"/>
              </a:rPr>
              <a:t>contends she committed numerous acts of prosecutorial misconduct. We agree.</a:t>
            </a:r>
          </a:p>
          <a:p>
            <a:endParaRPr lang="en-US" dirty="0"/>
          </a:p>
        </p:txBody>
      </p:sp>
    </p:spTree>
    <p:extLst>
      <p:ext uri="{BB962C8B-B14F-4D97-AF65-F5344CB8AC3E}">
        <p14:creationId xmlns:p14="http://schemas.microsoft.com/office/powerpoint/2010/main" val="35323241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u="sng" dirty="0" smtClean="0">
                <a:latin typeface="Arial Black" panose="020B0A04020102020204" pitchFamily="34" charset="0"/>
              </a:rPr>
              <a:t>Business &amp; Profession Code § 6068</a:t>
            </a:r>
            <a:endParaRPr lang="en-US" sz="4000" b="1"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endParaRPr lang="en-US" dirty="0" smtClean="0">
              <a:latin typeface="Arial Black" panose="020B0A04020102020204" pitchFamily="34" charset="0"/>
            </a:endParaRPr>
          </a:p>
          <a:p>
            <a:pPr marL="0" indent="0">
              <a:buNone/>
            </a:pPr>
            <a:r>
              <a:rPr lang="en-US" dirty="0" smtClean="0">
                <a:latin typeface="Arial Black" panose="020B0A04020102020204" pitchFamily="34" charset="0"/>
              </a:rPr>
              <a:t>It </a:t>
            </a:r>
            <a:r>
              <a:rPr lang="en-US" dirty="0">
                <a:latin typeface="Arial Black" panose="020B0A04020102020204" pitchFamily="34" charset="0"/>
              </a:rPr>
              <a:t>is the duty of an attorney to do all of the following:</a:t>
            </a:r>
          </a:p>
          <a:p>
            <a:pPr marL="0" indent="0">
              <a:buNone/>
            </a:pPr>
            <a:r>
              <a:rPr lang="en-US" dirty="0" smtClean="0">
                <a:latin typeface="Arial Black" panose="020B0A04020102020204" pitchFamily="34" charset="0"/>
              </a:rPr>
              <a:t>	</a:t>
            </a:r>
          </a:p>
          <a:p>
            <a:pPr marL="0" indent="0">
              <a:buNone/>
            </a:pPr>
            <a:r>
              <a:rPr lang="en-US" dirty="0">
                <a:latin typeface="Arial Black" panose="020B0A04020102020204" pitchFamily="34" charset="0"/>
              </a:rPr>
              <a:t>	</a:t>
            </a:r>
            <a:r>
              <a:rPr lang="en-US" sz="4400" dirty="0" smtClean="0">
                <a:latin typeface="Arial Black" panose="020B0A04020102020204" pitchFamily="34" charset="0"/>
              </a:rPr>
              <a:t>(</a:t>
            </a:r>
            <a:r>
              <a:rPr lang="en-US" sz="4400" dirty="0">
                <a:latin typeface="Arial Black" panose="020B0A04020102020204" pitchFamily="34" charset="0"/>
              </a:rPr>
              <a:t>a) To support the Constitution </a:t>
            </a:r>
            <a:r>
              <a:rPr lang="en-US" sz="4400" dirty="0" smtClean="0">
                <a:latin typeface="Arial Black" panose="020B0A04020102020204" pitchFamily="34" charset="0"/>
              </a:rPr>
              <a:t>	and </a:t>
            </a:r>
            <a:r>
              <a:rPr lang="en-US" sz="4400" dirty="0">
                <a:latin typeface="Arial Black" panose="020B0A04020102020204" pitchFamily="34" charset="0"/>
              </a:rPr>
              <a:t>laws of the </a:t>
            </a:r>
            <a:r>
              <a:rPr lang="en-US" sz="4400" dirty="0" smtClean="0">
                <a:latin typeface="Arial Black" panose="020B0A04020102020204" pitchFamily="34" charset="0"/>
              </a:rPr>
              <a:t>United </a:t>
            </a:r>
            <a:r>
              <a:rPr lang="en-US" sz="4400" dirty="0">
                <a:latin typeface="Arial Black" panose="020B0A04020102020204" pitchFamily="34" charset="0"/>
              </a:rPr>
              <a:t>States </a:t>
            </a:r>
            <a:r>
              <a:rPr lang="en-US" sz="4400" dirty="0" smtClean="0">
                <a:latin typeface="Arial Black" panose="020B0A04020102020204" pitchFamily="34" charset="0"/>
              </a:rPr>
              <a:t>	and of </a:t>
            </a:r>
            <a:r>
              <a:rPr lang="en-US" sz="4400" dirty="0">
                <a:latin typeface="Arial Black" panose="020B0A04020102020204" pitchFamily="34" charset="0"/>
              </a:rPr>
              <a:t>this </a:t>
            </a:r>
            <a:r>
              <a:rPr lang="en-US" sz="4400" dirty="0" smtClean="0">
                <a:latin typeface="Arial Black" panose="020B0A04020102020204" pitchFamily="34" charset="0"/>
              </a:rPr>
              <a:t>state</a:t>
            </a:r>
            <a:endParaRPr lang="en-US" sz="4400" dirty="0">
              <a:latin typeface="Arial Black" panose="020B0A04020102020204" pitchFamily="34" charset="0"/>
            </a:endParaRPr>
          </a:p>
          <a:p>
            <a:pPr marL="0" indent="0">
              <a:buNone/>
            </a:pPr>
            <a:endParaRPr lang="en-US" dirty="0"/>
          </a:p>
        </p:txBody>
      </p:sp>
    </p:spTree>
    <p:extLst>
      <p:ext uri="{BB962C8B-B14F-4D97-AF65-F5344CB8AC3E}">
        <p14:creationId xmlns:p14="http://schemas.microsoft.com/office/powerpoint/2010/main" val="17982962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FACTS NOT IN EVIDENCE</a:t>
            </a:r>
            <a:endParaRPr lang="en-US" b="1" u="sng" dirty="0">
              <a:latin typeface="Arial Black" panose="020B0A04020102020204" pitchFamily="34" charset="0"/>
            </a:endParaRPr>
          </a:p>
        </p:txBody>
      </p:sp>
      <p:sp>
        <p:nvSpPr>
          <p:cNvPr id="3" name="Content Placeholder 2"/>
          <p:cNvSpPr>
            <a:spLocks noGrp="1"/>
          </p:cNvSpPr>
          <p:nvPr>
            <p:ph idx="1"/>
          </p:nvPr>
        </p:nvSpPr>
        <p:spPr>
          <a:xfrm>
            <a:off x="838200" y="1825624"/>
            <a:ext cx="10515600" cy="5032376"/>
          </a:xfrm>
        </p:spPr>
        <p:txBody>
          <a:bodyPr>
            <a:normAutofit fontScale="92500" lnSpcReduction="10000"/>
          </a:bodyPr>
          <a:lstStyle/>
          <a:p>
            <a:pPr marL="0" indent="0">
              <a:buNone/>
            </a:pPr>
            <a:r>
              <a:rPr lang="en-US" dirty="0" smtClean="0">
                <a:latin typeface="Arial Black" panose="020B0A04020102020204" pitchFamily="34" charset="0"/>
              </a:rPr>
              <a:t>Since Defendant’s arrest, there has been no similar crimes committed in the area.</a:t>
            </a:r>
          </a:p>
          <a:p>
            <a:pPr lvl="1"/>
            <a:r>
              <a:rPr lang="en-US" dirty="0">
                <a:latin typeface="Arial Black" panose="020B0A04020102020204" pitchFamily="34" charset="0"/>
              </a:rPr>
              <a:t>No evidence established a reduction in the violent crime or knife assault rate at that particular Pacoima parking lot. Morton thus committed misconduct by suggesting, with no factual support in the record, that she had information not presented to the jury that pointed to defendant's </a:t>
            </a:r>
            <a:r>
              <a:rPr lang="en-US" dirty="0" smtClean="0">
                <a:latin typeface="Arial Black" panose="020B0A04020102020204" pitchFamily="34" charset="0"/>
              </a:rPr>
              <a:t>guilt.</a:t>
            </a:r>
          </a:p>
          <a:p>
            <a:pPr marL="0" lvl="1" indent="0">
              <a:buNone/>
            </a:pPr>
            <a:endParaRPr lang="en-US" dirty="0" smtClean="0">
              <a:latin typeface="Arial Black" panose="020B0A04020102020204" pitchFamily="34" charset="0"/>
            </a:endParaRPr>
          </a:p>
          <a:p>
            <a:pPr marL="0" lvl="1" indent="0">
              <a:buNone/>
            </a:pPr>
            <a:r>
              <a:rPr lang="en-US" sz="2800" dirty="0" smtClean="0">
                <a:latin typeface="Arial Black" panose="020B0A04020102020204" pitchFamily="34" charset="0"/>
              </a:rPr>
              <a:t>“I </a:t>
            </a:r>
            <a:r>
              <a:rPr lang="en-US" sz="2800" dirty="0">
                <a:latin typeface="Arial Black" panose="020B0A04020102020204" pitchFamily="34" charset="0"/>
              </a:rPr>
              <a:t>could have had somebody come in here and analyze that. [P] . . . [But] I don't have to prove anything about that at all." </a:t>
            </a:r>
            <a:endParaRPr lang="en-US" sz="2800" dirty="0" smtClean="0">
              <a:latin typeface="Arial Black" panose="020B0A04020102020204" pitchFamily="34" charset="0"/>
            </a:endParaRPr>
          </a:p>
          <a:p>
            <a:pPr lvl="1"/>
            <a:r>
              <a:rPr lang="en-US" dirty="0">
                <a:latin typeface="Arial Black" panose="020B0A04020102020204" pitchFamily="34" charset="0"/>
              </a:rPr>
              <a:t>To the extent Morton, </a:t>
            </a:r>
            <a:r>
              <a:rPr lang="en-US" dirty="0" smtClean="0">
                <a:latin typeface="Arial Black" panose="020B0A04020102020204" pitchFamily="34" charset="0"/>
              </a:rPr>
              <a:t>by these </a:t>
            </a:r>
            <a:r>
              <a:rPr lang="en-US" dirty="0">
                <a:latin typeface="Arial Black" panose="020B0A04020102020204" pitchFamily="34" charset="0"/>
              </a:rPr>
              <a:t>comments, implied an expert would have testified favorably for the prosecution had she called one, she committed misconduct, for she called no such witness. </a:t>
            </a:r>
          </a:p>
        </p:txBody>
      </p:sp>
    </p:spTree>
    <p:extLst>
      <p:ext uri="{BB962C8B-B14F-4D97-AF65-F5344CB8AC3E}">
        <p14:creationId xmlns:p14="http://schemas.microsoft.com/office/powerpoint/2010/main" val="38531564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People v. Bell</a:t>
            </a:r>
            <a:r>
              <a:rPr lang="en-US" dirty="0" smtClean="0">
                <a:latin typeface="Arial Black" panose="020B0A04020102020204" pitchFamily="34" charset="0"/>
              </a:rPr>
              <a:t>(1989) 49 Cal.3d 502, 539.</a:t>
            </a:r>
            <a:endParaRPr lang="en-US" b="1" u="sng" dirty="0">
              <a:latin typeface="Arial Black" panose="020B0A04020102020204" pitchFamily="34" charset="0"/>
            </a:endParaRPr>
          </a:p>
        </p:txBody>
      </p:sp>
      <p:sp>
        <p:nvSpPr>
          <p:cNvPr id="3" name="Content Placeholder 2"/>
          <p:cNvSpPr>
            <a:spLocks noGrp="1"/>
          </p:cNvSpPr>
          <p:nvPr>
            <p:ph idx="1"/>
          </p:nvPr>
        </p:nvSpPr>
        <p:spPr>
          <a:xfrm>
            <a:off x="838200" y="1825624"/>
            <a:ext cx="10515600" cy="5032375"/>
          </a:xfrm>
        </p:spPr>
        <p:txBody>
          <a:bodyPr>
            <a:normAutofit fontScale="85000" lnSpcReduction="10000"/>
          </a:bodyPr>
          <a:lstStyle/>
          <a:p>
            <a:pPr marL="0" indent="0">
              <a:buNone/>
            </a:pPr>
            <a:r>
              <a:rPr lang="en-US" dirty="0"/>
              <a:t>In closing argument, pursuing the defense theory that Larry Bell was the perpetrator of the crimes, defendant's counsel commented that the senseless nature of the killings might be accounted for by Larry's use of cocaine. In rebuttal </a:t>
            </a:r>
            <a:r>
              <a:rPr lang="en-US" dirty="0" smtClean="0"/>
              <a:t>the </a:t>
            </a:r>
            <a:r>
              <a:rPr lang="en-US" dirty="0"/>
              <a:t>prosecutor stated: "Those of you who have some medical knowledge know that cocaine is a downer, you get mellow on it. It's not like </a:t>
            </a:r>
            <a:r>
              <a:rPr lang="en-US" dirty="0" err="1"/>
              <a:t>methedrine</a:t>
            </a:r>
            <a:r>
              <a:rPr lang="en-US" dirty="0"/>
              <a:t> which stokes you up and causes you to do irrational acts. Cocaine is a downer. You don't go out and shoot people on cocaine. You make love; you're mellow."</a:t>
            </a:r>
          </a:p>
          <a:p>
            <a:endParaRPr lang="en-US" dirty="0"/>
          </a:p>
          <a:p>
            <a:pPr marL="0" indent="0">
              <a:buNone/>
            </a:pPr>
            <a:r>
              <a:rPr lang="en-US" dirty="0" smtClean="0"/>
              <a:t>The </a:t>
            </a:r>
            <a:r>
              <a:rPr lang="en-US" dirty="0"/>
              <a:t>remarks appear to have been factually </a:t>
            </a:r>
            <a:r>
              <a:rPr lang="en-US" dirty="0" smtClean="0"/>
              <a:t>inaccurate </a:t>
            </a:r>
            <a:r>
              <a:rPr lang="en-US" dirty="0"/>
              <a:t>to the text </a:t>
            </a:r>
            <a:r>
              <a:rPr lang="en-US" dirty="0" smtClean="0"/>
              <a:t>. . . and </a:t>
            </a:r>
            <a:r>
              <a:rPr lang="en-US" dirty="0"/>
              <a:t>were improper since they were neither based on the evidence nor related to a matter of common knowledge. The prosecutor's inaccurate and misleading remarks went far beyond the speculative suggestion of defense </a:t>
            </a:r>
            <a:r>
              <a:rPr lang="en-US" dirty="0" smtClean="0"/>
              <a:t>counsel </a:t>
            </a:r>
            <a:r>
              <a:rPr lang="en-US" dirty="0"/>
              <a:t>regarding the possible effect of cocaine on Larry Bell since the prosecutor purported to be stating a scientific fact. Even if defense counsel's remarks were improper based on the state of the evidence, they did not justify the prosecutor's response. </a:t>
            </a:r>
          </a:p>
        </p:txBody>
      </p:sp>
    </p:spTree>
    <p:extLst>
      <p:ext uri="{BB962C8B-B14F-4D97-AF65-F5344CB8AC3E}">
        <p14:creationId xmlns:p14="http://schemas.microsoft.com/office/powerpoint/2010/main" val="306084594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MISSTATEMENTS OF THE LAW</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r>
              <a:rPr lang="en-US" dirty="0" smtClean="0">
                <a:latin typeface="Arial Black" panose="020B0A04020102020204" pitchFamily="34" charset="0"/>
              </a:rPr>
              <a:t>Although counsel have broad discretion in discussing the legal and factual merits of a case, it is improper to misstate the law.</a:t>
            </a:r>
          </a:p>
          <a:p>
            <a:endParaRPr lang="en-US" dirty="0" smtClean="0">
              <a:latin typeface="Arial Black" panose="020B0A04020102020204" pitchFamily="34" charset="0"/>
            </a:endParaRPr>
          </a:p>
          <a:p>
            <a:pPr marL="0" indent="0">
              <a:buNone/>
            </a:pPr>
            <a:r>
              <a:rPr lang="en-US" u="sng" dirty="0" smtClean="0">
                <a:latin typeface="Arial Black" panose="020B0A04020102020204" pitchFamily="34" charset="0"/>
              </a:rPr>
              <a:t>People v. Bell</a:t>
            </a:r>
            <a:r>
              <a:rPr lang="en-US" dirty="0">
                <a:latin typeface="Arial Black" panose="020B0A04020102020204" pitchFamily="34" charset="0"/>
              </a:rPr>
              <a:t> </a:t>
            </a:r>
            <a:r>
              <a:rPr lang="en-US" dirty="0" smtClean="0">
                <a:latin typeface="Arial Black" panose="020B0A04020102020204" pitchFamily="34" charset="0"/>
              </a:rPr>
              <a:t>(1989) 49 Cal. 3d 502, 538</a:t>
            </a:r>
            <a:endParaRPr lang="en-US" dirty="0">
              <a:latin typeface="Arial Black" panose="020B0A04020102020204" pitchFamily="34" charset="0"/>
            </a:endParaRPr>
          </a:p>
        </p:txBody>
      </p:sp>
    </p:spTree>
    <p:extLst>
      <p:ext uri="{BB962C8B-B14F-4D97-AF65-F5344CB8AC3E}">
        <p14:creationId xmlns:p14="http://schemas.microsoft.com/office/powerpoint/2010/main" val="65608301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Argument from People v. Hill</a:t>
            </a:r>
            <a:r>
              <a:rPr lang="en-US" dirty="0" smtClean="0">
                <a:latin typeface="Arial Black" panose="020B0A04020102020204" pitchFamily="34" charset="0"/>
              </a:rPr>
              <a:t> (again)</a:t>
            </a:r>
            <a:endParaRPr lang="en-US" b="1" u="sng" dirty="0">
              <a:latin typeface="Arial Black" panose="020B0A04020102020204" pitchFamily="34" charset="0"/>
            </a:endParaRPr>
          </a:p>
        </p:txBody>
      </p:sp>
      <p:sp>
        <p:nvSpPr>
          <p:cNvPr id="3" name="Content Placeholder 2"/>
          <p:cNvSpPr>
            <a:spLocks noGrp="1"/>
          </p:cNvSpPr>
          <p:nvPr>
            <p:ph idx="1"/>
          </p:nvPr>
        </p:nvSpPr>
        <p:spPr>
          <a:xfrm>
            <a:off x="838200" y="1825624"/>
            <a:ext cx="10515600" cy="5032375"/>
          </a:xfrm>
        </p:spPr>
        <p:txBody>
          <a:bodyPr>
            <a:normAutofit fontScale="92500" lnSpcReduction="10000"/>
          </a:bodyPr>
          <a:lstStyle/>
          <a:p>
            <a:r>
              <a:rPr lang="en-US" dirty="0" smtClean="0"/>
              <a:t>“[I]t </a:t>
            </a:r>
            <a:r>
              <a:rPr lang="en-US" dirty="0"/>
              <a:t>must be reasonable. It's not all possible doubt. Actually, very simply, it means, you know, you have to have a reason for this doubt. </a:t>
            </a:r>
            <a:r>
              <a:rPr lang="en-US" i="1" dirty="0"/>
              <a:t>There has to be some evidence on which to base a doubt</a:t>
            </a:r>
            <a:r>
              <a:rPr lang="en-US" dirty="0"/>
              <a:t>." Blum objected, noting the statement was incorrect, and that Morton's argument was "putting the burden on me</a:t>
            </a:r>
            <a:r>
              <a:rPr lang="en-US" dirty="0" smtClean="0"/>
              <a:t>.“</a:t>
            </a:r>
            <a:endParaRPr lang="en-US" dirty="0"/>
          </a:p>
          <a:p>
            <a:pPr marL="0" indent="0">
              <a:buNone/>
            </a:pPr>
            <a:r>
              <a:rPr lang="en-US" b="1" dirty="0"/>
              <a:t>HOLDING</a:t>
            </a:r>
            <a:r>
              <a:rPr lang="en-US" b="1" dirty="0" smtClean="0"/>
              <a:t>: </a:t>
            </a:r>
          </a:p>
          <a:p>
            <a:r>
              <a:rPr lang="en-US" b="1" dirty="0" smtClean="0"/>
              <a:t>Morton's </a:t>
            </a:r>
            <a:r>
              <a:rPr lang="en-US" b="1" dirty="0"/>
              <a:t>comments are somewhat ambiguous. Morton, however, committed misconduct insofar as her statements could reasonably be interpreted as suggesting to the jury she did not have the burden of proving every element of the crimes charged beyond a reasonable doubt. Further, to the extent Morton was claiming there must be some affirmative evidence demonstrating a reasonable doubt, she was mistaken as to the law, for the jury may simply not be persuaded by the prosecution's evidence.</a:t>
            </a:r>
          </a:p>
          <a:p>
            <a:endParaRPr lang="en-US" b="1" dirty="0"/>
          </a:p>
          <a:p>
            <a:pPr marL="0" indent="0">
              <a:buNone/>
            </a:pPr>
            <a:endParaRPr lang="en-US" b="1" dirty="0"/>
          </a:p>
        </p:txBody>
      </p:sp>
    </p:spTree>
    <p:extLst>
      <p:ext uri="{BB962C8B-B14F-4D97-AF65-F5344CB8AC3E}">
        <p14:creationId xmlns:p14="http://schemas.microsoft.com/office/powerpoint/2010/main" val="305465648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u="sng" dirty="0" smtClean="0">
                <a:latin typeface="Arial Black" panose="020B0A04020102020204" pitchFamily="34" charset="0"/>
              </a:rPr>
              <a:t>BURDEN </a:t>
            </a:r>
            <a:r>
              <a:rPr lang="en-US" b="1" u="sng" dirty="0">
                <a:latin typeface="Arial Black" panose="020B0A04020102020204" pitchFamily="34" charset="0"/>
              </a:rPr>
              <a:t>SHIFTING</a:t>
            </a:r>
            <a:br>
              <a:rPr lang="en-US" b="1" u="sng" dirty="0">
                <a:latin typeface="Arial Black" panose="020B0A04020102020204" pitchFamily="34" charset="0"/>
              </a:rPr>
            </a:br>
            <a:r>
              <a:rPr lang="en-US" b="1" u="sng" dirty="0">
                <a:latin typeface="Arial Black" panose="020B0A04020102020204" pitchFamily="34" charset="0"/>
              </a:rPr>
              <a:t>People v. </a:t>
            </a:r>
            <a:r>
              <a:rPr lang="en-US" b="1" u="sng" dirty="0" smtClean="0">
                <a:latin typeface="Arial Black" panose="020B0A04020102020204" pitchFamily="34" charset="0"/>
              </a:rPr>
              <a:t>Cowan (2017) 8 </a:t>
            </a:r>
            <a:r>
              <a:rPr lang="en-US" b="1" u="sng" dirty="0">
                <a:latin typeface="Arial Black" panose="020B0A04020102020204" pitchFamily="34" charset="0"/>
              </a:rPr>
              <a:t>Cal. App. 5th 1152</a:t>
            </a:r>
          </a:p>
        </p:txBody>
      </p:sp>
      <p:sp>
        <p:nvSpPr>
          <p:cNvPr id="3" name="Content Placeholder 2"/>
          <p:cNvSpPr>
            <a:spLocks noGrp="1"/>
          </p:cNvSpPr>
          <p:nvPr>
            <p:ph idx="1"/>
          </p:nvPr>
        </p:nvSpPr>
        <p:spPr>
          <a:xfrm>
            <a:off x="838200" y="1825624"/>
            <a:ext cx="10515600" cy="4930775"/>
          </a:xfrm>
        </p:spPr>
        <p:txBody>
          <a:bodyPr>
            <a:normAutofit/>
          </a:bodyPr>
          <a:lstStyle/>
          <a:p>
            <a:pPr marL="0" indent="0">
              <a:buNone/>
            </a:pPr>
            <a:r>
              <a:rPr lang="en-US" dirty="0">
                <a:latin typeface="Arial Black" panose="020B0A04020102020204" pitchFamily="34" charset="0"/>
              </a:rPr>
              <a:t>The prosecutor argued the most basic tenet of criminal law. She told the jury that the presumption of innocence is in place “only when the charges are read” and that the “presumption is gone” thereafter</a:t>
            </a:r>
            <a:r>
              <a:rPr lang="en-US" dirty="0" smtClean="0">
                <a:latin typeface="Arial Black" panose="020B0A04020102020204" pitchFamily="34" charset="0"/>
              </a:rPr>
              <a:t>.</a:t>
            </a:r>
          </a:p>
          <a:p>
            <a:pPr marL="0" indent="0">
              <a:buNone/>
            </a:pPr>
            <a:endParaRPr lang="en-US" dirty="0">
              <a:latin typeface="Arial Black" panose="020B0A04020102020204" pitchFamily="34" charset="0"/>
            </a:endParaRPr>
          </a:p>
          <a:p>
            <a:pPr marL="0" indent="0">
              <a:buNone/>
            </a:pPr>
            <a:r>
              <a:rPr lang="en-US" dirty="0">
                <a:latin typeface="Arial Black" panose="020B0A04020102020204" pitchFamily="34" charset="0"/>
              </a:rPr>
              <a:t>HOLDING: It is misconduct to misinform the jury that the presumption of innocence is “gone” prior to the jury's deliberations. It strikes at the very heart of our system of criminal justice. Even a novice prosecutor should know not to make such a fallacious statement to the jury.</a:t>
            </a:r>
          </a:p>
        </p:txBody>
      </p:sp>
    </p:spTree>
    <p:extLst>
      <p:ext uri="{BB962C8B-B14F-4D97-AF65-F5344CB8AC3E}">
        <p14:creationId xmlns:p14="http://schemas.microsoft.com/office/powerpoint/2010/main" val="184356954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Burden Shifting?</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lstStyle/>
          <a:p>
            <a:r>
              <a:rPr lang="en-US" dirty="0"/>
              <a:t>Defendant contends that in closing argument at the guilt phase the prosecutor shifted the burden of proof by asserting the defense had offered only “innuendo and conjecture,” rather than evidence, in support of its theory that someone other that defendant had killed Morris</a:t>
            </a:r>
            <a:r>
              <a:rPr lang="en-US" dirty="0" smtClean="0"/>
              <a:t>.</a:t>
            </a:r>
          </a:p>
          <a:p>
            <a:pPr marL="0" indent="0">
              <a:buNone/>
            </a:pPr>
            <a:endParaRPr lang="en-US" dirty="0" smtClean="0"/>
          </a:p>
          <a:p>
            <a:pPr marL="0" indent="0">
              <a:buNone/>
            </a:pPr>
            <a:r>
              <a:rPr lang="en-US" u="sng" dirty="0" smtClean="0"/>
              <a:t>People </a:t>
            </a:r>
            <a:r>
              <a:rPr lang="en-US" u="sng" dirty="0"/>
              <a:t>v. </a:t>
            </a:r>
            <a:r>
              <a:rPr lang="en-US" u="sng" dirty="0" smtClean="0"/>
              <a:t>Cook</a:t>
            </a:r>
            <a:r>
              <a:rPr lang="en-US" dirty="0"/>
              <a:t> </a:t>
            </a:r>
            <a:r>
              <a:rPr lang="en-US" dirty="0" smtClean="0"/>
              <a:t>(2006) 39 </a:t>
            </a:r>
            <a:r>
              <a:rPr lang="en-US" dirty="0"/>
              <a:t>Cal. 4th </a:t>
            </a:r>
            <a:r>
              <a:rPr lang="en-US" dirty="0" smtClean="0"/>
              <a:t>566, 607.</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69419283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HOLDING</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r>
              <a:rPr lang="en-US" dirty="0" smtClean="0"/>
              <a:t>“[T]here </a:t>
            </a:r>
            <a:r>
              <a:rPr lang="en-US" dirty="0"/>
              <a:t>was neither burden shifting nor misconduct by the </a:t>
            </a:r>
            <a:r>
              <a:rPr lang="en-US" dirty="0" smtClean="0"/>
              <a:t>prosecutor . . .”</a:t>
            </a:r>
            <a:endParaRPr lang="en-US" dirty="0"/>
          </a:p>
          <a:p>
            <a:pPr marL="0" indent="0">
              <a:buNone/>
            </a:pPr>
            <a:r>
              <a:rPr lang="en-US" u="sng" dirty="0" smtClean="0"/>
              <a:t>People </a:t>
            </a:r>
            <a:r>
              <a:rPr lang="en-US" u="sng" dirty="0"/>
              <a:t>v. Cook</a:t>
            </a:r>
            <a:r>
              <a:rPr lang="en-US" dirty="0"/>
              <a:t>, 39 Cal. 4th 566, </a:t>
            </a:r>
            <a:r>
              <a:rPr lang="en-US" dirty="0" smtClean="0"/>
              <a:t>608.</a:t>
            </a:r>
            <a:endParaRPr lang="en-US" dirty="0"/>
          </a:p>
        </p:txBody>
      </p:sp>
    </p:spTree>
    <p:extLst>
      <p:ext uri="{BB962C8B-B14F-4D97-AF65-F5344CB8AC3E}">
        <p14:creationId xmlns:p14="http://schemas.microsoft.com/office/powerpoint/2010/main" val="14055617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Beyond A Reasonable Doubt</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r>
              <a:rPr lang="en-US" dirty="0" smtClean="0"/>
              <a:t>“[J]</a:t>
            </a:r>
            <a:r>
              <a:rPr lang="en-US" dirty="0" err="1" smtClean="0"/>
              <a:t>udges</a:t>
            </a:r>
            <a:r>
              <a:rPr lang="en-US" dirty="0" smtClean="0"/>
              <a:t> </a:t>
            </a:r>
            <a:r>
              <a:rPr lang="en-US" dirty="0"/>
              <a:t>and advocates have been repeatedly admonished that tinkering with the explanation of reasonable doubt is a voyage to be embarked upon with great care</a:t>
            </a:r>
            <a:r>
              <a:rPr lang="en-US" dirty="0" smtClean="0"/>
              <a:t>.”</a:t>
            </a:r>
            <a:endParaRPr lang="en-US" dirty="0"/>
          </a:p>
          <a:p>
            <a:endParaRPr lang="en-US" dirty="0"/>
          </a:p>
          <a:p>
            <a:pPr marL="0" indent="0">
              <a:buNone/>
            </a:pPr>
            <a:r>
              <a:rPr lang="en-US" u="sng" dirty="0"/>
              <a:t>People v. </a:t>
            </a:r>
            <a:r>
              <a:rPr lang="en-US" u="sng" dirty="0" smtClean="0"/>
              <a:t>Centeno</a:t>
            </a:r>
            <a:r>
              <a:rPr lang="en-US" dirty="0"/>
              <a:t> </a:t>
            </a:r>
            <a:r>
              <a:rPr lang="en-US" dirty="0" smtClean="0"/>
              <a:t>(2014) 60 </a:t>
            </a:r>
            <a:r>
              <a:rPr lang="en-US" dirty="0"/>
              <a:t>Cal. 4th 659, 671</a:t>
            </a:r>
          </a:p>
        </p:txBody>
      </p:sp>
    </p:spTree>
    <p:extLst>
      <p:ext uri="{BB962C8B-B14F-4D97-AF65-F5344CB8AC3E}">
        <p14:creationId xmlns:p14="http://schemas.microsoft.com/office/powerpoint/2010/main" val="365143798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Argument in </a:t>
            </a:r>
            <a:r>
              <a:rPr lang="en-US" b="1" i="1" u="sng" dirty="0" smtClean="0">
                <a:latin typeface="Arial Black" panose="020B0A04020102020204" pitchFamily="34" charset="0"/>
              </a:rPr>
              <a:t>Centeno</a:t>
            </a:r>
            <a:endParaRPr lang="en-US" b="1" i="1"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r>
              <a:rPr lang="en-US" dirty="0" smtClean="0"/>
              <a:t>Use of an outline of California supplemented by additional information regarding the state (some accurate, some inaccurate, etc.).</a:t>
            </a:r>
          </a:p>
          <a:p>
            <a:pPr marL="0" indent="0">
              <a:buNone/>
            </a:pPr>
            <a:endParaRPr lang="en-US" dirty="0" smtClean="0"/>
          </a:p>
          <a:p>
            <a:pPr marL="0" indent="0">
              <a:buNone/>
            </a:pPr>
            <a:r>
              <a:rPr lang="en-US" dirty="0" smtClean="0"/>
              <a:t>The prosecutor argued that despite the fact you have some inaccurate information, and incomplete information, you still can come to a conclusion beyond a reasonable doubt that the outline is the State of California.</a:t>
            </a:r>
            <a:endParaRPr lang="en-US" dirty="0"/>
          </a:p>
        </p:txBody>
      </p:sp>
    </p:spTree>
    <p:extLst>
      <p:ext uri="{BB962C8B-B14F-4D97-AF65-F5344CB8AC3E}">
        <p14:creationId xmlns:p14="http://schemas.microsoft.com/office/powerpoint/2010/main" val="428102333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smtClean="0">
                <a:latin typeface="Arial Black" panose="020B0A04020102020204" pitchFamily="34" charset="0"/>
              </a:rPr>
              <a:t>HOLDING</a:t>
            </a:r>
            <a:endParaRPr lang="en-US"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r>
              <a:rPr lang="en-US" dirty="0"/>
              <a:t>The use of an iconic image like the shape of California or the Statue of Liberty, unrelated to the facts of the case, is a flawed way to demonstrate the process of proving guilt beyond a reasonable doubt. These types of images necessarily draw on the jurors' own knowledge rather than evidence presented at trial. They are immediately recognizable and irrefutable. Additionally, such demonstrations trivialize the deliberative process, essentially turning it into a game that encourages the jurors to guess or jump to a conclusion.</a:t>
            </a:r>
          </a:p>
          <a:p>
            <a:endParaRPr lang="en-US" dirty="0"/>
          </a:p>
          <a:p>
            <a:endParaRPr lang="en-US" dirty="0"/>
          </a:p>
        </p:txBody>
      </p:sp>
    </p:spTree>
    <p:extLst>
      <p:ext uri="{BB962C8B-B14F-4D97-AF65-F5344CB8AC3E}">
        <p14:creationId xmlns:p14="http://schemas.microsoft.com/office/powerpoint/2010/main" val="12836709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CHALLENGED REMARKS</a:t>
            </a:r>
            <a:endParaRPr lang="en-US" b="1" u="sng" dirty="0">
              <a:latin typeface="Arial Black" panose="020B0A04020102020204" pitchFamily="34" charset="0"/>
            </a:endParaRPr>
          </a:p>
        </p:txBody>
      </p:sp>
      <p:sp>
        <p:nvSpPr>
          <p:cNvPr id="3" name="Content Placeholder 2"/>
          <p:cNvSpPr>
            <a:spLocks noGrp="1"/>
          </p:cNvSpPr>
          <p:nvPr>
            <p:ph idx="1"/>
          </p:nvPr>
        </p:nvSpPr>
        <p:spPr>
          <a:xfrm>
            <a:off x="838200" y="1825624"/>
            <a:ext cx="10515600" cy="4778375"/>
          </a:xfrm>
        </p:spPr>
        <p:txBody>
          <a:bodyPr>
            <a:normAutofit fontScale="92500" lnSpcReduction="10000"/>
          </a:bodyPr>
          <a:lstStyle/>
          <a:p>
            <a:pPr marL="0" indent="0">
              <a:buNone/>
            </a:pPr>
            <a:r>
              <a:rPr lang="en-US" dirty="0" smtClean="0">
                <a:latin typeface="Arial Black" panose="020B0A04020102020204" pitchFamily="34" charset="0"/>
              </a:rPr>
              <a:t>“I </a:t>
            </a:r>
            <a:r>
              <a:rPr lang="en-US" dirty="0">
                <a:latin typeface="Arial Black" panose="020B0A04020102020204" pitchFamily="34" charset="0"/>
              </a:rPr>
              <a:t>honestly and sincerely believe that there is no doubt in this case, none whatsoever</a:t>
            </a:r>
            <a:r>
              <a:rPr lang="en-US" dirty="0" smtClean="0">
                <a:latin typeface="Arial Black" panose="020B0A04020102020204" pitchFamily="34" charset="0"/>
              </a:rPr>
              <a:t>.“</a:t>
            </a:r>
            <a:r>
              <a:rPr lang="en-US" b="1" dirty="0" smtClean="0">
                <a:latin typeface="Arial Black" panose="020B0A04020102020204" pitchFamily="34" charset="0"/>
              </a:rPr>
              <a:t>***</a:t>
            </a:r>
            <a:endParaRPr lang="en-US" dirty="0">
              <a:latin typeface="Arial Black" panose="020B0A04020102020204" pitchFamily="34" charset="0"/>
            </a:endParaRPr>
          </a:p>
          <a:p>
            <a:pPr marL="0" indent="0">
              <a:buNone/>
            </a:pPr>
            <a:endParaRPr lang="en-US" dirty="0">
              <a:latin typeface="Arial Black" panose="020B0A04020102020204" pitchFamily="34" charset="0"/>
            </a:endParaRPr>
          </a:p>
          <a:p>
            <a:pPr marL="0" indent="0">
              <a:buNone/>
            </a:pPr>
            <a:r>
              <a:rPr lang="en-US" dirty="0" smtClean="0">
                <a:latin typeface="Arial Black" panose="020B0A04020102020204" pitchFamily="34" charset="0"/>
              </a:rPr>
              <a:t>'I </a:t>
            </a:r>
            <a:r>
              <a:rPr lang="en-US" dirty="0">
                <a:latin typeface="Arial Black" panose="020B0A04020102020204" pitchFamily="34" charset="0"/>
              </a:rPr>
              <a:t>don't know what they want you to do by way of a verdict. They said they hope that you find him not guilty. I quite frankly think that they hope that you find him guilty of something a little less than first-degree murder.' </a:t>
            </a:r>
            <a:endParaRPr lang="en-US" dirty="0" smtClean="0">
              <a:latin typeface="Arial Black" panose="020B0A04020102020204" pitchFamily="34" charset="0"/>
            </a:endParaRPr>
          </a:p>
          <a:p>
            <a:pPr marL="0" indent="0">
              <a:buNone/>
            </a:pPr>
            <a:r>
              <a:rPr lang="en-US" b="1" u="sng" dirty="0" smtClean="0">
                <a:latin typeface="Arial Black" panose="020B0A04020102020204" pitchFamily="34" charset="0"/>
              </a:rPr>
              <a:t>Court Admonition</a:t>
            </a:r>
            <a:endParaRPr lang="en-US" b="1" u="sng" dirty="0">
              <a:latin typeface="Arial Black" panose="020B0A04020102020204" pitchFamily="34" charset="0"/>
            </a:endParaRPr>
          </a:p>
          <a:p>
            <a:pPr marL="0" indent="0">
              <a:buNone/>
            </a:pPr>
            <a:r>
              <a:rPr lang="en-US" dirty="0" smtClean="0">
                <a:latin typeface="Arial Black" panose="020B0A04020102020204" pitchFamily="34" charset="0"/>
              </a:rPr>
              <a:t>There </a:t>
            </a:r>
            <a:r>
              <a:rPr lang="en-US" dirty="0">
                <a:latin typeface="Arial Black" panose="020B0A04020102020204" pitchFamily="34" charset="0"/>
              </a:rPr>
              <a:t>is no evidence </a:t>
            </a:r>
            <a:r>
              <a:rPr lang="en-US" dirty="0" smtClean="0">
                <a:latin typeface="Arial Black" panose="020B0A04020102020204" pitchFamily="34" charset="0"/>
              </a:rPr>
              <a:t>of </a:t>
            </a:r>
            <a:r>
              <a:rPr lang="en-US" dirty="0">
                <a:latin typeface="Arial Black" panose="020B0A04020102020204" pitchFamily="34" charset="0"/>
              </a:rPr>
              <a:t>that whatsoever, of course, you are instructed to disregard </a:t>
            </a:r>
            <a:r>
              <a:rPr lang="en-US" dirty="0" smtClean="0">
                <a:latin typeface="Arial Black" panose="020B0A04020102020204" pitchFamily="34" charset="0"/>
              </a:rPr>
              <a:t>that statement </a:t>
            </a:r>
            <a:r>
              <a:rPr lang="en-US" dirty="0">
                <a:latin typeface="Arial Black" panose="020B0A04020102020204" pitchFamily="34" charset="0"/>
              </a:rPr>
              <a:t>made by the District Attorney.</a:t>
            </a:r>
          </a:p>
          <a:p>
            <a:endParaRPr lang="en-US" dirty="0"/>
          </a:p>
          <a:p>
            <a:endParaRPr lang="en-US" dirty="0"/>
          </a:p>
        </p:txBody>
      </p:sp>
    </p:spTree>
    <p:extLst>
      <p:ext uri="{BB962C8B-B14F-4D97-AF65-F5344CB8AC3E}">
        <p14:creationId xmlns:p14="http://schemas.microsoft.com/office/powerpoint/2010/main" val="260116169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MORE PROBLEMS ???</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r>
              <a:rPr lang="en-US" dirty="0" smtClean="0"/>
              <a:t>In their argument, the Prosecutor suggested that their version of what the evidence showed was reasonable and therefore the jury should convict.</a:t>
            </a:r>
          </a:p>
          <a:p>
            <a:pPr marL="0" indent="0">
              <a:buNone/>
            </a:pPr>
            <a:endParaRPr lang="en-US" dirty="0"/>
          </a:p>
        </p:txBody>
      </p:sp>
    </p:spTree>
    <p:extLst>
      <p:ext uri="{BB962C8B-B14F-4D97-AF65-F5344CB8AC3E}">
        <p14:creationId xmlns:p14="http://schemas.microsoft.com/office/powerpoint/2010/main" val="412839422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YES</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t>“Setting </a:t>
            </a:r>
            <a:r>
              <a:rPr lang="en-US" dirty="0"/>
              <a:t>aside the incredible and unreasonable, the jury evaluates the evidence it deems worthy of consideration. It determines just what that evidence establishes and how much confidence it has in that determination. The standard of proof is a measure of the jury's level of confidence. </a:t>
            </a:r>
            <a:r>
              <a:rPr lang="en-US" b="1" dirty="0"/>
              <a:t>It is not sufficient that the jury simply believe that a conclusion is reasonable. It must be convinced that all necessary facts have been proven beyond a reasonable </a:t>
            </a:r>
            <a:r>
              <a:rPr lang="en-US" b="1" dirty="0" smtClean="0"/>
              <a:t>doubt.”</a:t>
            </a:r>
          </a:p>
          <a:p>
            <a:pPr marL="0" indent="0">
              <a:buNone/>
            </a:pPr>
            <a:endParaRPr lang="en-US" b="1" dirty="0"/>
          </a:p>
          <a:p>
            <a:pPr marL="0" indent="0">
              <a:buNone/>
            </a:pPr>
            <a:r>
              <a:rPr lang="en-US" b="1" dirty="0" smtClean="0"/>
              <a:t>IN SHORT . . . </a:t>
            </a:r>
          </a:p>
          <a:p>
            <a:pPr marL="0" indent="0">
              <a:buNone/>
            </a:pPr>
            <a:r>
              <a:rPr lang="en-US" b="1" dirty="0" smtClean="0"/>
              <a:t>SAYING AN INTERPRETATION OF THE EVIDENCE IS REASONABLE ≠ GUILT HAS BEEN PROVEN BEYOND A REASONABLE DOUBT.</a:t>
            </a:r>
            <a:endParaRPr lang="en-US" b="1" dirty="0"/>
          </a:p>
          <a:p>
            <a:endParaRPr lang="en-US" dirty="0"/>
          </a:p>
          <a:p>
            <a:endParaRPr lang="en-US" dirty="0"/>
          </a:p>
        </p:txBody>
      </p:sp>
    </p:spTree>
    <p:extLst>
      <p:ext uri="{BB962C8B-B14F-4D97-AF65-F5344CB8AC3E}">
        <p14:creationId xmlns:p14="http://schemas.microsoft.com/office/powerpoint/2010/main" val="330611767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IMPROPERLY ATTACKING DEFENSE COUNSEL</a:t>
            </a:r>
            <a:endParaRPr lang="en-US" b="1" u="sng" dirty="0">
              <a:latin typeface="Arial Black" panose="020B0A04020102020204" pitchFamily="34" charset="0"/>
            </a:endParaRPr>
          </a:p>
        </p:txBody>
      </p:sp>
      <p:sp>
        <p:nvSpPr>
          <p:cNvPr id="3" name="Content Placeholder 2"/>
          <p:cNvSpPr>
            <a:spLocks noGrp="1"/>
          </p:cNvSpPr>
          <p:nvPr>
            <p:ph idx="1"/>
          </p:nvPr>
        </p:nvSpPr>
        <p:spPr>
          <a:xfrm>
            <a:off x="838200" y="1825624"/>
            <a:ext cx="10515600" cy="4892675"/>
          </a:xfrm>
        </p:spPr>
        <p:txBody>
          <a:bodyPr>
            <a:normAutofit/>
          </a:bodyPr>
          <a:lstStyle/>
          <a:p>
            <a:pPr marL="0" indent="0">
              <a:buNone/>
            </a:pPr>
            <a:endParaRPr lang="en-US" dirty="0" smtClean="0">
              <a:latin typeface="Arial Black" panose="020B0A04020102020204" pitchFamily="34" charset="0"/>
            </a:endParaRPr>
          </a:p>
          <a:p>
            <a:pPr marL="0" indent="0">
              <a:buNone/>
            </a:pPr>
            <a:endParaRPr lang="en-US" dirty="0">
              <a:latin typeface="Arial Black" panose="020B0A04020102020204" pitchFamily="34" charset="0"/>
            </a:endParaRPr>
          </a:p>
          <a:p>
            <a:pPr marL="0" indent="0">
              <a:buNone/>
            </a:pPr>
            <a:endParaRPr lang="en-US" dirty="0">
              <a:latin typeface="Arial Black" panose="020B0A04020102020204" pitchFamily="34" charset="0"/>
            </a:endParaRPr>
          </a:p>
        </p:txBody>
      </p:sp>
      <p:sp>
        <p:nvSpPr>
          <p:cNvPr id="4" name="Rectangle 3"/>
          <p:cNvSpPr/>
          <p:nvPr/>
        </p:nvSpPr>
        <p:spPr>
          <a:xfrm>
            <a:off x="1028700" y="2082800"/>
            <a:ext cx="10325100" cy="3416320"/>
          </a:xfrm>
          <a:prstGeom prst="rect">
            <a:avLst/>
          </a:prstGeom>
        </p:spPr>
        <p:txBody>
          <a:bodyPr wrap="square">
            <a:spAutoFit/>
          </a:bodyPr>
          <a:lstStyle/>
          <a:p>
            <a:r>
              <a:rPr lang="en-US" sz="3600" dirty="0" smtClean="0"/>
              <a:t>“My </a:t>
            </a:r>
            <a:r>
              <a:rPr lang="en-US" sz="3600" dirty="0"/>
              <a:t>people are victims. His people are rapists, murderers, robbers, child molesters. He has to tell them what to say. He has to help them plan a defense. He does not want you to hear the </a:t>
            </a:r>
            <a:r>
              <a:rPr lang="en-US" sz="3600" dirty="0" smtClean="0"/>
              <a:t>truth.”</a:t>
            </a:r>
            <a:endParaRPr lang="en-US" sz="3600" dirty="0"/>
          </a:p>
          <a:p>
            <a:endParaRPr lang="en-US" sz="3600" dirty="0"/>
          </a:p>
          <a:p>
            <a:r>
              <a:rPr lang="en-US" sz="3600" u="sng" dirty="0"/>
              <a:t>People v. </a:t>
            </a:r>
            <a:r>
              <a:rPr lang="en-US" sz="3600" u="sng" dirty="0" smtClean="0"/>
              <a:t>Herring</a:t>
            </a:r>
            <a:r>
              <a:rPr lang="en-US" sz="3600" dirty="0"/>
              <a:t> </a:t>
            </a:r>
            <a:r>
              <a:rPr lang="en-US" sz="3600" dirty="0" smtClean="0"/>
              <a:t>(1993) 20 </a:t>
            </a:r>
            <a:r>
              <a:rPr lang="en-US" sz="3600" dirty="0"/>
              <a:t>Cal. App. 4th 1066, 1075</a:t>
            </a:r>
          </a:p>
        </p:txBody>
      </p:sp>
    </p:spTree>
    <p:extLst>
      <p:ext uri="{BB962C8B-B14F-4D97-AF65-F5344CB8AC3E}">
        <p14:creationId xmlns:p14="http://schemas.microsoft.com/office/powerpoint/2010/main" val="84364002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HOW ABOUT . . . </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a:latin typeface="Arial Black" panose="020B0A04020102020204" pitchFamily="34" charset="0"/>
              </a:rPr>
              <a:t>"You might say to yourself, 'The defendant's got a good story.' Did you think he was going to come in here without a good story? He's had how long to prepare . . . . I don't want to imply that my colleague here, that he told him what to say, but he has the assistance of a lawyer."</a:t>
            </a:r>
          </a:p>
          <a:p>
            <a:pPr marL="0" indent="0">
              <a:buNone/>
            </a:pPr>
            <a:endParaRPr lang="en-US" dirty="0">
              <a:latin typeface="Arial Black" panose="020B0A04020102020204" pitchFamily="34" charset="0"/>
            </a:endParaRPr>
          </a:p>
          <a:p>
            <a:pPr marL="0" indent="0">
              <a:buNone/>
            </a:pPr>
            <a:r>
              <a:rPr lang="en-US" u="sng" dirty="0">
                <a:latin typeface="Arial Black" panose="020B0A04020102020204" pitchFamily="34" charset="0"/>
              </a:rPr>
              <a:t>People v. </a:t>
            </a:r>
            <a:r>
              <a:rPr lang="en-US" u="sng" dirty="0" smtClean="0">
                <a:latin typeface="Arial Black" panose="020B0A04020102020204" pitchFamily="34" charset="0"/>
              </a:rPr>
              <a:t>Bain</a:t>
            </a:r>
            <a:r>
              <a:rPr lang="en-US" dirty="0">
                <a:latin typeface="Arial Black" panose="020B0A04020102020204" pitchFamily="34" charset="0"/>
              </a:rPr>
              <a:t> </a:t>
            </a:r>
            <a:r>
              <a:rPr lang="en-US" dirty="0" smtClean="0">
                <a:latin typeface="Arial Black" panose="020B0A04020102020204" pitchFamily="34" charset="0"/>
              </a:rPr>
              <a:t>(1971) 5 </a:t>
            </a:r>
            <a:r>
              <a:rPr lang="en-US" dirty="0">
                <a:latin typeface="Arial Black" panose="020B0A04020102020204" pitchFamily="34" charset="0"/>
              </a:rPr>
              <a:t>Cal. 3d 839, 845</a:t>
            </a:r>
          </a:p>
          <a:p>
            <a:pPr marL="0" lvl="2" indent="0">
              <a:buNone/>
            </a:pPr>
            <a:endParaRPr lang="en-US" sz="2800" dirty="0">
              <a:solidFill>
                <a:prstClr val="black"/>
              </a:solidFill>
              <a:latin typeface="Arial Black" panose="020B0A04020102020204" pitchFamily="34" charset="0"/>
            </a:endParaRPr>
          </a:p>
          <a:p>
            <a:pPr marL="0" lvl="2" indent="0">
              <a:buNone/>
            </a:pPr>
            <a:r>
              <a:rPr lang="en-US" sz="2800" dirty="0">
                <a:solidFill>
                  <a:prstClr val="black"/>
                </a:solidFill>
                <a:latin typeface="Arial Black" panose="020B0A04020102020204" pitchFamily="34" charset="0"/>
              </a:rPr>
              <a:t>The unsupported implication by the prosecutor that defense counsel fabricated a defense constitutes misconduct.</a:t>
            </a:r>
          </a:p>
          <a:p>
            <a:endParaRPr lang="en-US" dirty="0"/>
          </a:p>
        </p:txBody>
      </p:sp>
    </p:spTree>
    <p:extLst>
      <p:ext uri="{BB962C8B-B14F-4D97-AF65-F5344CB8AC3E}">
        <p14:creationId xmlns:p14="http://schemas.microsoft.com/office/powerpoint/2010/main" val="196291694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u="sng" dirty="0" smtClean="0">
                <a:latin typeface="Arial Black" panose="020B0A04020102020204" pitchFamily="34" charset="0"/>
              </a:rPr>
              <a:t>HOWEVER . . . </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smtClean="0">
                <a:latin typeface="Arial Black" panose="020B0A04020102020204" pitchFamily="34" charset="0"/>
              </a:rPr>
              <a:t>“[A] prosecutor [is] entitled to argue the inconsistences </a:t>
            </a:r>
            <a:r>
              <a:rPr lang="en-US" u="sng" dirty="0" smtClean="0">
                <a:latin typeface="Arial Black" panose="020B0A04020102020204" pitchFamily="34" charset="0"/>
              </a:rPr>
              <a:t>in the evidence</a:t>
            </a:r>
            <a:r>
              <a:rPr lang="en-US" dirty="0" smtClean="0">
                <a:latin typeface="Arial Black" panose="020B0A04020102020204" pitchFamily="34" charset="0"/>
              </a:rPr>
              <a:t> and even to characterize inconsistent testimony as ‘lies.’”</a:t>
            </a:r>
          </a:p>
          <a:p>
            <a:pPr marL="0" indent="0">
              <a:buNone/>
            </a:pPr>
            <a:endParaRPr lang="en-US" dirty="0" smtClean="0">
              <a:latin typeface="Arial Black" panose="020B0A04020102020204" pitchFamily="34" charset="0"/>
            </a:endParaRPr>
          </a:p>
          <a:p>
            <a:pPr marL="0" indent="0">
              <a:buNone/>
            </a:pPr>
            <a:r>
              <a:rPr lang="en-US" u="sng" dirty="0">
                <a:latin typeface="Arial Black" panose="020B0A04020102020204" pitchFamily="34" charset="0"/>
              </a:rPr>
              <a:t>People v. Sandoval</a:t>
            </a:r>
            <a:r>
              <a:rPr lang="en-US" dirty="0">
                <a:latin typeface="Arial Black" panose="020B0A04020102020204" pitchFamily="34" charset="0"/>
              </a:rPr>
              <a:t> (1992) 4 Cal. 4th 155, </a:t>
            </a:r>
            <a:r>
              <a:rPr lang="en-US" dirty="0" smtClean="0">
                <a:latin typeface="Arial Black" panose="020B0A04020102020204" pitchFamily="34" charset="0"/>
              </a:rPr>
              <a:t>184</a:t>
            </a:r>
            <a:endParaRPr lang="en-US" dirty="0">
              <a:latin typeface="Arial Black" panose="020B0A04020102020204" pitchFamily="34" charset="0"/>
            </a:endParaRPr>
          </a:p>
        </p:txBody>
      </p:sp>
    </p:spTree>
    <p:extLst>
      <p:ext uri="{BB962C8B-B14F-4D97-AF65-F5344CB8AC3E}">
        <p14:creationId xmlns:p14="http://schemas.microsoft.com/office/powerpoint/2010/main" val="154835360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BIBLICAL REFERENCES</a:t>
            </a:r>
            <a:endParaRPr lang="en-US" b="1" u="sng" dirty="0">
              <a:latin typeface="Arial Black" panose="020B0A04020102020204" pitchFamily="34" charset="0"/>
            </a:endParaRPr>
          </a:p>
        </p:txBody>
      </p:sp>
      <p:sp>
        <p:nvSpPr>
          <p:cNvPr id="3" name="Content Placeholder 2"/>
          <p:cNvSpPr>
            <a:spLocks noGrp="1"/>
          </p:cNvSpPr>
          <p:nvPr>
            <p:ph idx="1"/>
          </p:nvPr>
        </p:nvSpPr>
        <p:spPr>
          <a:xfrm>
            <a:off x="838200" y="1825624"/>
            <a:ext cx="10515600" cy="4778375"/>
          </a:xfrm>
        </p:spPr>
        <p:txBody>
          <a:bodyPr>
            <a:normAutofit fontScale="85000" lnSpcReduction="20000"/>
          </a:bodyPr>
          <a:lstStyle/>
          <a:p>
            <a:pPr marL="0" indent="0">
              <a:buNone/>
            </a:pPr>
            <a:r>
              <a:rPr lang="en-US" dirty="0" smtClean="0"/>
              <a:t>Defendant </a:t>
            </a:r>
            <a:r>
              <a:rPr lang="en-US" dirty="0"/>
              <a:t>argues Morton committed prejudicial misconduct by twice referring to the Bible in closing argument. Apparently anticipating a defense plea for mercy, the prosecutor tried to explain why the biblical maxim "Vengeance is mine sayeth the Lord" should not dissuade the jury from imposing the death penalty, for the Bible also says "an eye for an eye, a tooth for a tooth." </a:t>
            </a:r>
          </a:p>
          <a:p>
            <a:endParaRPr lang="en-US" dirty="0"/>
          </a:p>
          <a:p>
            <a:pPr marL="0" indent="0">
              <a:buNone/>
            </a:pPr>
            <a:r>
              <a:rPr lang="en-US" dirty="0" smtClean="0"/>
              <a:t>By </a:t>
            </a:r>
            <a:r>
              <a:rPr lang="en-US" dirty="0"/>
              <a:t>relying on the Bible in this manner, Morton committed misconduct. As we have explained repeatedly, an appeal to religious authority in support of </a:t>
            </a:r>
            <a:r>
              <a:rPr lang="en-US" dirty="0" smtClean="0"/>
              <a:t>the </a:t>
            </a:r>
            <a:r>
              <a:rPr lang="en-US" dirty="0"/>
              <a:t>death penalty is improper because it tends to diminish the jury's personal sense of responsibility for the verdict. </a:t>
            </a:r>
            <a:r>
              <a:rPr lang="en-US" dirty="0" smtClean="0"/>
              <a:t>Such </a:t>
            </a:r>
            <a:r>
              <a:rPr lang="en-US" dirty="0"/>
              <a:t>argument also carries the potential the jury will believe a higher law should be applied and ignore the trial court's instructions. </a:t>
            </a:r>
            <a:r>
              <a:rPr lang="en-US" dirty="0" smtClean="0"/>
              <a:t>Significantly</a:t>
            </a:r>
            <a:r>
              <a:rPr lang="en-US" dirty="0"/>
              <a:t>, Morton was not responding to a defense argument invoking religious authority. </a:t>
            </a:r>
          </a:p>
          <a:p>
            <a:endParaRPr lang="en-US" dirty="0"/>
          </a:p>
          <a:p>
            <a:pPr marL="0" indent="0">
              <a:buNone/>
            </a:pPr>
            <a:r>
              <a:rPr lang="en-US" u="sng" dirty="0"/>
              <a:t>People v. Hill</a:t>
            </a:r>
            <a:r>
              <a:rPr lang="en-US" dirty="0"/>
              <a:t>, 17 Cal. 4th 800, 836-837</a:t>
            </a:r>
          </a:p>
        </p:txBody>
      </p:sp>
    </p:spTree>
    <p:extLst>
      <p:ext uri="{BB962C8B-B14F-4D97-AF65-F5344CB8AC3E}">
        <p14:creationId xmlns:p14="http://schemas.microsoft.com/office/powerpoint/2010/main" val="83735482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u="sng" dirty="0" smtClean="0">
                <a:latin typeface="Arial Black" panose="020B0A04020102020204" pitchFamily="34" charset="0"/>
              </a:rPr>
              <a:t>ARGUING THE VICTIM EXPERIENCE</a:t>
            </a:r>
            <a:endParaRPr lang="en-US" sz="3200" u="sng" dirty="0">
              <a:latin typeface="Arial Black" panose="020B0A04020102020204" pitchFamily="34" charset="0"/>
            </a:endParaRPr>
          </a:p>
        </p:txBody>
      </p:sp>
      <p:sp>
        <p:nvSpPr>
          <p:cNvPr id="3" name="Content Placeholder 2"/>
          <p:cNvSpPr>
            <a:spLocks noGrp="1"/>
          </p:cNvSpPr>
          <p:nvPr>
            <p:ph idx="1"/>
          </p:nvPr>
        </p:nvSpPr>
        <p:spPr>
          <a:xfrm>
            <a:off x="838200" y="1825624"/>
            <a:ext cx="10515600" cy="5032375"/>
          </a:xfrm>
        </p:spPr>
        <p:txBody>
          <a:bodyPr>
            <a:normAutofit/>
          </a:bodyPr>
          <a:lstStyle/>
          <a:p>
            <a:r>
              <a:rPr lang="en-US" u="sng" dirty="0"/>
              <a:t>People v. </a:t>
            </a:r>
            <a:r>
              <a:rPr lang="en-US" u="sng" dirty="0" err="1"/>
              <a:t>Kipp</a:t>
            </a:r>
            <a:r>
              <a:rPr lang="en-US" u="sng" dirty="0"/>
              <a:t> </a:t>
            </a:r>
            <a:r>
              <a:rPr lang="en-US" dirty="0"/>
              <a:t>(2001) 26 Cal.4th 1100, 1130</a:t>
            </a:r>
          </a:p>
          <a:p>
            <a:pPr lvl="1"/>
            <a:r>
              <a:rPr lang="en-US" dirty="0" smtClean="0"/>
              <a:t>“[</a:t>
            </a:r>
            <a:r>
              <a:rPr lang="en-US" dirty="0"/>
              <a:t>A]n appeal for sympathy for the victim is out of place during an objective determination of guilt.’” </a:t>
            </a:r>
          </a:p>
          <a:p>
            <a:pPr marL="457200" lvl="1" indent="0">
              <a:buNone/>
            </a:pPr>
            <a:endParaRPr lang="en-US" u="sng" dirty="0" smtClean="0"/>
          </a:p>
          <a:p>
            <a:r>
              <a:rPr lang="en-US" u="sng" dirty="0" smtClean="0"/>
              <a:t>People </a:t>
            </a:r>
            <a:r>
              <a:rPr lang="en-US" u="sng" dirty="0"/>
              <a:t>v. </a:t>
            </a:r>
            <a:r>
              <a:rPr lang="en-US" u="sng" dirty="0" err="1"/>
              <a:t>Pensinger</a:t>
            </a:r>
            <a:r>
              <a:rPr lang="en-US" dirty="0"/>
              <a:t> (1991) 52 Cal.3d 1210, 1250 </a:t>
            </a:r>
          </a:p>
          <a:p>
            <a:pPr lvl="1"/>
            <a:r>
              <a:rPr lang="en-US" dirty="0" smtClean="0"/>
              <a:t>Argument </a:t>
            </a:r>
            <a:r>
              <a:rPr lang="en-US" dirty="0"/>
              <a:t>urging the jury to imagine the crime had happened to their own child held an improper appeal to the passion and prejudice of the </a:t>
            </a:r>
            <a:r>
              <a:rPr lang="en-US" dirty="0" smtClean="0"/>
              <a:t>jury. </a:t>
            </a:r>
          </a:p>
          <a:p>
            <a:pPr marL="228600" lvl="1"/>
            <a:endParaRPr lang="en-US" sz="2800" u="sng" dirty="0" smtClean="0"/>
          </a:p>
          <a:p>
            <a:pPr marL="228600" lvl="1"/>
            <a:r>
              <a:rPr lang="en-US" sz="2800" u="sng" dirty="0" smtClean="0"/>
              <a:t>People </a:t>
            </a:r>
            <a:r>
              <a:rPr lang="en-US" sz="2800" u="sng" dirty="0"/>
              <a:t>v. </a:t>
            </a:r>
            <a:r>
              <a:rPr lang="en-US" sz="2800" u="sng" dirty="0" err="1"/>
              <a:t>Talle</a:t>
            </a:r>
            <a:r>
              <a:rPr lang="en-US" sz="2800" u="sng" dirty="0"/>
              <a:t> </a:t>
            </a:r>
            <a:r>
              <a:rPr lang="en-US" sz="2800" dirty="0"/>
              <a:t>(1952) 111 Cal. App. 2d 650</a:t>
            </a:r>
            <a:r>
              <a:rPr lang="en-US" dirty="0"/>
              <a:t>,</a:t>
            </a:r>
            <a:r>
              <a:rPr lang="en-US" sz="2800" dirty="0"/>
              <a:t> 676 </a:t>
            </a:r>
            <a:endParaRPr lang="en-US" dirty="0" smtClean="0"/>
          </a:p>
          <a:p>
            <a:pPr marL="685800" lvl="2"/>
            <a:r>
              <a:rPr lang="en-US" sz="2400" dirty="0"/>
              <a:t>C</a:t>
            </a:r>
            <a:r>
              <a:rPr lang="en-US" sz="2400" dirty="0" smtClean="0"/>
              <a:t>losing </a:t>
            </a:r>
            <a:r>
              <a:rPr lang="en-US" sz="2400" dirty="0"/>
              <a:t>argument asking for a guilty verdict based on sympathy for the victim was prosecutorial </a:t>
            </a:r>
            <a:r>
              <a:rPr lang="en-US" sz="2400" dirty="0" smtClean="0"/>
              <a:t>misconduct</a:t>
            </a:r>
            <a:r>
              <a:rPr lang="en-US" sz="2400" dirty="0"/>
              <a:t>.</a:t>
            </a:r>
            <a:r>
              <a:rPr lang="en-US" dirty="0"/>
              <a:t/>
            </a:r>
            <a:br>
              <a:rPr lang="en-US" dirty="0"/>
            </a:br>
            <a:endParaRPr lang="en-US" dirty="0"/>
          </a:p>
        </p:txBody>
      </p:sp>
    </p:spTree>
    <p:extLst>
      <p:ext uri="{BB962C8B-B14F-4D97-AF65-F5344CB8AC3E}">
        <p14:creationId xmlns:p14="http://schemas.microsoft.com/office/powerpoint/2010/main" val="227306953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Referring to Crime Victims as Clients is Misconduct</a:t>
            </a:r>
            <a:endParaRPr lang="en-US" b="1" u="sng" dirty="0">
              <a:latin typeface="Arial Black" panose="020B0A04020102020204" pitchFamily="34" charset="0"/>
            </a:endParaRPr>
          </a:p>
        </p:txBody>
      </p:sp>
      <p:sp>
        <p:nvSpPr>
          <p:cNvPr id="3" name="Content Placeholder 2"/>
          <p:cNvSpPr>
            <a:spLocks noGrp="1"/>
          </p:cNvSpPr>
          <p:nvPr>
            <p:ph idx="1"/>
          </p:nvPr>
        </p:nvSpPr>
        <p:spPr>
          <a:xfrm>
            <a:off x="838200" y="1825625"/>
            <a:ext cx="10515600" cy="5244646"/>
          </a:xfrm>
        </p:spPr>
        <p:txBody>
          <a:bodyPr>
            <a:normAutofit/>
          </a:bodyPr>
          <a:lstStyle/>
          <a:p>
            <a:pPr marL="0" indent="0">
              <a:buNone/>
            </a:pPr>
            <a:r>
              <a:rPr lang="en-US" sz="2400" dirty="0">
                <a:latin typeface="Arial Black" panose="020B0A04020102020204" pitchFamily="34" charset="0"/>
              </a:rPr>
              <a:t>Were we to address this claim despite its forfeiture, we would find the prosecutor's argument was impermissible and thus misconduct. </a:t>
            </a:r>
            <a:r>
              <a:rPr lang="en-US" sz="2400" dirty="0" smtClean="0">
                <a:latin typeface="Arial Black" panose="020B0A04020102020204" pitchFamily="34" charset="0"/>
              </a:rPr>
              <a:t>“The </a:t>
            </a:r>
            <a:r>
              <a:rPr lang="en-US" sz="2400" dirty="0">
                <a:latin typeface="Arial Black" panose="020B0A04020102020204" pitchFamily="34" charset="0"/>
              </a:rPr>
              <a:t>nature of the impartiality required of the public prosecutor follows from the prosecutor's role as representative of the People as a body, rather than as individuals. ‘The prosecutor speaks not solely for the victim, or the police, or those who support them, but for all the People. That body of </a:t>
            </a:r>
            <a:r>
              <a:rPr lang="en-US" sz="2400" dirty="0" smtClean="0">
                <a:latin typeface="Arial Black" panose="020B0A04020102020204" pitchFamily="34" charset="0"/>
              </a:rPr>
              <a:t>“The </a:t>
            </a:r>
            <a:r>
              <a:rPr lang="en-US" sz="2400" dirty="0">
                <a:latin typeface="Arial Black" panose="020B0A04020102020204" pitchFamily="34" charset="0"/>
              </a:rPr>
              <a:t>People” includes the defendant and his family and those who care about him. It also includes the vast majority of citizens who know nothing about a particular case, but who give over to the prosecutor the authority to seek a just result in their </a:t>
            </a:r>
            <a:r>
              <a:rPr lang="en-US" sz="2400" dirty="0" smtClean="0">
                <a:latin typeface="Arial Black" panose="020B0A04020102020204" pitchFamily="34" charset="0"/>
              </a:rPr>
              <a:t>name.”</a:t>
            </a:r>
          </a:p>
          <a:p>
            <a:pPr marL="0" indent="0">
              <a:buNone/>
            </a:pPr>
            <a:endParaRPr lang="en-US" sz="2400" dirty="0" smtClean="0">
              <a:latin typeface="Arial Black" panose="020B0A04020102020204" pitchFamily="34" charset="0"/>
            </a:endParaRPr>
          </a:p>
          <a:p>
            <a:pPr marL="0" indent="0">
              <a:buNone/>
            </a:pPr>
            <a:r>
              <a:rPr lang="en-US" sz="2400" u="sng" dirty="0" smtClean="0">
                <a:latin typeface="Arial Black" panose="020B0A04020102020204" pitchFamily="34" charset="0"/>
              </a:rPr>
              <a:t>People v. </a:t>
            </a:r>
            <a:r>
              <a:rPr lang="en-US" sz="2400" u="sng" dirty="0" err="1" smtClean="0">
                <a:latin typeface="Arial Black" panose="020B0A04020102020204" pitchFamily="34" charset="0"/>
              </a:rPr>
              <a:t>Seumanu</a:t>
            </a:r>
            <a:r>
              <a:rPr lang="en-US" sz="2400" dirty="0" smtClean="0">
                <a:latin typeface="Arial Black" panose="020B0A04020102020204" pitchFamily="34" charset="0"/>
              </a:rPr>
              <a:t> (2015) 51 Cal.4</a:t>
            </a:r>
            <a:r>
              <a:rPr lang="en-US" sz="2400" baseline="30000" dirty="0" smtClean="0">
                <a:latin typeface="Arial Black" panose="020B0A04020102020204" pitchFamily="34" charset="0"/>
              </a:rPr>
              <a:t>th</a:t>
            </a:r>
            <a:r>
              <a:rPr lang="en-US" sz="2400" dirty="0" smtClean="0">
                <a:latin typeface="Arial Black" panose="020B0A04020102020204" pitchFamily="34" charset="0"/>
              </a:rPr>
              <a:t> 1293, 1342.</a:t>
            </a:r>
            <a:endParaRPr lang="en-US" sz="2400" u="sng" dirty="0">
              <a:latin typeface="Arial Black" panose="020B0A04020102020204" pitchFamily="34" charset="0"/>
            </a:endParaRPr>
          </a:p>
        </p:txBody>
      </p:sp>
    </p:spTree>
    <p:extLst>
      <p:ext uri="{BB962C8B-B14F-4D97-AF65-F5344CB8AC3E}">
        <p14:creationId xmlns:p14="http://schemas.microsoft.com/office/powerpoint/2010/main" val="382543274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WHAT IS PERMISSIBLE?</a:t>
            </a:r>
            <a:endParaRPr lang="en-US" b="1" u="sng" dirty="0">
              <a:latin typeface="Arial Black" panose="020B0A04020102020204" pitchFamily="34" charset="0"/>
            </a:endParaRPr>
          </a:p>
        </p:txBody>
      </p:sp>
      <p:sp>
        <p:nvSpPr>
          <p:cNvPr id="3" name="Content Placeholder 2"/>
          <p:cNvSpPr>
            <a:spLocks noGrp="1"/>
          </p:cNvSpPr>
          <p:nvPr>
            <p:ph idx="1"/>
          </p:nvPr>
        </p:nvSpPr>
        <p:spPr>
          <a:xfrm>
            <a:off x="838200" y="1825624"/>
            <a:ext cx="10515600" cy="4867275"/>
          </a:xfrm>
        </p:spPr>
        <p:txBody>
          <a:bodyPr>
            <a:normAutofit lnSpcReduction="10000"/>
          </a:bodyPr>
          <a:lstStyle/>
          <a:p>
            <a:pPr marL="0" lvl="0" indent="0">
              <a:buNone/>
            </a:pPr>
            <a:r>
              <a:rPr lang="en-US" sz="2400" dirty="0">
                <a:solidFill>
                  <a:prstClr val="black"/>
                </a:solidFill>
                <a:latin typeface="Arial Black" panose="020B0A04020102020204" pitchFamily="34" charset="0"/>
              </a:rPr>
              <a:t>Regarding the scope of permissible prosecutorial argument, we recently noted " ' “ a prosecutor is given wide latitude during argument. The argument may be vigorous as long as it amounts to </a:t>
            </a:r>
            <a:r>
              <a:rPr lang="en-US" sz="2400" u="sng" dirty="0">
                <a:solidFill>
                  <a:prstClr val="black"/>
                </a:solidFill>
                <a:latin typeface="Arial Black" panose="020B0A04020102020204" pitchFamily="34" charset="0"/>
              </a:rPr>
              <a:t>fair comment on the evidence, which can include reasonable inferences, or deductions to be drawn therefrom. </a:t>
            </a:r>
            <a:r>
              <a:rPr lang="en-US" sz="2400" dirty="0">
                <a:solidFill>
                  <a:prstClr val="black"/>
                </a:solidFill>
                <a:latin typeface="Arial Black" panose="020B0A04020102020204" pitchFamily="34" charset="0"/>
              </a:rPr>
              <a:t>[Citations.] </a:t>
            </a:r>
            <a:r>
              <a:rPr lang="en-US" sz="2400" b="1" dirty="0">
                <a:solidFill>
                  <a:prstClr val="black"/>
                </a:solidFill>
                <a:latin typeface="Arial Black" panose="020B0A04020102020204" pitchFamily="34" charset="0"/>
              </a:rPr>
              <a:t>It is also clear that counsel during summation may state matters not in evidence, but which are </a:t>
            </a:r>
            <a:r>
              <a:rPr lang="en-US" sz="2400" b="1" u="sng" dirty="0">
                <a:solidFill>
                  <a:prstClr val="black"/>
                </a:solidFill>
                <a:latin typeface="Arial Black" panose="020B0A04020102020204" pitchFamily="34" charset="0"/>
              </a:rPr>
              <a:t>common knowledge or are illustrations drawn from common experience, history or literature.</a:t>
            </a:r>
            <a:r>
              <a:rPr lang="en-US" sz="2400" b="1" dirty="0">
                <a:solidFill>
                  <a:prstClr val="black"/>
                </a:solidFill>
                <a:latin typeface="Arial Black" panose="020B0A04020102020204" pitchFamily="34" charset="0"/>
              </a:rPr>
              <a:t>" </a:t>
            </a:r>
            <a:r>
              <a:rPr lang="en-US" sz="2400" dirty="0">
                <a:solidFill>
                  <a:prstClr val="black"/>
                </a:solidFill>
                <a:latin typeface="Arial Black" panose="020B0A04020102020204" pitchFamily="34" charset="0"/>
              </a:rPr>
              <a:t>[Citation.] "A prosecutor may 'vigorously argue his case and is not limited to "Chesterfieldian politeness" ' [citation], and he may 'use appropriate epithets . . . .' "</a:t>
            </a:r>
          </a:p>
          <a:p>
            <a:pPr marL="0" lvl="0" indent="0">
              <a:buNone/>
            </a:pPr>
            <a:endParaRPr lang="en-US" sz="2400" dirty="0">
              <a:solidFill>
                <a:prstClr val="black"/>
              </a:solidFill>
              <a:latin typeface="Arial Black" panose="020B0A04020102020204" pitchFamily="34" charset="0"/>
            </a:endParaRPr>
          </a:p>
          <a:p>
            <a:pPr marL="0" lvl="0" indent="0">
              <a:buNone/>
            </a:pPr>
            <a:r>
              <a:rPr lang="en-US" sz="2400" u="sng" dirty="0">
                <a:solidFill>
                  <a:prstClr val="black"/>
                </a:solidFill>
                <a:latin typeface="Arial Black" panose="020B0A04020102020204" pitchFamily="34" charset="0"/>
              </a:rPr>
              <a:t>People v. Hill</a:t>
            </a:r>
            <a:r>
              <a:rPr lang="en-US" sz="2400" dirty="0">
                <a:solidFill>
                  <a:prstClr val="black"/>
                </a:solidFill>
                <a:latin typeface="Arial Black" panose="020B0A04020102020204" pitchFamily="34" charset="0"/>
              </a:rPr>
              <a:t>, 17 Cal. 4th 800, 819</a:t>
            </a:r>
          </a:p>
          <a:p>
            <a:endParaRPr lang="en-US" dirty="0"/>
          </a:p>
        </p:txBody>
      </p:sp>
    </p:spTree>
    <p:extLst>
      <p:ext uri="{BB962C8B-B14F-4D97-AF65-F5344CB8AC3E}">
        <p14:creationId xmlns:p14="http://schemas.microsoft.com/office/powerpoint/2010/main" val="271061239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u="sng" dirty="0">
                <a:latin typeface="Arial Black" panose="020B0A04020102020204" pitchFamily="34" charset="0"/>
              </a:rPr>
              <a:t>People v. </a:t>
            </a:r>
            <a:r>
              <a:rPr lang="en-US" u="sng" dirty="0" err="1" smtClean="0">
                <a:latin typeface="Arial Black" panose="020B0A04020102020204" pitchFamily="34" charset="0"/>
              </a:rPr>
              <a:t>Sassounian</a:t>
            </a:r>
            <a:r>
              <a:rPr lang="en-US" u="sng" dirty="0" smtClean="0">
                <a:latin typeface="Arial Black" panose="020B0A04020102020204" pitchFamily="34" charset="0"/>
              </a:rPr>
              <a:t> </a:t>
            </a:r>
            <a:br>
              <a:rPr lang="en-US" u="sng" dirty="0" smtClean="0">
                <a:latin typeface="Arial Black" panose="020B0A04020102020204" pitchFamily="34" charset="0"/>
              </a:rPr>
            </a:br>
            <a:r>
              <a:rPr lang="en-US" dirty="0" smtClean="0">
                <a:latin typeface="Arial Black" panose="020B0A04020102020204" pitchFamily="34" charset="0"/>
              </a:rPr>
              <a:t>(1986) </a:t>
            </a:r>
            <a:r>
              <a:rPr lang="en-US" dirty="0">
                <a:latin typeface="Arial Black" panose="020B0A04020102020204" pitchFamily="34" charset="0"/>
              </a:rPr>
              <a:t>182 Cal. App. 3d 361, 396</a:t>
            </a:r>
            <a:r>
              <a:rPr lang="en-US" dirty="0"/>
              <a:t/>
            </a:r>
            <a:br>
              <a:rPr lang="en-US" dirty="0"/>
            </a:br>
            <a:endParaRPr lang="en-US" dirty="0"/>
          </a:p>
        </p:txBody>
      </p:sp>
      <p:sp>
        <p:nvSpPr>
          <p:cNvPr id="3" name="Content Placeholder 2"/>
          <p:cNvSpPr>
            <a:spLocks noGrp="1"/>
          </p:cNvSpPr>
          <p:nvPr>
            <p:ph idx="1"/>
          </p:nvPr>
        </p:nvSpPr>
        <p:spPr>
          <a:xfrm>
            <a:off x="838200" y="1825624"/>
            <a:ext cx="10515600" cy="5032375"/>
          </a:xfrm>
        </p:spPr>
        <p:txBody>
          <a:bodyPr>
            <a:normAutofit fontScale="85000" lnSpcReduction="20000"/>
          </a:bodyPr>
          <a:lstStyle/>
          <a:p>
            <a:pPr marL="0" indent="0">
              <a:buNone/>
            </a:pPr>
            <a:r>
              <a:rPr lang="en-US" dirty="0" smtClean="0"/>
              <a:t>The </a:t>
            </a:r>
            <a:r>
              <a:rPr lang="en-US" dirty="0"/>
              <a:t>defendant argues that the prosecutor was guilty of prejudicial misconduct with respect to certain remarks made during closing argument regarding the assassination of President </a:t>
            </a:r>
            <a:r>
              <a:rPr lang="en-US" dirty="0" smtClean="0"/>
              <a:t>Kennedy . . . With </a:t>
            </a:r>
            <a:r>
              <a:rPr lang="en-US" dirty="0"/>
              <a:t>respect to the first matter, the prosecutor told the jury that a "guilty verdict in this case will be a signal to </a:t>
            </a:r>
            <a:r>
              <a:rPr lang="en-US" dirty="0" smtClean="0"/>
              <a:t>the </a:t>
            </a:r>
            <a:r>
              <a:rPr lang="en-US" dirty="0"/>
              <a:t>people in the entire country, and the entire world, that we do not, and will not tolerate assassinations in this country</a:t>
            </a:r>
            <a:r>
              <a:rPr lang="en-US" dirty="0" smtClean="0"/>
              <a:t>.“</a:t>
            </a:r>
          </a:p>
          <a:p>
            <a:pPr marL="0" indent="0">
              <a:buNone/>
            </a:pPr>
            <a:endParaRPr lang="en-US" b="1" dirty="0" smtClean="0"/>
          </a:p>
          <a:p>
            <a:pPr marL="0" indent="0">
              <a:buNone/>
            </a:pPr>
            <a:r>
              <a:rPr lang="en-US" b="1" dirty="0" smtClean="0"/>
              <a:t>HOLDING:</a:t>
            </a:r>
            <a:endParaRPr lang="en-US" b="1" dirty="0"/>
          </a:p>
          <a:p>
            <a:pPr marL="0" indent="0">
              <a:buNone/>
            </a:pPr>
            <a:r>
              <a:rPr lang="en-US" dirty="0" smtClean="0"/>
              <a:t>It </a:t>
            </a:r>
            <a:r>
              <a:rPr lang="en-US" dirty="0"/>
              <a:t>is settled that </a:t>
            </a:r>
            <a:r>
              <a:rPr lang="en-US" dirty="0" smtClean="0"/>
              <a:t>a </a:t>
            </a:r>
            <a:r>
              <a:rPr lang="en-US" dirty="0"/>
              <a:t>prosecutor is given wide latitude during argument. The argument may be vigorous as long as it amounts to fair comment on the evidence, which can include reasonable inferences, or deductions to be drawn therefrom. </a:t>
            </a:r>
            <a:r>
              <a:rPr lang="en-US" dirty="0" smtClean="0"/>
              <a:t>It </a:t>
            </a:r>
            <a:r>
              <a:rPr lang="en-US" dirty="0"/>
              <a:t>is also clear that </a:t>
            </a:r>
            <a:r>
              <a:rPr lang="en-US" dirty="0" smtClean="0"/>
              <a:t>counsel </a:t>
            </a:r>
            <a:r>
              <a:rPr lang="en-US" dirty="0"/>
              <a:t>during a summation may state matters not in evidence, but which are common knowledge or are illustrations drawn from common experience, history or literature. </a:t>
            </a:r>
            <a:r>
              <a:rPr lang="en-US" dirty="0" smtClean="0"/>
              <a:t>The </a:t>
            </a:r>
            <a:r>
              <a:rPr lang="en-US" dirty="0"/>
              <a:t>prosecutor is entitled to draw conclusions from the evidence presented and to state them to the jury. The right is very broad and includes the opportunity to fully state his views as to what the evidence shows and as to the conclusions to be drawn therefrom. </a:t>
            </a:r>
          </a:p>
          <a:p>
            <a:endParaRPr lang="en-US" dirty="0"/>
          </a:p>
        </p:txBody>
      </p:sp>
    </p:spTree>
    <p:extLst>
      <p:ext uri="{BB962C8B-B14F-4D97-AF65-F5344CB8AC3E}">
        <p14:creationId xmlns:p14="http://schemas.microsoft.com/office/powerpoint/2010/main" val="11511248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spcBef>
                <a:spcPts val="1000"/>
              </a:spcBef>
            </a:pPr>
            <a:r>
              <a:rPr lang="en-US" sz="2800" u="sng" dirty="0">
                <a:solidFill>
                  <a:prstClr val="black"/>
                </a:solidFill>
                <a:latin typeface="Arial Black" panose="020B0A04020102020204" pitchFamily="34" charset="0"/>
                <a:ea typeface="+mn-ea"/>
                <a:cs typeface="+mn-cs"/>
              </a:rPr>
              <a:t>DONNELLY v. </a:t>
            </a:r>
            <a:r>
              <a:rPr lang="en-US" sz="2800" u="sng" dirty="0" err="1">
                <a:solidFill>
                  <a:prstClr val="black"/>
                </a:solidFill>
                <a:latin typeface="Arial Black" panose="020B0A04020102020204" pitchFamily="34" charset="0"/>
                <a:ea typeface="+mn-ea"/>
                <a:cs typeface="+mn-cs"/>
              </a:rPr>
              <a:t>DeCHRISTOFORO</a:t>
            </a:r>
            <a:r>
              <a:rPr lang="en-US" sz="2800" dirty="0">
                <a:solidFill>
                  <a:prstClr val="black"/>
                </a:solidFill>
                <a:latin typeface="Arial Black" panose="020B0A04020102020204" pitchFamily="34" charset="0"/>
                <a:ea typeface="+mn-ea"/>
                <a:cs typeface="+mn-cs"/>
              </a:rPr>
              <a:t> (1974) 416 U.S. 637</a:t>
            </a:r>
            <a:br>
              <a:rPr lang="en-US" sz="2800" dirty="0">
                <a:solidFill>
                  <a:prstClr val="black"/>
                </a:solidFill>
                <a:latin typeface="Arial Black" panose="020B0A04020102020204" pitchFamily="34" charset="0"/>
                <a:ea typeface="+mn-ea"/>
                <a:cs typeface="+mn-cs"/>
              </a:rPr>
            </a:br>
            <a:endParaRPr lang="en-US" dirty="0"/>
          </a:p>
        </p:txBody>
      </p:sp>
      <p:sp>
        <p:nvSpPr>
          <p:cNvPr id="3" name="Content Placeholder 2"/>
          <p:cNvSpPr>
            <a:spLocks noGrp="1"/>
          </p:cNvSpPr>
          <p:nvPr>
            <p:ph idx="1"/>
          </p:nvPr>
        </p:nvSpPr>
        <p:spPr>
          <a:xfrm>
            <a:off x="838200" y="1381124"/>
            <a:ext cx="10515600" cy="5184775"/>
          </a:xfrm>
        </p:spPr>
        <p:txBody>
          <a:bodyPr>
            <a:normAutofit fontScale="92500" lnSpcReduction="20000"/>
          </a:bodyPr>
          <a:lstStyle/>
          <a:p>
            <a:pPr marL="0" indent="0">
              <a:buNone/>
            </a:pPr>
            <a:r>
              <a:rPr lang="en-US" sz="3500" dirty="0">
                <a:latin typeface="Arial Black" panose="020B0A04020102020204" pitchFamily="34" charset="0"/>
              </a:rPr>
              <a:t>Such arguments, </a:t>
            </a:r>
            <a:r>
              <a:rPr lang="en-US" sz="3500" dirty="0" smtClean="0">
                <a:latin typeface="Arial Black" panose="020B0A04020102020204" pitchFamily="34" charset="0"/>
              </a:rPr>
              <a:t>like </a:t>
            </a:r>
            <a:r>
              <a:rPr lang="en-US" sz="3500" dirty="0">
                <a:latin typeface="Arial Black" panose="020B0A04020102020204" pitchFamily="34" charset="0"/>
              </a:rPr>
              <a:t>all closing arguments of counsel, are </a:t>
            </a:r>
            <a:r>
              <a:rPr lang="en-US" sz="3500" dirty="0" smtClean="0">
                <a:latin typeface="Arial Black" panose="020B0A04020102020204" pitchFamily="34" charset="0"/>
              </a:rPr>
              <a:t>seldom </a:t>
            </a:r>
            <a:r>
              <a:rPr lang="en-US" sz="3500" dirty="0">
                <a:latin typeface="Arial Black" panose="020B0A04020102020204" pitchFamily="34" charset="0"/>
              </a:rPr>
              <a:t>carefully </a:t>
            </a:r>
            <a:r>
              <a:rPr lang="en-US" sz="3500" dirty="0" smtClean="0">
                <a:latin typeface="Arial Black" panose="020B0A04020102020204" pitchFamily="34" charset="0"/>
              </a:rPr>
              <a:t>constructed </a:t>
            </a:r>
            <a:r>
              <a:rPr lang="en-US" sz="3500" i="1" dirty="0">
                <a:latin typeface="Arial Black" panose="020B0A04020102020204" pitchFamily="34" charset="0"/>
              </a:rPr>
              <a:t>in </a:t>
            </a:r>
            <a:r>
              <a:rPr lang="en-US" sz="3500" i="1" dirty="0" err="1">
                <a:latin typeface="Arial Black" panose="020B0A04020102020204" pitchFamily="34" charset="0"/>
              </a:rPr>
              <a:t>toto</a:t>
            </a:r>
            <a:r>
              <a:rPr lang="en-US" sz="3500" dirty="0">
                <a:latin typeface="Arial Black" panose="020B0A04020102020204" pitchFamily="34" charset="0"/>
              </a:rPr>
              <a:t> before the event; improvisation frequently results in syntax left imperfect and meaning less than crystal clear. While these general observations in no way justify prosecutorial misconduct, they do suggest </a:t>
            </a:r>
            <a:r>
              <a:rPr lang="en-US" sz="3500" dirty="0" smtClean="0">
                <a:latin typeface="Arial Black" panose="020B0A04020102020204" pitchFamily="34" charset="0"/>
              </a:rPr>
              <a:t>that </a:t>
            </a:r>
            <a:r>
              <a:rPr lang="en-US" sz="3500" dirty="0">
                <a:latin typeface="Arial Black" panose="020B0A04020102020204" pitchFamily="34" charset="0"/>
              </a:rPr>
              <a:t>a court should not lightly infer that a prosecutor intends an ambiguous remark to have its most damaging meaning or that a jury, sitting through lengthy exhortation, will draw that meaning from the plethora of less damaging interpretations.</a:t>
            </a:r>
            <a:br>
              <a:rPr lang="en-US" sz="3500" dirty="0">
                <a:latin typeface="Arial Black" panose="020B0A04020102020204" pitchFamily="34" charset="0"/>
              </a:rPr>
            </a:br>
            <a:r>
              <a:rPr lang="en-US" dirty="0"/>
              <a:t/>
            </a:r>
            <a:br>
              <a:rPr lang="en-US" dirty="0"/>
            </a:br>
            <a:endParaRPr lang="en-US" dirty="0" smtClean="0">
              <a:solidFill>
                <a:srgbClr val="373739"/>
              </a:solidFill>
              <a:latin typeface="Arial Black" panose="020B0A04020102020204" pitchFamily="34" charset="0"/>
            </a:endParaRPr>
          </a:p>
        </p:txBody>
      </p:sp>
    </p:spTree>
    <p:extLst>
      <p:ext uri="{BB962C8B-B14F-4D97-AF65-F5344CB8AC3E}">
        <p14:creationId xmlns:p14="http://schemas.microsoft.com/office/powerpoint/2010/main" val="250168145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u="sng" dirty="0" smtClean="0">
                <a:latin typeface="Arial Black" panose="020B0A04020102020204" pitchFamily="34" charset="0"/>
              </a:rPr>
              <a:t>Prosecutorial Misconduct???</a:t>
            </a:r>
            <a:endParaRPr lang="en-US" sz="4000" b="1" u="sng" dirty="0">
              <a:latin typeface="Arial Black" panose="020B0A04020102020204" pitchFamily="34" charset="0"/>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a:t>
            </a:r>
            <a:r>
              <a:rPr lang="en-US" dirty="0"/>
              <a:t>I]t is a </a:t>
            </a:r>
            <a:r>
              <a:rPr lang="en-US" dirty="0" err="1" smtClean="0"/>
              <a:t>Norteno</a:t>
            </a:r>
            <a:r>
              <a:rPr lang="en-US" dirty="0" smtClean="0"/>
              <a:t> </a:t>
            </a:r>
            <a:r>
              <a:rPr lang="en-US" dirty="0"/>
              <a:t>gang member who is on trial. And that matters just like as if it were a hate crime of a white man killing a black man. It would matter if that white man were a member of the Ku Klux Klan. Just like if it was a hate crime </a:t>
            </a:r>
            <a:r>
              <a:rPr lang="en-US" dirty="0" smtClean="0"/>
              <a:t>where </a:t>
            </a:r>
            <a:r>
              <a:rPr lang="en-US" dirty="0"/>
              <a:t>a neo-Nazi skinhead </a:t>
            </a:r>
            <a:r>
              <a:rPr lang="en-US" dirty="0" smtClean="0"/>
              <a:t>killed </a:t>
            </a:r>
            <a:r>
              <a:rPr lang="en-US" dirty="0"/>
              <a:t>a Jewish person. </a:t>
            </a:r>
            <a:r>
              <a:rPr lang="en-US" dirty="0" smtClean="0"/>
              <a:t> </a:t>
            </a:r>
            <a:r>
              <a:rPr lang="en-US" dirty="0"/>
              <a:t>It would matter who the victim was, it would matter who the defendant was</a:t>
            </a:r>
            <a:r>
              <a:rPr lang="en-US" dirty="0" smtClean="0"/>
              <a:t>.</a:t>
            </a:r>
          </a:p>
          <a:p>
            <a:pPr marL="0" indent="0">
              <a:buNone/>
            </a:pPr>
            <a:endParaRPr lang="en-US" dirty="0" smtClean="0"/>
          </a:p>
          <a:p>
            <a:pPr marL="0" indent="0">
              <a:buNone/>
            </a:pPr>
            <a:r>
              <a:rPr lang="en-US" dirty="0" smtClean="0"/>
              <a:t>Based </a:t>
            </a:r>
            <a:r>
              <a:rPr lang="en-US" dirty="0"/>
              <a:t>on the gang evidence at trial, this argument was proper. Prosecutors have "wide latitude during argument" to "comment on the evidence, which can include reasonable inferences, or deductions to be drawn therefrom," as well as references to "matters not in evidence,  [*60] but which are common knowledge or are illustrations drawn from common experience, history, or literature." </a:t>
            </a:r>
          </a:p>
          <a:p>
            <a:pPr marL="0" indent="0">
              <a:buNone/>
            </a:pPr>
            <a:endParaRPr lang="en-US" dirty="0"/>
          </a:p>
        </p:txBody>
      </p:sp>
    </p:spTree>
    <p:extLst>
      <p:ext uri="{BB962C8B-B14F-4D97-AF65-F5344CB8AC3E}">
        <p14:creationId xmlns:p14="http://schemas.microsoft.com/office/powerpoint/2010/main" val="84489206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u="sng" dirty="0">
                <a:latin typeface="Arial Black" panose="020B0A04020102020204" pitchFamily="34" charset="0"/>
              </a:rPr>
              <a:t>People v. </a:t>
            </a:r>
            <a:r>
              <a:rPr lang="en-US" b="1" u="sng" dirty="0" smtClean="0">
                <a:latin typeface="Arial Black" panose="020B0A04020102020204" pitchFamily="34" charset="0"/>
              </a:rPr>
              <a:t>Ochoa (1998)</a:t>
            </a:r>
            <a:r>
              <a:rPr lang="en-US" b="1" dirty="0" smtClean="0">
                <a:latin typeface="Arial Black" panose="020B0A04020102020204" pitchFamily="34" charset="0"/>
              </a:rPr>
              <a:t>19 Cal. 4th </a:t>
            </a:r>
            <a:r>
              <a:rPr lang="en-US" b="1" dirty="0">
                <a:latin typeface="Arial Black" panose="020B0A04020102020204" pitchFamily="34" charset="0"/>
              </a:rPr>
              <a:t>353, 463</a:t>
            </a:r>
            <a:r>
              <a:rPr lang="en-US" dirty="0"/>
              <a:t/>
            </a:r>
            <a:br>
              <a:rPr lang="en-US" dirty="0"/>
            </a:br>
            <a:endParaRPr lang="en-US" dirty="0"/>
          </a:p>
        </p:txBody>
      </p:sp>
      <p:sp>
        <p:nvSpPr>
          <p:cNvPr id="3" name="Content Placeholder 2"/>
          <p:cNvSpPr>
            <a:spLocks noGrp="1"/>
          </p:cNvSpPr>
          <p:nvPr>
            <p:ph idx="1"/>
          </p:nvPr>
        </p:nvSpPr>
        <p:spPr>
          <a:xfrm>
            <a:off x="838200" y="1838325"/>
            <a:ext cx="10515600" cy="4351338"/>
          </a:xfrm>
        </p:spPr>
        <p:txBody>
          <a:bodyPr/>
          <a:lstStyle/>
          <a:p>
            <a:pPr marL="0" indent="0">
              <a:buNone/>
            </a:pPr>
            <a:r>
              <a:rPr lang="en-US" sz="4000" dirty="0"/>
              <a:t>The prosecutor's beliefs must be based on the evidence presented at trial </a:t>
            </a:r>
            <a:r>
              <a:rPr lang="en-US" sz="4000" dirty="0" smtClean="0"/>
              <a:t>but </a:t>
            </a:r>
            <a:r>
              <a:rPr lang="en-US" sz="4000" dirty="0"/>
              <a:t>as long as they are, he or she may argue emotionally and vividly (as may defense counsel), using terms that might be thought melodramatic or </a:t>
            </a:r>
            <a:r>
              <a:rPr lang="en-US" sz="4000" dirty="0" smtClean="0"/>
              <a:t>theatrical.</a:t>
            </a:r>
            <a:endParaRPr lang="en-US" sz="4000" dirty="0"/>
          </a:p>
          <a:p>
            <a:endParaRPr lang="en-US" dirty="0"/>
          </a:p>
        </p:txBody>
      </p:sp>
    </p:spTree>
    <p:extLst>
      <p:ext uri="{BB962C8B-B14F-4D97-AF65-F5344CB8AC3E}">
        <p14:creationId xmlns:p14="http://schemas.microsoft.com/office/powerpoint/2010/main" val="169846304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1125"/>
            <a:ext cx="10515600" cy="1325563"/>
          </a:xfrm>
        </p:spPr>
        <p:txBody>
          <a:bodyPr/>
          <a:lstStyle/>
          <a:p>
            <a:pPr algn="ctr"/>
            <a:r>
              <a:rPr lang="en-US" u="sng" dirty="0" smtClean="0">
                <a:latin typeface="Arial Black" panose="020B0A04020102020204" pitchFamily="34" charset="0"/>
              </a:rPr>
              <a:t>Name Calling</a:t>
            </a:r>
            <a:endParaRPr lang="en-US" u="sng" dirty="0">
              <a:latin typeface="Arial Black" panose="020B0A04020102020204" pitchFamily="34" charset="0"/>
            </a:endParaRPr>
          </a:p>
        </p:txBody>
      </p:sp>
      <p:sp>
        <p:nvSpPr>
          <p:cNvPr id="3" name="Content Placeholder 2"/>
          <p:cNvSpPr>
            <a:spLocks noGrp="1"/>
          </p:cNvSpPr>
          <p:nvPr>
            <p:ph idx="1"/>
          </p:nvPr>
        </p:nvSpPr>
        <p:spPr>
          <a:xfrm>
            <a:off x="838200" y="1320800"/>
            <a:ext cx="10515600" cy="5435599"/>
          </a:xfrm>
        </p:spPr>
        <p:txBody>
          <a:bodyPr>
            <a:normAutofit/>
          </a:bodyPr>
          <a:lstStyle/>
          <a:p>
            <a:r>
              <a:rPr lang="en-US" dirty="0">
                <a:latin typeface="Arial Black" panose="020B0A04020102020204" pitchFamily="34" charset="0"/>
              </a:rPr>
              <a:t>“[T]he use of derogatory epithets to describe a defendant is </a:t>
            </a:r>
            <a:r>
              <a:rPr lang="en-US" dirty="0" smtClean="0">
                <a:latin typeface="Arial Black" panose="020B0A04020102020204" pitchFamily="34" charset="0"/>
              </a:rPr>
              <a:t>not </a:t>
            </a:r>
            <a:r>
              <a:rPr lang="en-US" dirty="0">
                <a:latin typeface="Arial Black" panose="020B0A04020102020204" pitchFamily="34" charset="0"/>
              </a:rPr>
              <a:t>necessarily misconduct.” </a:t>
            </a:r>
            <a:endParaRPr lang="en-US" dirty="0" smtClean="0">
              <a:latin typeface="Arial Black" panose="020B0A04020102020204" pitchFamily="34" charset="0"/>
            </a:endParaRPr>
          </a:p>
          <a:p>
            <a:pPr marL="0" indent="0">
              <a:buNone/>
            </a:pPr>
            <a:r>
              <a:rPr lang="en-US" sz="2400" u="sng" dirty="0" smtClean="0">
                <a:latin typeface="Arial Black" panose="020B0A04020102020204" pitchFamily="34" charset="0"/>
              </a:rPr>
              <a:t>People </a:t>
            </a:r>
            <a:r>
              <a:rPr lang="en-US" sz="2400" u="sng" dirty="0">
                <a:latin typeface="Arial Black" panose="020B0A04020102020204" pitchFamily="34" charset="0"/>
              </a:rPr>
              <a:t>v. Friend</a:t>
            </a:r>
            <a:r>
              <a:rPr lang="en-US" sz="2400" dirty="0">
                <a:latin typeface="Arial Black" panose="020B0A04020102020204" pitchFamily="34" charset="0"/>
              </a:rPr>
              <a:t> (2009) 47 Cal.4th 1, </a:t>
            </a:r>
            <a:r>
              <a:rPr lang="en-US" sz="2400" dirty="0" smtClean="0">
                <a:latin typeface="Arial Black" panose="020B0A04020102020204" pitchFamily="34" charset="0"/>
              </a:rPr>
              <a:t>32</a:t>
            </a:r>
          </a:p>
          <a:p>
            <a:pPr marL="0" indent="0">
              <a:buNone/>
            </a:pPr>
            <a:endParaRPr lang="en-US" sz="2400" dirty="0">
              <a:latin typeface="Arial Black" panose="020B0A04020102020204" pitchFamily="34" charset="0"/>
            </a:endParaRPr>
          </a:p>
          <a:p>
            <a:pPr marL="0" indent="0">
              <a:buNone/>
            </a:pPr>
            <a:endParaRPr lang="en-US" sz="2400" dirty="0" smtClean="0">
              <a:latin typeface="Arial Black" panose="020B0A04020102020204" pitchFamily="34" charset="0"/>
            </a:endParaRPr>
          </a:p>
          <a:p>
            <a:r>
              <a:rPr lang="en-US" dirty="0" smtClean="0">
                <a:latin typeface="Arial Black" panose="020B0A04020102020204" pitchFamily="34" charset="0"/>
              </a:rPr>
              <a:t>“</a:t>
            </a:r>
            <a:r>
              <a:rPr lang="en-US" dirty="0">
                <a:latin typeface="Arial Black" panose="020B0A04020102020204" pitchFamily="34" charset="0"/>
              </a:rPr>
              <a:t>A prosecutor is allowed to make vigorous arguments and may even use such epithets as are warranted by the evidence, as long as these arguments are not inflammatory and principally aimed at arousing the passion or prejudice of the jury.” </a:t>
            </a:r>
            <a:endParaRPr lang="en-US" dirty="0" smtClean="0">
              <a:latin typeface="Arial Black" panose="020B0A04020102020204" pitchFamily="34" charset="0"/>
            </a:endParaRPr>
          </a:p>
          <a:p>
            <a:pPr marL="0" indent="0">
              <a:buNone/>
            </a:pPr>
            <a:r>
              <a:rPr lang="en-US" sz="2400" u="sng" dirty="0" smtClean="0">
                <a:latin typeface="Arial Black" panose="020B0A04020102020204" pitchFamily="34" charset="0"/>
              </a:rPr>
              <a:t>People </a:t>
            </a:r>
            <a:r>
              <a:rPr lang="en-US" sz="2400" u="sng" dirty="0">
                <a:latin typeface="Arial Black" panose="020B0A04020102020204" pitchFamily="34" charset="0"/>
              </a:rPr>
              <a:t>v. </a:t>
            </a:r>
            <a:r>
              <a:rPr lang="en-US" sz="2400" u="sng" dirty="0" err="1">
                <a:latin typeface="Arial Black" panose="020B0A04020102020204" pitchFamily="34" charset="0"/>
              </a:rPr>
              <a:t>Pensinger</a:t>
            </a:r>
            <a:r>
              <a:rPr lang="en-US" sz="2400" u="sng" dirty="0">
                <a:latin typeface="Arial Black" panose="020B0A04020102020204" pitchFamily="34" charset="0"/>
              </a:rPr>
              <a:t> </a:t>
            </a:r>
            <a:r>
              <a:rPr lang="en-US" sz="2400" dirty="0">
                <a:latin typeface="Arial Black" panose="020B0A04020102020204" pitchFamily="34" charset="0"/>
              </a:rPr>
              <a:t>(1991) 52 Cal.3d 1210, </a:t>
            </a:r>
            <a:r>
              <a:rPr lang="en-US" sz="2400" dirty="0" smtClean="0">
                <a:latin typeface="Arial Black" panose="020B0A04020102020204" pitchFamily="34" charset="0"/>
              </a:rPr>
              <a:t>1251</a:t>
            </a:r>
            <a:endParaRPr lang="en-US" dirty="0" smtClean="0">
              <a:latin typeface="Arial Black" panose="020B0A04020102020204" pitchFamily="34" charset="0"/>
            </a:endParaRPr>
          </a:p>
          <a:p>
            <a:pPr marL="0" indent="0">
              <a:buNone/>
            </a:pPr>
            <a:endParaRPr lang="en-US" dirty="0">
              <a:latin typeface="Arial Black" panose="020B0A04020102020204" pitchFamily="34" charset="0"/>
            </a:endParaRPr>
          </a:p>
        </p:txBody>
      </p:sp>
    </p:spTree>
    <p:extLst>
      <p:ext uri="{BB962C8B-B14F-4D97-AF65-F5344CB8AC3E}">
        <p14:creationId xmlns:p14="http://schemas.microsoft.com/office/powerpoint/2010/main" val="335064226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0975"/>
            <a:ext cx="10515600" cy="1325563"/>
          </a:xfrm>
        </p:spPr>
        <p:txBody>
          <a:bodyPr/>
          <a:lstStyle/>
          <a:p>
            <a:pPr algn="ctr"/>
            <a:r>
              <a:rPr lang="en-US" b="1" u="sng" dirty="0" smtClean="0">
                <a:latin typeface="Arial Black" panose="020B0A04020102020204" pitchFamily="34" charset="0"/>
              </a:rPr>
              <a:t>EXAMPLES</a:t>
            </a:r>
            <a:endParaRPr lang="en-US" b="1" u="sng" dirty="0">
              <a:latin typeface="Arial Black" panose="020B0A04020102020204" pitchFamily="34" charset="0"/>
            </a:endParaRPr>
          </a:p>
        </p:txBody>
      </p:sp>
      <p:sp>
        <p:nvSpPr>
          <p:cNvPr id="3" name="Content Placeholder 2"/>
          <p:cNvSpPr>
            <a:spLocks noGrp="1"/>
          </p:cNvSpPr>
          <p:nvPr>
            <p:ph idx="1"/>
          </p:nvPr>
        </p:nvSpPr>
        <p:spPr>
          <a:xfrm>
            <a:off x="838200" y="1371600"/>
            <a:ext cx="10515600" cy="5486400"/>
          </a:xfrm>
        </p:spPr>
        <p:txBody>
          <a:bodyPr>
            <a:normAutofit fontScale="62500" lnSpcReduction="20000"/>
          </a:bodyPr>
          <a:lstStyle/>
          <a:p>
            <a:pPr marL="0" lvl="0" indent="0">
              <a:buNone/>
            </a:pPr>
            <a:endParaRPr lang="en-US" sz="1500" dirty="0">
              <a:solidFill>
                <a:prstClr val="black"/>
              </a:solidFill>
              <a:latin typeface="Arial Black" panose="020B0A04020102020204" pitchFamily="34" charset="0"/>
            </a:endParaRPr>
          </a:p>
          <a:p>
            <a:r>
              <a:rPr lang="en-US" dirty="0" smtClean="0">
                <a:solidFill>
                  <a:prstClr val="black"/>
                </a:solidFill>
              </a:rPr>
              <a:t>“Animal . . . Vicious”</a:t>
            </a:r>
          </a:p>
          <a:p>
            <a:pPr marL="0" indent="0">
              <a:buNone/>
            </a:pPr>
            <a:r>
              <a:rPr lang="en-US" sz="2400" u="sng" dirty="0" smtClean="0">
                <a:solidFill>
                  <a:prstClr val="black"/>
                </a:solidFill>
              </a:rPr>
              <a:t>People v. Terry</a:t>
            </a:r>
            <a:r>
              <a:rPr lang="en-US" sz="2400" dirty="0" smtClean="0">
                <a:solidFill>
                  <a:prstClr val="black"/>
                </a:solidFill>
              </a:rPr>
              <a:t> (1962) 57 Cal.2d 538, 561-62</a:t>
            </a:r>
          </a:p>
          <a:p>
            <a:pPr marL="0" indent="0">
              <a:buNone/>
            </a:pPr>
            <a:endParaRPr lang="en-US" sz="2400" dirty="0">
              <a:solidFill>
                <a:prstClr val="black"/>
              </a:solidFill>
            </a:endParaRPr>
          </a:p>
          <a:p>
            <a:r>
              <a:rPr lang="en-US" sz="2900" dirty="0" smtClean="0">
                <a:solidFill>
                  <a:prstClr val="black"/>
                </a:solidFill>
              </a:rPr>
              <a:t>“Human monster . . . Mutation”</a:t>
            </a:r>
          </a:p>
          <a:p>
            <a:pPr marL="0" indent="0">
              <a:buNone/>
            </a:pPr>
            <a:r>
              <a:rPr lang="en-US" sz="2400" u="sng" dirty="0" smtClean="0">
                <a:solidFill>
                  <a:prstClr val="black"/>
                </a:solidFill>
              </a:rPr>
              <a:t>People v. Sully</a:t>
            </a:r>
            <a:r>
              <a:rPr lang="en-US" sz="2400" dirty="0" smtClean="0">
                <a:solidFill>
                  <a:prstClr val="black"/>
                </a:solidFill>
              </a:rPr>
              <a:t> (1991) 53 Cal.3d 1195, 1249</a:t>
            </a:r>
            <a:endParaRPr lang="en-US" sz="2400" u="sng" dirty="0" smtClean="0">
              <a:solidFill>
                <a:prstClr val="black"/>
              </a:solidFill>
            </a:endParaRPr>
          </a:p>
          <a:p>
            <a:pPr marL="0" indent="0">
              <a:buNone/>
            </a:pPr>
            <a:endParaRPr lang="en-US" sz="2400" u="sng" dirty="0" smtClean="0">
              <a:solidFill>
                <a:prstClr val="black"/>
              </a:solidFill>
            </a:endParaRPr>
          </a:p>
          <a:p>
            <a:r>
              <a:rPr lang="en-US" dirty="0" smtClean="0">
                <a:solidFill>
                  <a:prstClr val="black"/>
                </a:solidFill>
              </a:rPr>
              <a:t>“Despicable excuse for a man . . . Despicable individual . . . Garbage . . . A sucker”</a:t>
            </a:r>
          </a:p>
          <a:p>
            <a:pPr marL="0" lvl="0" indent="0">
              <a:buNone/>
            </a:pPr>
            <a:r>
              <a:rPr lang="en-US" sz="2400" u="sng" dirty="0" smtClean="0">
                <a:solidFill>
                  <a:prstClr val="black"/>
                </a:solidFill>
              </a:rPr>
              <a:t>People </a:t>
            </a:r>
            <a:r>
              <a:rPr lang="en-US" sz="2400" u="sng" dirty="0">
                <a:solidFill>
                  <a:prstClr val="black"/>
                </a:solidFill>
              </a:rPr>
              <a:t>v. </a:t>
            </a:r>
            <a:r>
              <a:rPr lang="en-US" sz="2400" u="sng" dirty="0" smtClean="0">
                <a:solidFill>
                  <a:prstClr val="black"/>
                </a:solidFill>
              </a:rPr>
              <a:t>Tully</a:t>
            </a:r>
            <a:r>
              <a:rPr lang="en-US" sz="2400" dirty="0">
                <a:solidFill>
                  <a:prstClr val="black"/>
                </a:solidFill>
              </a:rPr>
              <a:t> </a:t>
            </a:r>
            <a:r>
              <a:rPr lang="en-US" sz="2400" dirty="0" smtClean="0">
                <a:solidFill>
                  <a:prstClr val="black"/>
                </a:solidFill>
              </a:rPr>
              <a:t>(2012) 54 </a:t>
            </a:r>
            <a:r>
              <a:rPr lang="en-US" sz="2400" dirty="0">
                <a:solidFill>
                  <a:prstClr val="black"/>
                </a:solidFill>
              </a:rPr>
              <a:t>Cal. 4th 952, </a:t>
            </a:r>
            <a:r>
              <a:rPr lang="en-US" sz="2400" dirty="0" smtClean="0">
                <a:solidFill>
                  <a:prstClr val="black"/>
                </a:solidFill>
              </a:rPr>
              <a:t>1021</a:t>
            </a:r>
          </a:p>
          <a:p>
            <a:pPr marL="0" lvl="0" indent="0">
              <a:buNone/>
            </a:pPr>
            <a:endParaRPr lang="en-US" sz="2600" dirty="0" smtClean="0">
              <a:solidFill>
                <a:prstClr val="black"/>
              </a:solidFill>
            </a:endParaRPr>
          </a:p>
          <a:p>
            <a:r>
              <a:rPr lang="en-US" dirty="0" smtClean="0">
                <a:solidFill>
                  <a:prstClr val="black"/>
                </a:solidFill>
              </a:rPr>
              <a:t>Characterizing </a:t>
            </a:r>
            <a:r>
              <a:rPr lang="en-US" dirty="0">
                <a:solidFill>
                  <a:prstClr val="black"/>
                </a:solidFill>
              </a:rPr>
              <a:t>crimes as “ ‘serial killing,’ ” and “ ‘terrorizing and killing’ ” people </a:t>
            </a:r>
          </a:p>
          <a:p>
            <a:pPr marL="0" indent="0">
              <a:buNone/>
            </a:pPr>
            <a:r>
              <a:rPr lang="en-US" sz="2400" u="sng" dirty="0" smtClean="0"/>
              <a:t>People </a:t>
            </a:r>
            <a:r>
              <a:rPr lang="en-US" sz="2400" u="sng" dirty="0"/>
              <a:t>v. Young </a:t>
            </a:r>
            <a:r>
              <a:rPr lang="en-US" sz="2400" dirty="0"/>
              <a:t>(2005) 34 Cal.4th 1149, 1195 </a:t>
            </a:r>
            <a:endParaRPr lang="en-US" sz="2400" dirty="0" smtClean="0"/>
          </a:p>
          <a:p>
            <a:pPr marL="0" indent="0">
              <a:buNone/>
            </a:pPr>
            <a:endParaRPr lang="en-US" sz="2400" dirty="0" smtClean="0"/>
          </a:p>
          <a:p>
            <a:r>
              <a:rPr lang="en-US" dirty="0"/>
              <a:t>C</a:t>
            </a:r>
            <a:r>
              <a:rPr lang="en-US" dirty="0" smtClean="0"/>
              <a:t>haracterization </a:t>
            </a:r>
            <a:r>
              <a:rPr lang="en-US" dirty="0"/>
              <a:t>of defendant's crime as a “terrorist attack” and comparison of defendant to “[t]</a:t>
            </a:r>
            <a:r>
              <a:rPr lang="en-US" dirty="0" err="1"/>
              <a:t>errorists</a:t>
            </a:r>
            <a:r>
              <a:rPr lang="en-US" dirty="0" smtClean="0"/>
              <a:t>”;</a:t>
            </a:r>
          </a:p>
          <a:p>
            <a:pPr marL="0" indent="0">
              <a:buNone/>
            </a:pPr>
            <a:r>
              <a:rPr lang="en-US" sz="2400" u="sng" dirty="0"/>
              <a:t>People v. Jones </a:t>
            </a:r>
            <a:r>
              <a:rPr lang="en-US" sz="2400" dirty="0"/>
              <a:t>(1998) 17 Cal.4th 279, 308–309 </a:t>
            </a:r>
            <a:endParaRPr lang="en-US" sz="2400" dirty="0" smtClean="0"/>
          </a:p>
          <a:p>
            <a:pPr marL="0" indent="0">
              <a:buNone/>
            </a:pPr>
            <a:endParaRPr lang="en-US" sz="2600" dirty="0" smtClean="0"/>
          </a:p>
          <a:p>
            <a:r>
              <a:rPr lang="en-US" dirty="0" smtClean="0"/>
              <a:t>“Perverted maniac”.</a:t>
            </a:r>
          </a:p>
          <a:p>
            <a:pPr marL="0" indent="0">
              <a:buNone/>
            </a:pPr>
            <a:r>
              <a:rPr lang="en-US" sz="2400" u="sng" dirty="0"/>
              <a:t>People v. </a:t>
            </a:r>
            <a:r>
              <a:rPr lang="en-US" sz="2400" u="sng" dirty="0" err="1"/>
              <a:t>Pensinger</a:t>
            </a:r>
            <a:r>
              <a:rPr lang="en-US" sz="2400" dirty="0"/>
              <a:t>, supra, 52 Cal.3d 1210, 1250–1251</a:t>
            </a:r>
          </a:p>
        </p:txBody>
      </p:sp>
    </p:spTree>
    <p:extLst>
      <p:ext uri="{BB962C8B-B14F-4D97-AF65-F5344CB8AC3E}">
        <p14:creationId xmlns:p14="http://schemas.microsoft.com/office/powerpoint/2010/main" val="385472930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HOWEVER . . . </a:t>
            </a:r>
            <a:endParaRPr lang="en-US" b="1" u="sng" dirty="0">
              <a:latin typeface="Arial Black" panose="020B0A04020102020204" pitchFamily="34" charset="0"/>
            </a:endParaRPr>
          </a:p>
        </p:txBody>
      </p:sp>
      <p:sp>
        <p:nvSpPr>
          <p:cNvPr id="3" name="Content Placeholder 2"/>
          <p:cNvSpPr>
            <a:spLocks noGrp="1"/>
          </p:cNvSpPr>
          <p:nvPr>
            <p:ph idx="1"/>
          </p:nvPr>
        </p:nvSpPr>
        <p:spPr>
          <a:xfrm>
            <a:off x="838200" y="1825624"/>
            <a:ext cx="10515600" cy="5146675"/>
          </a:xfrm>
        </p:spPr>
        <p:txBody>
          <a:bodyPr/>
          <a:lstStyle/>
          <a:p>
            <a:r>
              <a:rPr lang="en-US" dirty="0" smtClean="0">
                <a:solidFill>
                  <a:srgbClr val="373739"/>
                </a:solidFill>
                <a:latin typeface="Helvetica" panose="020B0604020202020204" pitchFamily="34" charset="0"/>
              </a:rPr>
              <a:t>A prosecutor’s comments that the Defendant is </a:t>
            </a:r>
            <a:r>
              <a:rPr lang="en-US" dirty="0">
                <a:solidFill>
                  <a:srgbClr val="373739"/>
                </a:solidFill>
                <a:latin typeface="Helvetica" panose="020B0604020202020204" pitchFamily="34" charset="0"/>
              </a:rPr>
              <a:t>"like a parasite . . . never works . . . stays at people's homes . . . [d]rives people's cars . . . steals from his own parents to get anything . . . won't work for it," </a:t>
            </a:r>
            <a:r>
              <a:rPr lang="en-US" b="1" u="sng" dirty="0">
                <a:solidFill>
                  <a:srgbClr val="373739"/>
                </a:solidFill>
                <a:latin typeface="Helvetica" panose="020B0604020202020204" pitchFamily="34" charset="0"/>
              </a:rPr>
              <a:t>had nothing to do with the crimes alleged </a:t>
            </a:r>
            <a:r>
              <a:rPr lang="en-US" dirty="0">
                <a:solidFill>
                  <a:srgbClr val="373739"/>
                </a:solidFill>
                <a:latin typeface="Helvetica" panose="020B0604020202020204" pitchFamily="34" charset="0"/>
              </a:rPr>
              <a:t>and inferred that people who do not work, live with </a:t>
            </a:r>
            <a:r>
              <a:rPr lang="en-US" dirty="0" smtClean="0">
                <a:solidFill>
                  <a:srgbClr val="373739"/>
                </a:solidFill>
                <a:latin typeface="Helvetica" panose="020B0604020202020204" pitchFamily="34" charset="0"/>
              </a:rPr>
              <a:t>others</a:t>
            </a:r>
            <a:r>
              <a:rPr lang="en-US" dirty="0">
                <a:solidFill>
                  <a:srgbClr val="373739"/>
                </a:solidFill>
                <a:latin typeface="Helvetica" panose="020B0604020202020204" pitchFamily="34" charset="0"/>
              </a:rPr>
              <a:t>, and drive other people's cars are bad people and more likely to do criminal acts. This argument directed at appellant's character invited the jury to decide the case based upon its own value judgment and not on the law. </a:t>
            </a:r>
            <a:br>
              <a:rPr lang="en-US" dirty="0">
                <a:solidFill>
                  <a:srgbClr val="373739"/>
                </a:solidFill>
                <a:latin typeface="Helvetica" panose="020B0604020202020204" pitchFamily="34" charset="0"/>
              </a:rPr>
            </a:br>
            <a:r>
              <a:rPr lang="en-US" dirty="0">
                <a:solidFill>
                  <a:srgbClr val="373739"/>
                </a:solidFill>
                <a:latin typeface="Helvetica" panose="020B0604020202020204" pitchFamily="34" charset="0"/>
              </a:rPr>
              <a:t/>
            </a:r>
            <a:br>
              <a:rPr lang="en-US" dirty="0">
                <a:solidFill>
                  <a:srgbClr val="373739"/>
                </a:solidFill>
                <a:latin typeface="Helvetica" panose="020B0604020202020204" pitchFamily="34" charset="0"/>
              </a:rPr>
            </a:br>
            <a:r>
              <a:rPr lang="en-US" u="sng" dirty="0">
                <a:solidFill>
                  <a:srgbClr val="373739"/>
                </a:solidFill>
                <a:latin typeface="Helvetica" panose="020B0604020202020204" pitchFamily="34" charset="0"/>
              </a:rPr>
              <a:t>People v. Herring</a:t>
            </a:r>
            <a:r>
              <a:rPr lang="en-US" dirty="0">
                <a:solidFill>
                  <a:srgbClr val="373739"/>
                </a:solidFill>
                <a:latin typeface="Helvetica" panose="020B0604020202020204" pitchFamily="34" charset="0"/>
              </a:rPr>
              <a:t>, 20 Cal. App. 4th 1066, 1074-1075</a:t>
            </a:r>
          </a:p>
          <a:p>
            <a:endParaRPr lang="en-US" dirty="0"/>
          </a:p>
        </p:txBody>
      </p:sp>
    </p:spTree>
    <p:extLst>
      <p:ext uri="{BB962C8B-B14F-4D97-AF65-F5344CB8AC3E}">
        <p14:creationId xmlns:p14="http://schemas.microsoft.com/office/powerpoint/2010/main" val="343629175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Calling the Defendant a Liar</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r>
              <a:rPr lang="en-US" dirty="0" smtClean="0">
                <a:effectLst/>
                <a:latin typeface="Arial Black" panose="020B0A04020102020204" pitchFamily="34" charset="0"/>
              </a:rPr>
              <a:t>We see no misconduct in that part of the prosecutor's penalty phase argument in which, addressing inconsistencies between defendant's extrajudicial statements and his testimony at trial, the prosecutor accused defendant of lying. Comment based on a reasonable inference drawn from the evidence is not improper even when the inference is that a witness has lied.</a:t>
            </a:r>
            <a:br>
              <a:rPr lang="en-US" dirty="0" smtClean="0">
                <a:effectLst/>
                <a:latin typeface="Arial Black" panose="020B0A04020102020204" pitchFamily="34" charset="0"/>
              </a:rPr>
            </a:br>
            <a:r>
              <a:rPr lang="en-US" dirty="0" smtClean="0">
                <a:effectLst/>
                <a:latin typeface="Arial Black" panose="020B0A04020102020204" pitchFamily="34" charset="0"/>
              </a:rPr>
              <a:t/>
            </a:r>
            <a:br>
              <a:rPr lang="en-US" dirty="0" smtClean="0">
                <a:effectLst/>
                <a:latin typeface="Arial Black" panose="020B0A04020102020204" pitchFamily="34" charset="0"/>
              </a:rPr>
            </a:br>
            <a:r>
              <a:rPr lang="en-US" u="sng" dirty="0">
                <a:latin typeface="Arial Black" panose="020B0A04020102020204" pitchFamily="34" charset="0"/>
              </a:rPr>
              <a:t>People v. </a:t>
            </a:r>
            <a:r>
              <a:rPr lang="en-US" u="sng" dirty="0" err="1" smtClean="0">
                <a:latin typeface="Arial Black" panose="020B0A04020102020204" pitchFamily="34" charset="0"/>
              </a:rPr>
              <a:t>Visciotti</a:t>
            </a:r>
            <a:r>
              <a:rPr lang="en-US" smtClean="0">
                <a:latin typeface="Arial Black" panose="020B0A04020102020204" pitchFamily="34" charset="0"/>
              </a:rPr>
              <a:t> (1992) </a:t>
            </a:r>
            <a:r>
              <a:rPr lang="en-US" dirty="0">
                <a:latin typeface="Arial Black" panose="020B0A04020102020204" pitchFamily="34" charset="0"/>
              </a:rPr>
              <a:t>2 Cal. 4th 1, 81-82</a:t>
            </a:r>
          </a:p>
          <a:p>
            <a:pPr marL="0" indent="0">
              <a:buNone/>
            </a:pPr>
            <a:endParaRPr lang="en-US" dirty="0">
              <a:latin typeface="Arial Black" panose="020B0A04020102020204" pitchFamily="34" charset="0"/>
            </a:endParaRPr>
          </a:p>
        </p:txBody>
      </p:sp>
    </p:spTree>
    <p:extLst>
      <p:ext uri="{BB962C8B-B14F-4D97-AF65-F5344CB8AC3E}">
        <p14:creationId xmlns:p14="http://schemas.microsoft.com/office/powerpoint/2010/main" val="322687640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u="sng" dirty="0" smtClean="0">
                <a:latin typeface="Arial Black" panose="020B0A04020102020204" pitchFamily="34" charset="0"/>
              </a:rPr>
              <a:t>Ridiculing the Defendant’s Testimony</a:t>
            </a:r>
            <a:br>
              <a:rPr lang="en-US" u="sng" dirty="0" smtClean="0">
                <a:latin typeface="Arial Black" panose="020B0A04020102020204" pitchFamily="34" charset="0"/>
              </a:rPr>
            </a:br>
            <a:r>
              <a:rPr lang="en-US" u="sng" dirty="0" smtClean="0">
                <a:latin typeface="Arial Black" panose="020B0A04020102020204" pitchFamily="34" charset="0"/>
              </a:rPr>
              <a:t>People v. Wash</a:t>
            </a:r>
            <a:endParaRPr lang="en-US" u="sng" dirty="0">
              <a:latin typeface="Arial Black" panose="020B0A04020102020204" pitchFamily="34" charset="0"/>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latin typeface="Arial Black" panose="020B0A04020102020204" pitchFamily="34" charset="0"/>
              </a:rPr>
              <a:t>∆ confessed to police.</a:t>
            </a:r>
          </a:p>
          <a:p>
            <a:pPr marL="0" indent="0">
              <a:buNone/>
            </a:pPr>
            <a:endParaRPr lang="en-US" dirty="0" smtClean="0">
              <a:latin typeface="Arial Black" panose="020B0A04020102020204" pitchFamily="34" charset="0"/>
            </a:endParaRPr>
          </a:p>
          <a:p>
            <a:pPr marL="0" indent="0">
              <a:buNone/>
            </a:pPr>
            <a:r>
              <a:rPr lang="en-US" dirty="0" smtClean="0">
                <a:latin typeface="Arial Black" panose="020B0A04020102020204" pitchFamily="34" charset="0"/>
              </a:rPr>
              <a:t>At trial, explained his confession was false and borne out of a desire to die.</a:t>
            </a:r>
          </a:p>
          <a:p>
            <a:pPr marL="0" indent="0">
              <a:buNone/>
            </a:pPr>
            <a:endParaRPr lang="en-US" dirty="0">
              <a:latin typeface="Arial Black" panose="020B0A04020102020204" pitchFamily="34" charset="0"/>
            </a:endParaRPr>
          </a:p>
          <a:p>
            <a:pPr marL="0" indent="0">
              <a:buNone/>
            </a:pPr>
            <a:r>
              <a:rPr lang="en-US" dirty="0">
                <a:latin typeface="Arial Black" panose="020B0A04020102020204" pitchFamily="34" charset="0"/>
              </a:rPr>
              <a:t>"Doesn't that sound like a psychiatrist or a psychologist could kind of say: Now, Jeff, isn't there some reason that you told them that?</a:t>
            </a:r>
          </a:p>
          <a:p>
            <a:pPr marL="0" indent="0">
              <a:buNone/>
            </a:pPr>
            <a:endParaRPr lang="en-US" dirty="0">
              <a:latin typeface="Arial Black" panose="020B0A04020102020204" pitchFamily="34" charset="0"/>
            </a:endParaRPr>
          </a:p>
          <a:p>
            <a:pPr marL="0" indent="0">
              <a:buNone/>
            </a:pPr>
            <a:r>
              <a:rPr lang="en-US" dirty="0" smtClean="0">
                <a:latin typeface="Arial Black" panose="020B0A04020102020204" pitchFamily="34" charset="0"/>
              </a:rPr>
              <a:t>Ridiculing a defendant explanation is proper.  </a:t>
            </a:r>
            <a:r>
              <a:rPr lang="en-US" u="sng" dirty="0" smtClean="0">
                <a:latin typeface="Arial Black" panose="020B0A04020102020204" pitchFamily="34" charset="0"/>
              </a:rPr>
              <a:t>People v. Wash</a:t>
            </a:r>
            <a:r>
              <a:rPr lang="en-US" dirty="0" smtClean="0">
                <a:latin typeface="Arial Black" panose="020B0A04020102020204" pitchFamily="34" charset="0"/>
              </a:rPr>
              <a:t> (1993) 6 Cal.4</a:t>
            </a:r>
            <a:r>
              <a:rPr lang="en-US" baseline="30000" dirty="0" smtClean="0">
                <a:latin typeface="Arial Black" panose="020B0A04020102020204" pitchFamily="34" charset="0"/>
              </a:rPr>
              <a:t>th</a:t>
            </a:r>
            <a:r>
              <a:rPr lang="en-US" dirty="0" smtClean="0">
                <a:latin typeface="Arial Black" panose="020B0A04020102020204" pitchFamily="34" charset="0"/>
              </a:rPr>
              <a:t> 215, 266.</a:t>
            </a:r>
            <a:endParaRPr lang="en-US" dirty="0">
              <a:latin typeface="Arial Black" panose="020B0A04020102020204" pitchFamily="34" charset="0"/>
            </a:endParaRPr>
          </a:p>
        </p:txBody>
      </p:sp>
    </p:spTree>
    <p:extLst>
      <p:ext uri="{BB962C8B-B14F-4D97-AF65-F5344CB8AC3E}">
        <p14:creationId xmlns:p14="http://schemas.microsoft.com/office/powerpoint/2010/main" val="170499113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LESSER INCLUDED OFFENSES</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normAutofit lnSpcReduction="10000"/>
          </a:bodyPr>
          <a:lstStyle/>
          <a:p>
            <a:pPr marL="0" indent="0">
              <a:buNone/>
            </a:pPr>
            <a:r>
              <a:rPr lang="en-US" dirty="0">
                <a:latin typeface="Arial Black" panose="020B0A04020102020204" pitchFamily="34" charset="0"/>
              </a:rPr>
              <a:t>A prosecutor is entitled to argue that the evidence shows beyond a reasonable doubt commission of the charged offenses, and that it does not support only a lesser included offense. We see no impropriety in this context to a statement that the fact that instructions are given on lesser offenses should not be understood by the jury as reflecting the view of the court as to the sufficiency of the evidence to support conviction of the charged offense</a:t>
            </a:r>
            <a:r>
              <a:rPr lang="en-US" dirty="0" smtClean="0">
                <a:latin typeface="Arial Black" panose="020B0A04020102020204" pitchFamily="34" charset="0"/>
              </a:rPr>
              <a:t>.</a:t>
            </a:r>
          </a:p>
          <a:p>
            <a:pPr marL="0" indent="0">
              <a:buNone/>
            </a:pPr>
            <a:endParaRPr lang="en-US" dirty="0">
              <a:latin typeface="Arial Black" panose="020B0A04020102020204" pitchFamily="34" charset="0"/>
            </a:endParaRPr>
          </a:p>
          <a:p>
            <a:pPr marL="0" lvl="0" indent="0">
              <a:buNone/>
            </a:pPr>
            <a:r>
              <a:rPr lang="en-US" u="sng" dirty="0">
                <a:solidFill>
                  <a:prstClr val="black"/>
                </a:solidFill>
                <a:latin typeface="Arial Black" panose="020B0A04020102020204" pitchFamily="34" charset="0"/>
              </a:rPr>
              <a:t>People v. </a:t>
            </a:r>
            <a:r>
              <a:rPr lang="en-US" u="sng" dirty="0" err="1">
                <a:solidFill>
                  <a:prstClr val="black"/>
                </a:solidFill>
                <a:latin typeface="Arial Black" panose="020B0A04020102020204" pitchFamily="34" charset="0"/>
              </a:rPr>
              <a:t>Visciotti</a:t>
            </a:r>
            <a:r>
              <a:rPr lang="en-US" dirty="0">
                <a:solidFill>
                  <a:prstClr val="black"/>
                </a:solidFill>
                <a:latin typeface="Arial Black" panose="020B0A04020102020204" pitchFamily="34" charset="0"/>
              </a:rPr>
              <a:t> (1992) 2 Cal. 4th 1, 83</a:t>
            </a:r>
          </a:p>
          <a:p>
            <a:pPr marL="0" indent="0">
              <a:buNone/>
            </a:pPr>
            <a:endParaRPr lang="en-US" dirty="0"/>
          </a:p>
        </p:txBody>
      </p:sp>
    </p:spTree>
    <p:extLst>
      <p:ext uri="{BB962C8B-B14F-4D97-AF65-F5344CB8AC3E}">
        <p14:creationId xmlns:p14="http://schemas.microsoft.com/office/powerpoint/2010/main" val="152178175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u="sng" dirty="0" smtClean="0">
                <a:latin typeface="Arial Black" panose="020B0A04020102020204" pitchFamily="34" charset="0"/>
              </a:rPr>
              <a:t>FAILURE TO CALL LOGICAL WITNESSES or INTRODUCE MATERIAL EVIDENCE</a:t>
            </a:r>
            <a:endParaRPr lang="en-US" sz="3200" b="1" u="sng" dirty="0">
              <a:latin typeface="Arial Black" panose="020B0A04020102020204" pitchFamily="34" charset="0"/>
            </a:endParaRPr>
          </a:p>
        </p:txBody>
      </p:sp>
      <p:sp>
        <p:nvSpPr>
          <p:cNvPr id="3" name="Content Placeholder 2"/>
          <p:cNvSpPr>
            <a:spLocks noGrp="1"/>
          </p:cNvSpPr>
          <p:nvPr>
            <p:ph idx="1"/>
          </p:nvPr>
        </p:nvSpPr>
        <p:spPr>
          <a:xfrm>
            <a:off x="838200" y="1825624"/>
            <a:ext cx="10515600" cy="4841875"/>
          </a:xfrm>
        </p:spPr>
        <p:txBody>
          <a:bodyPr>
            <a:normAutofit fontScale="92500" lnSpcReduction="20000"/>
          </a:bodyPr>
          <a:lstStyle/>
          <a:p>
            <a:pPr marL="0" indent="0">
              <a:buNone/>
            </a:pPr>
            <a:r>
              <a:rPr lang="en-US" dirty="0"/>
              <a:t>It is well established, however, that HN23 the rule prohibiting comment on defendant's silence does not extend to comments on the state of the evidence, or on the failure of the </a:t>
            </a:r>
            <a:r>
              <a:rPr lang="en-US" dirty="0" smtClean="0"/>
              <a:t>defense </a:t>
            </a:r>
            <a:r>
              <a:rPr lang="en-US" dirty="0"/>
              <a:t>to introduce material evidence or to call logical witnesses.</a:t>
            </a:r>
          </a:p>
          <a:p>
            <a:endParaRPr lang="en-US" dirty="0"/>
          </a:p>
          <a:p>
            <a:pPr marL="0" indent="0">
              <a:buNone/>
            </a:pPr>
            <a:r>
              <a:rPr lang="en-US" u="sng" dirty="0"/>
              <a:t>People v. </a:t>
            </a:r>
            <a:r>
              <a:rPr lang="en-US" u="sng" dirty="0" smtClean="0"/>
              <a:t>Medina </a:t>
            </a:r>
            <a:r>
              <a:rPr lang="en-US" dirty="0" smtClean="0"/>
              <a:t>(1995) </a:t>
            </a:r>
            <a:r>
              <a:rPr lang="en-US" dirty="0"/>
              <a:t>11 Cal. 4th 694, </a:t>
            </a:r>
            <a:r>
              <a:rPr lang="en-US" dirty="0" smtClean="0"/>
              <a:t>755</a:t>
            </a:r>
          </a:p>
          <a:p>
            <a:pPr marL="0" indent="0">
              <a:buNone/>
            </a:pPr>
            <a:endParaRPr lang="en-US" dirty="0" smtClean="0"/>
          </a:p>
          <a:p>
            <a:pPr marL="0" indent="0">
              <a:buNone/>
            </a:pPr>
            <a:r>
              <a:rPr lang="en-US" dirty="0" smtClean="0"/>
              <a:t>HOLDING: </a:t>
            </a:r>
            <a:endParaRPr lang="en-US" dirty="0"/>
          </a:p>
          <a:p>
            <a:r>
              <a:rPr lang="en-US" dirty="0" smtClean="0"/>
              <a:t>The </a:t>
            </a:r>
            <a:r>
              <a:rPr lang="en-US" dirty="0"/>
              <a:t>prosecutor's comments were directed to the general failure of the defense to provide an innocent explanation as to why defendant </a:t>
            </a:r>
            <a:r>
              <a:rPr lang="en-US" dirty="0" smtClean="0"/>
              <a:t>was </a:t>
            </a:r>
            <a:r>
              <a:rPr lang="en-US" dirty="0"/>
              <a:t>armed, and in possession of the Maverick, at the time of the robberies. These remarks contained no references, express or implied, to defendant's own silence, and therefore were unobjectionable</a:t>
            </a:r>
            <a:r>
              <a:rPr lang="en-US" dirty="0" smtClean="0"/>
              <a:t>.</a:t>
            </a:r>
          </a:p>
          <a:p>
            <a:endParaRPr lang="en-US" dirty="0"/>
          </a:p>
          <a:p>
            <a:endParaRPr lang="en-US" dirty="0"/>
          </a:p>
          <a:p>
            <a:endParaRPr lang="en-US" dirty="0"/>
          </a:p>
        </p:txBody>
      </p:sp>
    </p:spTree>
    <p:extLst>
      <p:ext uri="{BB962C8B-B14F-4D97-AF65-F5344CB8AC3E}">
        <p14:creationId xmlns:p14="http://schemas.microsoft.com/office/powerpoint/2010/main" val="225447242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u="sng" dirty="0">
                <a:latin typeface="Arial Black" panose="020B0A04020102020204" pitchFamily="34" charset="0"/>
              </a:rPr>
              <a:t>People v. </a:t>
            </a:r>
            <a:r>
              <a:rPr lang="en-US" u="sng" dirty="0" smtClean="0">
                <a:latin typeface="Arial Black" panose="020B0A04020102020204" pitchFamily="34" charset="0"/>
              </a:rPr>
              <a:t>Morris </a:t>
            </a:r>
            <a:r>
              <a:rPr lang="en-US" dirty="0" smtClean="0">
                <a:latin typeface="Arial Black" panose="020B0A04020102020204" pitchFamily="34" charset="0"/>
              </a:rPr>
              <a:t>(1988)46 </a:t>
            </a:r>
            <a:r>
              <a:rPr lang="en-US" dirty="0">
                <a:latin typeface="Arial Black" panose="020B0A04020102020204" pitchFamily="34" charset="0"/>
              </a:rPr>
              <a:t>Cal. 3d 1, 35-36</a:t>
            </a:r>
            <a:r>
              <a:rPr lang="en-US" dirty="0"/>
              <a:t/>
            </a:r>
            <a:br>
              <a:rPr lang="en-US" dirty="0"/>
            </a:br>
            <a:endParaRPr lang="en-US" dirty="0"/>
          </a:p>
        </p:txBody>
      </p:sp>
      <p:sp>
        <p:nvSpPr>
          <p:cNvPr id="3" name="Content Placeholder 2"/>
          <p:cNvSpPr>
            <a:spLocks noGrp="1"/>
          </p:cNvSpPr>
          <p:nvPr>
            <p:ph idx="1"/>
          </p:nvPr>
        </p:nvSpPr>
        <p:spPr>
          <a:xfrm>
            <a:off x="838200" y="1333500"/>
            <a:ext cx="10515600" cy="5524499"/>
          </a:xfrm>
        </p:spPr>
        <p:txBody>
          <a:bodyPr>
            <a:normAutofit fontScale="85000" lnSpcReduction="20000"/>
          </a:bodyPr>
          <a:lstStyle/>
          <a:p>
            <a:pPr marL="0" indent="0">
              <a:buNone/>
            </a:pPr>
            <a:r>
              <a:rPr lang="en-US" dirty="0"/>
              <a:t>Everything comes together. The bits of the puzzle come together to fit the point of Mr. Morris. And nothing points at anybody else</a:t>
            </a:r>
            <a:r>
              <a:rPr lang="en-US" dirty="0" smtClean="0"/>
              <a:t>. . . Keep </a:t>
            </a:r>
            <a:r>
              <a:rPr lang="en-US" dirty="0"/>
              <a:t>in mind that there is not a shred of evidence. Not a shred to suggest that anybody else did the killing, other than Oscar Lee Morris.  </a:t>
            </a:r>
            <a:r>
              <a:rPr lang="en-US" dirty="0" smtClean="0"/>
              <a:t>Not </a:t>
            </a:r>
            <a:r>
              <a:rPr lang="en-US" dirty="0"/>
              <a:t>a </a:t>
            </a:r>
            <a:r>
              <a:rPr lang="en-US" dirty="0" smtClean="0"/>
              <a:t>shred. . . There </a:t>
            </a:r>
            <a:r>
              <a:rPr lang="en-US" dirty="0"/>
              <a:t>is not a shred of evidence to indicate that Oscar Morris was anywhere else on the morning of September 3, </a:t>
            </a:r>
            <a:r>
              <a:rPr lang="en-US" dirty="0" smtClean="0"/>
              <a:t>1978. . . Nothing</a:t>
            </a:r>
            <a:r>
              <a:rPr lang="en-US" dirty="0"/>
              <a:t>.</a:t>
            </a:r>
            <a:r>
              <a:rPr lang="en-US" dirty="0" smtClean="0"/>
              <a:t> </a:t>
            </a:r>
            <a:r>
              <a:rPr lang="en-US" dirty="0"/>
              <a:t>Put yourself in the position of being a defendant, and you can bet your boots that if you had anything to offer by way of evidence, by way </a:t>
            </a:r>
            <a:r>
              <a:rPr lang="en-US" dirty="0" smtClean="0"/>
              <a:t>of </a:t>
            </a:r>
            <a:r>
              <a:rPr lang="en-US" dirty="0"/>
              <a:t>alibi, that you would offer it. Be assured of that. Be assured of the fact that any defense attorney would make sure that if any such evidence existed, you would have it. You don't have </a:t>
            </a:r>
            <a:r>
              <a:rPr lang="en-US" dirty="0" smtClean="0"/>
              <a:t>it . . . There </a:t>
            </a:r>
            <a:r>
              <a:rPr lang="en-US" dirty="0"/>
              <a:t>is nothing, nothing to gainsay Mr. West, Mr. </a:t>
            </a:r>
            <a:r>
              <a:rPr lang="en-US" dirty="0" err="1"/>
              <a:t>Billdt</a:t>
            </a:r>
            <a:r>
              <a:rPr lang="en-US" dirty="0"/>
              <a:t>, Mr. Johnson, and all of this evidence comes directly at Oscar Morris."</a:t>
            </a:r>
          </a:p>
          <a:p>
            <a:endParaRPr lang="en-US" dirty="0" smtClean="0"/>
          </a:p>
          <a:p>
            <a:endParaRPr lang="en-US" dirty="0"/>
          </a:p>
          <a:p>
            <a:r>
              <a:rPr lang="en-US" dirty="0" smtClean="0"/>
              <a:t>At </a:t>
            </a:r>
            <a:r>
              <a:rPr lang="en-US" dirty="0"/>
              <a:t>the conclusion of the prosecutor's argument, defense counsel approached the bench and moved for a mistrial on the ground that the district attorney had improperly referred to defendant's silence. The prosecutor responded that he had merely referred to the lack of defense evidence, not to defendant's failure to testify. The trial court denied the motion</a:t>
            </a:r>
            <a:r>
              <a:rPr lang="en-US" dirty="0" smtClean="0"/>
              <a:t>.</a:t>
            </a:r>
            <a:r>
              <a:rPr lang="en-US" dirty="0"/>
              <a:t/>
            </a:r>
            <a:br>
              <a:rPr lang="en-US" dirty="0"/>
            </a:br>
            <a:endParaRPr lang="en-US" dirty="0"/>
          </a:p>
        </p:txBody>
      </p:sp>
    </p:spTree>
    <p:extLst>
      <p:ext uri="{BB962C8B-B14F-4D97-AF65-F5344CB8AC3E}">
        <p14:creationId xmlns:p14="http://schemas.microsoft.com/office/powerpoint/2010/main" val="39709422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778000"/>
            <a:ext cx="10515600" cy="4805363"/>
          </a:xfrm>
        </p:spPr>
        <p:txBody>
          <a:bodyPr>
            <a:normAutofit fontScale="77500" lnSpcReduction="20000"/>
          </a:bodyPr>
          <a:lstStyle/>
          <a:p>
            <a:pPr marL="0" indent="0">
              <a:buNone/>
            </a:pPr>
            <a:r>
              <a:rPr lang="en-US" dirty="0" smtClean="0">
                <a:solidFill>
                  <a:srgbClr val="373739"/>
                </a:solidFill>
                <a:effectLst/>
                <a:latin typeface="Arial Black" panose="020B0A04020102020204" pitchFamily="34" charset="0"/>
              </a:rPr>
              <a:t>A prosecutor is held to a standard higher than that imposed on other attorneys because of the unique function he or she performs in representing the interests, and in exercising the sovereign power, of the state.”</a:t>
            </a:r>
          </a:p>
          <a:p>
            <a:pPr marL="0" indent="0">
              <a:buNone/>
            </a:pPr>
            <a:endParaRPr lang="en-US" dirty="0" smtClean="0">
              <a:solidFill>
                <a:srgbClr val="373739"/>
              </a:solidFill>
              <a:latin typeface="Arial Black" panose="020B0A04020102020204" pitchFamily="34" charset="0"/>
            </a:endParaRPr>
          </a:p>
          <a:p>
            <a:pPr marL="0" indent="0">
              <a:buNone/>
            </a:pPr>
            <a:r>
              <a:rPr lang="en-US" dirty="0" smtClean="0">
                <a:solidFill>
                  <a:srgbClr val="373739"/>
                </a:solidFill>
                <a:latin typeface="Arial Black" panose="020B0A04020102020204" pitchFamily="34" charset="0"/>
              </a:rPr>
              <a:t>Prosecutors who engage in rude or intemperate behavior, even in response to provocation by opposing counsel, greatly demean the office they hold and the People in whose name they serve.</a:t>
            </a:r>
          </a:p>
          <a:p>
            <a:pPr marL="0" indent="0">
              <a:buNone/>
            </a:pPr>
            <a:endParaRPr lang="en-US" dirty="0" smtClean="0">
              <a:solidFill>
                <a:srgbClr val="373739"/>
              </a:solidFill>
              <a:latin typeface="Arial Black" panose="020B0A04020102020204" pitchFamily="34" charset="0"/>
            </a:endParaRPr>
          </a:p>
          <a:p>
            <a:pPr marL="0" indent="0">
              <a:buNone/>
            </a:pPr>
            <a:r>
              <a:rPr lang="en-US" u="sng" dirty="0" smtClean="0">
                <a:solidFill>
                  <a:srgbClr val="373739"/>
                </a:solidFill>
                <a:latin typeface="Arial Black" panose="020B0A04020102020204" pitchFamily="34" charset="0"/>
              </a:rPr>
              <a:t>People v. Hill </a:t>
            </a:r>
            <a:r>
              <a:rPr lang="en-US" dirty="0" smtClean="0">
                <a:solidFill>
                  <a:srgbClr val="373739"/>
                </a:solidFill>
                <a:latin typeface="Arial Black" panose="020B0A04020102020204" pitchFamily="34" charset="0"/>
              </a:rPr>
              <a:t>(1998) 17 Cal.4th 800, 820</a:t>
            </a:r>
          </a:p>
          <a:p>
            <a:pPr marL="0" indent="0">
              <a:buNone/>
            </a:pPr>
            <a:endParaRPr lang="en-US" dirty="0" smtClean="0">
              <a:solidFill>
                <a:srgbClr val="373739"/>
              </a:solidFill>
              <a:latin typeface="Arial Black" panose="020B0A04020102020204" pitchFamily="34" charset="0"/>
            </a:endParaRPr>
          </a:p>
          <a:p>
            <a:pPr marL="0" indent="0">
              <a:buNone/>
            </a:pPr>
            <a:r>
              <a:rPr lang="en-US" dirty="0" smtClean="0">
                <a:latin typeface="Arial Black" panose="020B0A04020102020204" pitchFamily="34" charset="0"/>
              </a:rPr>
              <a:t>A prosecutor's misconduct cannot be justified on the ground that defense counsel "started it" with similar improprieties.</a:t>
            </a:r>
          </a:p>
          <a:p>
            <a:pPr marL="0" indent="0">
              <a:buNone/>
            </a:pPr>
            <a:endParaRPr lang="en-US" dirty="0" smtClean="0">
              <a:latin typeface="Arial Black" panose="020B0A04020102020204" pitchFamily="34" charset="0"/>
            </a:endParaRPr>
          </a:p>
          <a:p>
            <a:pPr marL="0" indent="0">
              <a:buNone/>
            </a:pPr>
            <a:r>
              <a:rPr lang="en-US" u="sng" dirty="0" smtClean="0">
                <a:latin typeface="Arial Black" panose="020B0A04020102020204" pitchFamily="34" charset="0"/>
              </a:rPr>
              <a:t>People v. Bain</a:t>
            </a:r>
            <a:r>
              <a:rPr lang="en-US" dirty="0">
                <a:latin typeface="Arial Black" panose="020B0A04020102020204" pitchFamily="34" charset="0"/>
              </a:rPr>
              <a:t> </a:t>
            </a:r>
            <a:r>
              <a:rPr lang="en-US" dirty="0" smtClean="0">
                <a:latin typeface="Arial Black" panose="020B0A04020102020204" pitchFamily="34" charset="0"/>
              </a:rPr>
              <a:t>(1971) 5 Cal. 3d 839, 849</a:t>
            </a:r>
            <a:endParaRPr lang="en-US" dirty="0">
              <a:latin typeface="Arial Black" panose="020B0A04020102020204" pitchFamily="34" charset="0"/>
            </a:endParaRPr>
          </a:p>
        </p:txBody>
      </p:sp>
      <p:sp>
        <p:nvSpPr>
          <p:cNvPr id="2" name="TextBox 1"/>
          <p:cNvSpPr txBox="1"/>
          <p:nvPr/>
        </p:nvSpPr>
        <p:spPr>
          <a:xfrm>
            <a:off x="2590800" y="469900"/>
            <a:ext cx="5562600" cy="1077218"/>
          </a:xfrm>
          <a:prstGeom prst="rect">
            <a:avLst/>
          </a:prstGeom>
          <a:noFill/>
        </p:spPr>
        <p:txBody>
          <a:bodyPr wrap="square" rtlCol="0">
            <a:spAutoFit/>
          </a:bodyPr>
          <a:lstStyle/>
          <a:p>
            <a:pPr algn="ctr"/>
            <a:r>
              <a:rPr lang="en-US" sz="3200" b="1" u="sng" dirty="0" smtClean="0">
                <a:latin typeface="Arial Black" panose="020B0A04020102020204" pitchFamily="34" charset="0"/>
              </a:rPr>
              <a:t>WHY THE FOCUS ON PROSECUTORS ???</a:t>
            </a:r>
            <a:endParaRPr lang="en-US" sz="3200" b="1" u="sng" dirty="0">
              <a:latin typeface="Arial Black" panose="020B0A04020102020204" pitchFamily="34" charset="0"/>
            </a:endParaRPr>
          </a:p>
        </p:txBody>
      </p:sp>
    </p:spTree>
    <p:extLst>
      <p:ext uri="{BB962C8B-B14F-4D97-AF65-F5344CB8AC3E}">
        <p14:creationId xmlns:p14="http://schemas.microsoft.com/office/powerpoint/2010/main" val="334783371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HOLDING</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lstStyle/>
          <a:p>
            <a:r>
              <a:rPr lang="en-US" dirty="0"/>
              <a:t> The trial court's ruling was correct.  The deputy district attorney's comment that there was "not a shred of evidence to suggest that anybody else did the killing" clearly referred to the state of the </a:t>
            </a:r>
            <a:r>
              <a:rPr lang="en-US" dirty="0" smtClean="0"/>
              <a:t>evidence</a:t>
            </a:r>
            <a:r>
              <a:rPr lang="en-US" dirty="0"/>
              <a:t>. It contained no reference -- express or implied -- to defendant's silence, and therefore was not objectionable.</a:t>
            </a:r>
          </a:p>
        </p:txBody>
      </p:sp>
    </p:spTree>
    <p:extLst>
      <p:ext uri="{BB962C8B-B14F-4D97-AF65-F5344CB8AC3E}">
        <p14:creationId xmlns:p14="http://schemas.microsoft.com/office/powerpoint/2010/main" val="224424455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BEWARE . . .</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r>
              <a:rPr lang="en-US" dirty="0" smtClean="0"/>
              <a:t>“[A] </a:t>
            </a:r>
            <a:r>
              <a:rPr lang="en-US" dirty="0"/>
              <a:t>prosecutor may not claim that evidence is </a:t>
            </a:r>
            <a:r>
              <a:rPr lang="en-US" dirty="0" err="1"/>
              <a:t>uncontradicted</a:t>
            </a:r>
            <a:r>
              <a:rPr lang="en-US" dirty="0"/>
              <a:t> if the defendant is the only person who could refute the evidence, but if others could have contradicted the evidence the prosecutor may comment upon the state of the </a:t>
            </a:r>
            <a:r>
              <a:rPr lang="en-US" dirty="0" smtClean="0"/>
              <a:t>evidence. . </a:t>
            </a:r>
            <a:r>
              <a:rPr lang="en-US" dirty="0"/>
              <a:t>. If, however, the evidence could have been contradicted by witnesses other than the defendant, the prosecutor may without violating defendant's privilege against self-incrimination describe the evidence as </a:t>
            </a:r>
            <a:r>
              <a:rPr lang="en-US" dirty="0" smtClean="0"/>
              <a:t>‘unrefuted’ </a:t>
            </a:r>
            <a:r>
              <a:rPr lang="en-US" dirty="0"/>
              <a:t>or </a:t>
            </a:r>
            <a:r>
              <a:rPr lang="en-US" dirty="0" smtClean="0"/>
              <a:t>‘</a:t>
            </a:r>
            <a:r>
              <a:rPr lang="en-US" dirty="0" err="1" smtClean="0"/>
              <a:t>uncontradicted</a:t>
            </a:r>
            <a:r>
              <a:rPr lang="en-US" dirty="0" smtClean="0"/>
              <a:t>’”</a:t>
            </a:r>
            <a:endParaRPr lang="en-US" dirty="0"/>
          </a:p>
          <a:p>
            <a:pPr marL="0" indent="0">
              <a:buNone/>
            </a:pPr>
            <a:endParaRPr lang="en-US" dirty="0" smtClean="0"/>
          </a:p>
          <a:p>
            <a:pPr marL="0" indent="0">
              <a:buNone/>
            </a:pPr>
            <a:r>
              <a:rPr lang="en-US" u="sng" dirty="0" smtClean="0"/>
              <a:t>People </a:t>
            </a:r>
            <a:r>
              <a:rPr lang="en-US" u="sng" dirty="0"/>
              <a:t>v. </a:t>
            </a:r>
            <a:r>
              <a:rPr lang="en-US" u="sng" dirty="0" smtClean="0"/>
              <a:t>Johnson</a:t>
            </a:r>
            <a:r>
              <a:rPr lang="en-US" dirty="0" smtClean="0"/>
              <a:t> (1992) 3 Cal.4</a:t>
            </a:r>
            <a:r>
              <a:rPr lang="en-US" baseline="30000" dirty="0" smtClean="0"/>
              <a:t>th</a:t>
            </a:r>
            <a:r>
              <a:rPr lang="en-US" dirty="0" smtClean="0"/>
              <a:t> 1183, 1229</a:t>
            </a:r>
          </a:p>
          <a:p>
            <a:pPr marL="0" indent="0">
              <a:buNone/>
            </a:pPr>
            <a:endParaRPr lang="en-US" dirty="0"/>
          </a:p>
        </p:txBody>
      </p:sp>
    </p:spTree>
    <p:extLst>
      <p:ext uri="{BB962C8B-B14F-4D97-AF65-F5344CB8AC3E}">
        <p14:creationId xmlns:p14="http://schemas.microsoft.com/office/powerpoint/2010/main" val="385566339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Failure to Retest Physical Evidence</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sz="4000" dirty="0" smtClean="0"/>
              <a:t>“Pointing </a:t>
            </a:r>
            <a:r>
              <a:rPr lang="en-US" sz="4000" dirty="0"/>
              <a:t>out </a:t>
            </a:r>
            <a:r>
              <a:rPr lang="en-US" sz="4000" dirty="0" smtClean="0"/>
              <a:t>that </a:t>
            </a:r>
            <a:r>
              <a:rPr lang="en-US" sz="4000" dirty="0"/>
              <a:t>contested physical evidence could be retested did not shift the burden of </a:t>
            </a:r>
            <a:r>
              <a:rPr lang="en-US" sz="4000" dirty="0" smtClean="0"/>
              <a:t>proof.”</a:t>
            </a:r>
          </a:p>
          <a:p>
            <a:pPr marL="0" indent="0">
              <a:buNone/>
            </a:pPr>
            <a:endParaRPr lang="en-US" sz="4000" dirty="0"/>
          </a:p>
          <a:p>
            <a:pPr marL="0" indent="0">
              <a:buNone/>
            </a:pPr>
            <a:r>
              <a:rPr lang="en-US" sz="4000" u="sng" dirty="0"/>
              <a:t>People v. Cook</a:t>
            </a:r>
            <a:r>
              <a:rPr lang="en-US" sz="4000" dirty="0"/>
              <a:t>, 39 Cal. 4th </a:t>
            </a:r>
            <a:r>
              <a:rPr lang="en-US" sz="4000" dirty="0" smtClean="0"/>
              <a:t>566, 607.</a:t>
            </a:r>
            <a:endParaRPr lang="en-US" sz="4000" dirty="0"/>
          </a:p>
        </p:txBody>
      </p:sp>
    </p:spTree>
    <p:extLst>
      <p:ext uri="{BB962C8B-B14F-4D97-AF65-F5344CB8AC3E}">
        <p14:creationId xmlns:p14="http://schemas.microsoft.com/office/powerpoint/2010/main" val="301063330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ALSO . . . </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r>
              <a:rPr lang="en-US" dirty="0" smtClean="0">
                <a:latin typeface="Arial Black" panose="020B0A04020102020204" pitchFamily="34" charset="0"/>
              </a:rPr>
              <a:t>It [is] proper for the prosecutor to describe the jurors as the "conscience of the community."</a:t>
            </a:r>
          </a:p>
          <a:p>
            <a:endParaRPr lang="en-US" dirty="0" smtClean="0">
              <a:latin typeface="Arial Black" panose="020B0A04020102020204" pitchFamily="34" charset="0"/>
            </a:endParaRPr>
          </a:p>
          <a:p>
            <a:pPr marL="0" indent="0">
              <a:buNone/>
            </a:pPr>
            <a:r>
              <a:rPr lang="en-US" u="sng" dirty="0" smtClean="0">
                <a:latin typeface="Arial Black" panose="020B0A04020102020204" pitchFamily="34" charset="0"/>
              </a:rPr>
              <a:t>People v. Lucero</a:t>
            </a:r>
            <a:r>
              <a:rPr lang="en-US" dirty="0" smtClean="0">
                <a:latin typeface="Arial Black" panose="020B0A04020102020204" pitchFamily="34" charset="0"/>
              </a:rPr>
              <a:t> (2000) 23 Cal. 4th 692, 734</a:t>
            </a:r>
            <a:endParaRPr lang="en-US" dirty="0">
              <a:latin typeface="Arial Black" panose="020B0A04020102020204" pitchFamily="34" charset="0"/>
            </a:endParaRPr>
          </a:p>
        </p:txBody>
      </p:sp>
    </p:spTree>
    <p:extLst>
      <p:ext uri="{BB962C8B-B14F-4D97-AF65-F5344CB8AC3E}">
        <p14:creationId xmlns:p14="http://schemas.microsoft.com/office/powerpoint/2010/main" val="139478127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HOW TO AVOID MISCONDUCT</a:t>
            </a:r>
            <a:endParaRPr lang="en-US" b="1" u="sng" dirty="0"/>
          </a:p>
        </p:txBody>
      </p:sp>
      <p:sp>
        <p:nvSpPr>
          <p:cNvPr id="3" name="Content Placeholder 2"/>
          <p:cNvSpPr>
            <a:spLocks noGrp="1"/>
          </p:cNvSpPr>
          <p:nvPr>
            <p:ph idx="1"/>
          </p:nvPr>
        </p:nvSpPr>
        <p:spPr>
          <a:xfrm>
            <a:off x="838200" y="1825624"/>
            <a:ext cx="10515600" cy="5032375"/>
          </a:xfrm>
        </p:spPr>
        <p:txBody>
          <a:bodyPr>
            <a:normAutofit fontScale="92500"/>
          </a:bodyPr>
          <a:lstStyle/>
          <a:p>
            <a:r>
              <a:rPr lang="en-US" dirty="0" smtClean="0"/>
              <a:t>Other than saying, “I submit to you, the evidence proves / shows . . . ,” avoid saying anything that starts with “I . . . “</a:t>
            </a:r>
          </a:p>
          <a:p>
            <a:r>
              <a:rPr lang="en-US" dirty="0" smtClean="0"/>
              <a:t>Tie arguments to the evidence.</a:t>
            </a:r>
          </a:p>
          <a:p>
            <a:r>
              <a:rPr lang="en-US" dirty="0" smtClean="0"/>
              <a:t>Script areas of your closing where you are approaching dangerous territory.</a:t>
            </a:r>
          </a:p>
          <a:p>
            <a:r>
              <a:rPr lang="en-US" dirty="0" smtClean="0"/>
              <a:t>Give the disclaimer . . . What you say is not evidence. . . </a:t>
            </a:r>
          </a:p>
          <a:p>
            <a:r>
              <a:rPr lang="en-US" dirty="0" smtClean="0"/>
              <a:t>Tie attacks on defense to the arguments and/or evidence presented</a:t>
            </a:r>
          </a:p>
          <a:p>
            <a:pPr lvl="1"/>
            <a:r>
              <a:rPr lang="en-US" dirty="0" smtClean="0"/>
              <a:t>In other words, attack the defense case and not the defense attorney.</a:t>
            </a:r>
          </a:p>
          <a:p>
            <a:r>
              <a:rPr lang="en-US" dirty="0" smtClean="0"/>
              <a:t>Do NOT adlib the law.</a:t>
            </a:r>
          </a:p>
          <a:p>
            <a:r>
              <a:rPr lang="en-US" dirty="0" smtClean="0"/>
              <a:t>Do NOT stand in the way of damage control (</a:t>
            </a:r>
            <a:r>
              <a:rPr lang="en-US" smtClean="0"/>
              <a:t>limiting instructions, etc.).</a:t>
            </a:r>
            <a:endParaRPr lang="en-US" dirty="0" smtClean="0"/>
          </a:p>
          <a:p>
            <a:r>
              <a:rPr lang="en-US" dirty="0" smtClean="0"/>
              <a:t>Do NOT overstep and argue evidence admitted for a limited purpose beyond the scope of why it was admitted.</a:t>
            </a:r>
            <a:endParaRPr lang="en-US" dirty="0"/>
          </a:p>
        </p:txBody>
      </p:sp>
    </p:spTree>
    <p:extLst>
      <p:ext uri="{BB962C8B-B14F-4D97-AF65-F5344CB8AC3E}">
        <p14:creationId xmlns:p14="http://schemas.microsoft.com/office/powerpoint/2010/main" val="3081908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latin typeface="Arial Black" panose="020B0A04020102020204" pitchFamily="34" charset="0"/>
              </a:rPr>
              <a:t>EXAMPLES OF PROSECUTORIAL MISCONDUCT</a:t>
            </a:r>
            <a:endParaRPr lang="en-US" b="1" u="sng" dirty="0">
              <a:latin typeface="Arial Black" panose="020B0A04020102020204" pitchFamily="34" charset="0"/>
            </a:endParaRPr>
          </a:p>
        </p:txBody>
      </p:sp>
      <p:sp>
        <p:nvSpPr>
          <p:cNvPr id="3" name="Content Placeholder 2"/>
          <p:cNvSpPr>
            <a:spLocks noGrp="1"/>
          </p:cNvSpPr>
          <p:nvPr>
            <p:ph idx="1"/>
          </p:nvPr>
        </p:nvSpPr>
        <p:spPr>
          <a:xfrm>
            <a:off x="838200" y="1825624"/>
            <a:ext cx="10515600" cy="5133976"/>
          </a:xfrm>
        </p:spPr>
        <p:txBody>
          <a:bodyPr>
            <a:normAutofit fontScale="92500" lnSpcReduction="10000"/>
          </a:bodyPr>
          <a:lstStyle/>
          <a:p>
            <a:r>
              <a:rPr lang="en-US" sz="3200" b="1" dirty="0" smtClean="0">
                <a:solidFill>
                  <a:prstClr val="black"/>
                </a:solidFill>
                <a:latin typeface="Arial Black" panose="020B0A04020102020204" pitchFamily="34" charset="0"/>
                <a:ea typeface="+mj-ea"/>
                <a:cs typeface="+mj-cs"/>
              </a:rPr>
              <a:t>REFERRING </a:t>
            </a:r>
            <a:r>
              <a:rPr lang="en-US" sz="3200" b="1" dirty="0">
                <a:solidFill>
                  <a:prstClr val="black"/>
                </a:solidFill>
                <a:latin typeface="Arial Black" panose="020B0A04020102020204" pitchFamily="34" charset="0"/>
                <a:ea typeface="+mj-ea"/>
                <a:cs typeface="+mj-cs"/>
              </a:rPr>
              <a:t>TO FACTS NOT IN </a:t>
            </a:r>
            <a:r>
              <a:rPr lang="en-US" sz="3200" b="1" dirty="0" smtClean="0">
                <a:solidFill>
                  <a:prstClr val="black"/>
                </a:solidFill>
                <a:latin typeface="Arial Black" panose="020B0A04020102020204" pitchFamily="34" charset="0"/>
                <a:ea typeface="+mj-ea"/>
                <a:cs typeface="+mj-cs"/>
              </a:rPr>
              <a:t>EVIDENCE</a:t>
            </a:r>
          </a:p>
          <a:p>
            <a:pPr lvl="0"/>
            <a:r>
              <a:rPr lang="en-US" sz="3200" b="1" i="1" dirty="0" smtClean="0">
                <a:solidFill>
                  <a:prstClr val="black"/>
                </a:solidFill>
                <a:latin typeface="Arial Black" panose="020B0A04020102020204" pitchFamily="34" charset="0"/>
              </a:rPr>
              <a:t>GRIFFIN </a:t>
            </a:r>
            <a:r>
              <a:rPr lang="en-US" sz="3200" b="1" dirty="0" smtClean="0">
                <a:solidFill>
                  <a:prstClr val="black"/>
                </a:solidFill>
                <a:latin typeface="Arial Black" panose="020B0A04020102020204" pitchFamily="34" charset="0"/>
              </a:rPr>
              <a:t>ERROR</a:t>
            </a:r>
          </a:p>
          <a:p>
            <a:pPr lvl="0"/>
            <a:r>
              <a:rPr lang="en-US" sz="3200" b="1" i="1" dirty="0">
                <a:solidFill>
                  <a:prstClr val="black"/>
                </a:solidFill>
                <a:latin typeface="Arial Black" panose="020B0A04020102020204" pitchFamily="34" charset="0"/>
              </a:rPr>
              <a:t>EXPRESSING A PERSONAL OPINION ON GUILT</a:t>
            </a:r>
          </a:p>
          <a:p>
            <a:pPr lvl="0"/>
            <a:r>
              <a:rPr lang="en-US" sz="3200" b="1" i="1" dirty="0" smtClean="0">
                <a:solidFill>
                  <a:prstClr val="black"/>
                </a:solidFill>
                <a:latin typeface="Arial Black" panose="020B0A04020102020204" pitchFamily="34" charset="0"/>
              </a:rPr>
              <a:t>VOUCHING</a:t>
            </a:r>
            <a:endParaRPr lang="en-US" sz="3200" b="1" i="1" dirty="0">
              <a:solidFill>
                <a:prstClr val="black"/>
              </a:solidFill>
              <a:latin typeface="Arial Black" panose="020B0A04020102020204" pitchFamily="34" charset="0"/>
            </a:endParaRPr>
          </a:p>
          <a:p>
            <a:r>
              <a:rPr lang="en-US" sz="3200" dirty="0" smtClean="0">
                <a:solidFill>
                  <a:prstClr val="black"/>
                </a:solidFill>
                <a:latin typeface="Arial Black" panose="020B0A04020102020204" pitchFamily="34" charset="0"/>
                <a:ea typeface="+mj-ea"/>
                <a:cs typeface="+mj-cs"/>
              </a:rPr>
              <a:t>ARGUING </a:t>
            </a:r>
            <a:r>
              <a:rPr lang="en-US" sz="3200" dirty="0">
                <a:solidFill>
                  <a:prstClr val="black"/>
                </a:solidFill>
                <a:latin typeface="Arial Black" panose="020B0A04020102020204" pitchFamily="34" charset="0"/>
                <a:ea typeface="+mj-ea"/>
                <a:cs typeface="+mj-cs"/>
              </a:rPr>
              <a:t>THE VICTIM EXPERIENCE</a:t>
            </a:r>
            <a:endParaRPr lang="en-US" sz="3200" b="1" dirty="0" smtClean="0">
              <a:solidFill>
                <a:prstClr val="black"/>
              </a:solidFill>
              <a:latin typeface="Arial Black" panose="020B0A04020102020204" pitchFamily="34" charset="0"/>
              <a:ea typeface="+mj-ea"/>
              <a:cs typeface="+mj-cs"/>
            </a:endParaRPr>
          </a:p>
          <a:p>
            <a:r>
              <a:rPr lang="en-US" sz="3200" dirty="0">
                <a:latin typeface="Arial Black" panose="020B0A04020102020204" pitchFamily="34" charset="0"/>
              </a:rPr>
              <a:t>MISSTATEMENT OF </a:t>
            </a:r>
            <a:r>
              <a:rPr lang="en-US" sz="3200" dirty="0" smtClean="0">
                <a:latin typeface="Arial Black" panose="020B0A04020102020204" pitchFamily="34" charset="0"/>
              </a:rPr>
              <a:t>FACTS</a:t>
            </a:r>
          </a:p>
          <a:p>
            <a:r>
              <a:rPr lang="en-US" sz="3200" b="1" dirty="0">
                <a:latin typeface="Arial Black" panose="020B0A04020102020204" pitchFamily="34" charset="0"/>
              </a:rPr>
              <a:t>MISSTATEMENTS OF THE </a:t>
            </a:r>
            <a:r>
              <a:rPr lang="en-US" sz="3200" b="1" dirty="0" smtClean="0">
                <a:latin typeface="Arial Black" panose="020B0A04020102020204" pitchFamily="34" charset="0"/>
              </a:rPr>
              <a:t>LAW</a:t>
            </a:r>
          </a:p>
          <a:p>
            <a:pPr lvl="1"/>
            <a:r>
              <a:rPr lang="en-US" b="1" dirty="0" smtClean="0">
                <a:latin typeface="Arial Black" panose="020B0A04020102020204" pitchFamily="34" charset="0"/>
              </a:rPr>
              <a:t>BURDEN SHIFTING</a:t>
            </a:r>
          </a:p>
          <a:p>
            <a:r>
              <a:rPr lang="en-US" sz="3200" dirty="0">
                <a:latin typeface="Arial Black" panose="020B0A04020102020204" pitchFamily="34" charset="0"/>
              </a:rPr>
              <a:t>IMPROPERLY ATTACKING DEFENSE </a:t>
            </a:r>
            <a:r>
              <a:rPr lang="en-US" sz="3200" dirty="0" smtClean="0">
                <a:latin typeface="Arial Black" panose="020B0A04020102020204" pitchFamily="34" charset="0"/>
              </a:rPr>
              <a:t>COUNSEL</a:t>
            </a:r>
          </a:p>
          <a:p>
            <a:r>
              <a:rPr lang="en-US" sz="3200" dirty="0">
                <a:latin typeface="Arial Black" panose="020B0A04020102020204" pitchFamily="34" charset="0"/>
              </a:rPr>
              <a:t>ARGUING THE VICTIM EXPERIENCE</a:t>
            </a:r>
            <a:endParaRPr lang="en-US" sz="3200" dirty="0" smtClean="0">
              <a:latin typeface="Arial Black" panose="020B0A04020102020204" pitchFamily="34" charset="0"/>
            </a:endParaRPr>
          </a:p>
          <a:p>
            <a:endParaRPr lang="en-US" sz="3200" dirty="0" smtClean="0">
              <a:latin typeface="Arial Black" panose="020B0A04020102020204" pitchFamily="34" charset="0"/>
            </a:endParaRPr>
          </a:p>
          <a:p>
            <a:endParaRPr lang="en-US" sz="3200" dirty="0">
              <a:latin typeface="Arial Black" panose="020B0A04020102020204" pitchFamily="34" charset="0"/>
            </a:endParaRPr>
          </a:p>
        </p:txBody>
      </p:sp>
    </p:spTree>
    <p:extLst>
      <p:ext uri="{BB962C8B-B14F-4D97-AF65-F5344CB8AC3E}">
        <p14:creationId xmlns:p14="http://schemas.microsoft.com/office/powerpoint/2010/main" val="2902896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u="sng" dirty="0" smtClean="0">
                <a:latin typeface="Arial Black" panose="020B0A04020102020204" pitchFamily="34" charset="0"/>
              </a:rPr>
              <a:t>PROSECUTORIAL MISCONDUCT CLAIMS DO NOT REQUIRE </a:t>
            </a:r>
            <a:br>
              <a:rPr lang="en-US" b="1" u="sng" dirty="0" smtClean="0">
                <a:latin typeface="Arial Black" panose="020B0A04020102020204" pitchFamily="34" charset="0"/>
              </a:rPr>
            </a:br>
            <a:r>
              <a:rPr lang="en-US" b="1" u="sng" dirty="0" smtClean="0">
                <a:latin typeface="Arial Black" panose="020B0A04020102020204" pitchFamily="34" charset="0"/>
              </a:rPr>
              <a:t>BAD FAITH</a:t>
            </a:r>
            <a:endParaRPr lang="en-US" b="1" u="sng" dirty="0">
              <a:latin typeface="Arial Black" panose="020B0A04020102020204" pitchFamily="34" charset="0"/>
            </a:endParaRPr>
          </a:p>
        </p:txBody>
      </p:sp>
      <p:sp>
        <p:nvSpPr>
          <p:cNvPr id="3" name="Content Placeholder 2"/>
          <p:cNvSpPr>
            <a:spLocks noGrp="1"/>
          </p:cNvSpPr>
          <p:nvPr>
            <p:ph idx="1"/>
          </p:nvPr>
        </p:nvSpPr>
        <p:spPr/>
        <p:txBody>
          <a:bodyPr/>
          <a:lstStyle/>
          <a:p>
            <a:pPr marL="0" indent="0">
              <a:buNone/>
            </a:pPr>
            <a:r>
              <a:rPr lang="en-US" dirty="0" smtClean="0">
                <a:latin typeface="Arial Black" panose="020B0A04020102020204" pitchFamily="34" charset="0"/>
              </a:rPr>
              <a:t>"[Injury] to appellant is nonetheless an injury because it was committed inadvertently rather than intentionally.“</a:t>
            </a:r>
          </a:p>
          <a:p>
            <a:pPr marL="0" indent="0">
              <a:buNone/>
            </a:pPr>
            <a:endParaRPr lang="en-US" dirty="0" smtClean="0">
              <a:latin typeface="Arial Black" panose="020B0A04020102020204" pitchFamily="34" charset="0"/>
            </a:endParaRPr>
          </a:p>
          <a:p>
            <a:pPr marL="0" indent="0">
              <a:buNone/>
            </a:pPr>
            <a:r>
              <a:rPr lang="en-US" u="sng" dirty="0" smtClean="0">
                <a:latin typeface="Arial Black" panose="020B0A04020102020204" pitchFamily="34" charset="0"/>
              </a:rPr>
              <a:t>People v. Bolton</a:t>
            </a:r>
            <a:r>
              <a:rPr lang="en-US" dirty="0">
                <a:latin typeface="Arial Black" panose="020B0A04020102020204" pitchFamily="34" charset="0"/>
              </a:rPr>
              <a:t> </a:t>
            </a:r>
            <a:r>
              <a:rPr lang="en-US" dirty="0" smtClean="0">
                <a:latin typeface="Arial Black" panose="020B0A04020102020204" pitchFamily="34" charset="0"/>
              </a:rPr>
              <a:t>(1979) 23 Cal. 3d 208, 214</a:t>
            </a:r>
            <a:endParaRPr lang="en-US" dirty="0">
              <a:latin typeface="Arial Black" panose="020B0A04020102020204" pitchFamily="34" charset="0"/>
            </a:endParaRPr>
          </a:p>
        </p:txBody>
      </p:sp>
    </p:spTree>
    <p:extLst>
      <p:ext uri="{BB962C8B-B14F-4D97-AF65-F5344CB8AC3E}">
        <p14:creationId xmlns:p14="http://schemas.microsoft.com/office/powerpoint/2010/main" val="3876456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7381"/>
            <a:ext cx="10515600" cy="1325563"/>
          </a:xfrm>
        </p:spPr>
        <p:txBody>
          <a:bodyPr>
            <a:normAutofit fontScale="90000"/>
          </a:bodyPr>
          <a:lstStyle/>
          <a:p>
            <a:pPr algn="ctr"/>
            <a:r>
              <a:rPr lang="en-US" b="1" u="sng" dirty="0" smtClean="0">
                <a:latin typeface="Arial Black" panose="020B0A04020102020204" pitchFamily="34" charset="0"/>
              </a:rPr>
              <a:t>REFERRING TO FACTS NOT IN EVIDENCE</a:t>
            </a:r>
            <a:br>
              <a:rPr lang="en-US" b="1" u="sng" dirty="0" smtClean="0">
                <a:latin typeface="Arial Black" panose="020B0A04020102020204" pitchFamily="34" charset="0"/>
              </a:rPr>
            </a:br>
            <a:r>
              <a:rPr lang="en-US" sz="3600" b="1" i="1" u="sng" dirty="0" smtClean="0">
                <a:latin typeface="Arial Black" panose="020B0A04020102020204" pitchFamily="34" charset="0"/>
              </a:rPr>
              <a:t>PEOPLE V. BOLTON</a:t>
            </a:r>
            <a:endParaRPr lang="en-US" sz="3600" b="1" i="1" u="sng" dirty="0">
              <a:latin typeface="Arial Black" panose="020B0A04020102020204" pitchFamily="34" charset="0"/>
            </a:endParaRPr>
          </a:p>
        </p:txBody>
      </p:sp>
      <p:sp>
        <p:nvSpPr>
          <p:cNvPr id="3" name="Content Placeholder 2"/>
          <p:cNvSpPr>
            <a:spLocks noGrp="1"/>
          </p:cNvSpPr>
          <p:nvPr>
            <p:ph idx="1"/>
          </p:nvPr>
        </p:nvSpPr>
        <p:spPr>
          <a:xfrm>
            <a:off x="838200" y="2710544"/>
            <a:ext cx="10515600" cy="5404756"/>
          </a:xfrm>
        </p:spPr>
        <p:txBody>
          <a:bodyPr>
            <a:normAutofit/>
          </a:bodyPr>
          <a:lstStyle/>
          <a:p>
            <a:pPr marL="0" indent="0">
              <a:buNone/>
            </a:pPr>
            <a:r>
              <a:rPr lang="en-US" sz="3600" dirty="0" smtClean="0">
                <a:latin typeface="Arial Black" panose="020B0A04020102020204" pitchFamily="34" charset="0"/>
              </a:rPr>
              <a:t>“In </a:t>
            </a:r>
            <a:r>
              <a:rPr lang="en-US" sz="3600" dirty="0">
                <a:latin typeface="Arial Black" panose="020B0A04020102020204" pitchFamily="34" charset="0"/>
              </a:rPr>
              <a:t>his closing argument to the jury, the deputy district attorney twice hinted that, but for certain rules of evidence that shielded appellant, he could show that appellant was a man with a record of prior convictions or with a propensity for wrongful acts</a:t>
            </a:r>
            <a:r>
              <a:rPr lang="en-US" sz="3600" dirty="0" smtClean="0">
                <a:latin typeface="Arial Black" panose="020B0A04020102020204" pitchFamily="34" charset="0"/>
              </a:rPr>
              <a:t>.”</a:t>
            </a:r>
          </a:p>
          <a:p>
            <a:pPr marL="0" indent="0">
              <a:buNone/>
            </a:pPr>
            <a:endParaRPr lang="en-US" sz="2400" dirty="0">
              <a:latin typeface="Arial Black" panose="020B0A04020102020204" pitchFamily="34" charset="0"/>
            </a:endParaRPr>
          </a:p>
        </p:txBody>
      </p:sp>
    </p:spTree>
    <p:extLst>
      <p:ext uri="{BB962C8B-B14F-4D97-AF65-F5344CB8AC3E}">
        <p14:creationId xmlns:p14="http://schemas.microsoft.com/office/powerpoint/2010/main" val="40281827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2F39606477FC4088218BE2719FF842" ma:contentTypeVersion="8" ma:contentTypeDescription="Create a new document." ma:contentTypeScope="" ma:versionID="1ad1c4bc8f9f6cd175906065718fb38e">
  <xsd:schema xmlns:xsd="http://www.w3.org/2001/XMLSchema" xmlns:xs="http://www.w3.org/2001/XMLSchema" xmlns:p="http://schemas.microsoft.com/office/2006/metadata/properties" xmlns:ns1="http://schemas.microsoft.com/sharepoint/v3" xmlns:ns2="47b581e9-c932-4fcb-a90b-a50ef3aa57e5" xmlns:ns3="fb734ee0-acb5-4ab3-92e6-58eeca904d87" targetNamespace="http://schemas.microsoft.com/office/2006/metadata/properties" ma:root="true" ma:fieldsID="c008a11cdfd2c67b925e7eed9477ea27" ns1:_="" ns2:_="" ns3:_="">
    <xsd:import namespace="http://schemas.microsoft.com/sharepoint/v3"/>
    <xsd:import namespace="47b581e9-c932-4fcb-a90b-a50ef3aa57e5"/>
    <xsd:import namespace="fb734ee0-acb5-4ab3-92e6-58eeca904d87"/>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7b581e9-c932-4fcb-a90b-a50ef3aa57e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b734ee0-acb5-4ab3-92e6-58eeca904d87"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0EE48154-BA70-42A8-A1B8-47DC946DD7B9}"/>
</file>

<file path=customXml/itemProps2.xml><?xml version="1.0" encoding="utf-8"?>
<ds:datastoreItem xmlns:ds="http://schemas.openxmlformats.org/officeDocument/2006/customXml" ds:itemID="{6A7FB71A-98B6-490D-ACA0-5E565CA9999E}"/>
</file>

<file path=customXml/itemProps3.xml><?xml version="1.0" encoding="utf-8"?>
<ds:datastoreItem xmlns:ds="http://schemas.openxmlformats.org/officeDocument/2006/customXml" ds:itemID="{0EEC7E43-FA63-4458-A2E9-900B071A8D17}"/>
</file>

<file path=docProps/app.xml><?xml version="1.0" encoding="utf-8"?>
<Properties xmlns="http://schemas.openxmlformats.org/officeDocument/2006/extended-properties" xmlns:vt="http://schemas.openxmlformats.org/officeDocument/2006/docPropsVTypes">
  <TotalTime>12692</TotalTime>
  <Words>6663</Words>
  <Application>Microsoft Office PowerPoint</Application>
  <PresentationFormat>Widescreen</PresentationFormat>
  <Paragraphs>334</Paragraphs>
  <Slides>64</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64</vt:i4>
      </vt:variant>
    </vt:vector>
  </HeadingPairs>
  <TitlesOfParts>
    <vt:vector size="70" baseType="lpstr">
      <vt:lpstr>Arial</vt:lpstr>
      <vt:lpstr>Arial Black</vt:lpstr>
      <vt:lpstr>Calibri</vt:lpstr>
      <vt:lpstr>Calibri Light</vt:lpstr>
      <vt:lpstr>Helvetica</vt:lpstr>
      <vt:lpstr>Office Theme</vt:lpstr>
      <vt:lpstr>AVOIDING PROSECUTORIAL MISCONDUCT IN CLOSING ARGUMENT </vt:lpstr>
      <vt:lpstr>PROSECUTORIAL MISCONDUCT AND THE CONSTITUTION</vt:lpstr>
      <vt:lpstr>Business &amp; Profession Code § 6068</vt:lpstr>
      <vt:lpstr>CHALLENGED REMARKS</vt:lpstr>
      <vt:lpstr>DONNELLY v. DeCHRISTOFORO (1974) 416 U.S. 637 </vt:lpstr>
      <vt:lpstr>PowerPoint Presentation</vt:lpstr>
      <vt:lpstr>EXAMPLES OF PROSECUTORIAL MISCONDUCT</vt:lpstr>
      <vt:lpstr>PROSECUTORIAL MISCONDUCT CLAIMS DO NOT REQUIRE  BAD FAITH</vt:lpstr>
      <vt:lpstr>REFERRING TO FACTS NOT IN EVIDENCE PEOPLE V. BOLTON</vt:lpstr>
      <vt:lpstr>ANALYSIS</vt:lpstr>
      <vt:lpstr>HOLDING</vt:lpstr>
      <vt:lpstr>PARTING SHOT</vt:lpstr>
      <vt:lpstr>WINNING THE BATTLE BUT LOSING THE WAR</vt:lpstr>
      <vt:lpstr>Business and Professions Code § 6068.7</vt:lpstr>
      <vt:lpstr>CLOSING ARGUMENT IN P V. RYNER</vt:lpstr>
      <vt:lpstr>GRIFFIN ERROR</vt:lpstr>
      <vt:lpstr>Closing Argument in Griffin</vt:lpstr>
      <vt:lpstr>GRIFFIN ERROR ???</vt:lpstr>
      <vt:lpstr>HOLDING</vt:lpstr>
      <vt:lpstr>HOW ABOUT COURTROOM DEMEANOR?</vt:lpstr>
      <vt:lpstr>HOWEVER . . . </vt:lpstr>
      <vt:lpstr>EXPRESSING A PERSONAL OPINION ON GUILT </vt:lpstr>
      <vt:lpstr>VOUCHING</vt:lpstr>
      <vt:lpstr>Immunity Agreement </vt:lpstr>
      <vt:lpstr>People v. Rodriguez (2018) 26 Cal. App. 5th 890</vt:lpstr>
      <vt:lpstr>HOLDING</vt:lpstr>
      <vt:lpstr>MISSTATEMENT OF FACTS</vt:lpstr>
      <vt:lpstr>PEOPLE V. HILL (1998) 17 Cal.4th 800</vt:lpstr>
      <vt:lpstr>A. Prosecutorial Misconduct  1. Introduction</vt:lpstr>
      <vt:lpstr>FACTS NOT IN EVIDENCE</vt:lpstr>
      <vt:lpstr>People v. Bell(1989) 49 Cal.3d 502, 539.</vt:lpstr>
      <vt:lpstr>MISSTATEMENTS OF THE LAW</vt:lpstr>
      <vt:lpstr>Argument from People v. Hill (again)</vt:lpstr>
      <vt:lpstr>BURDEN SHIFTING People v. Cowan (2017) 8 Cal. App. 5th 1152</vt:lpstr>
      <vt:lpstr>Burden Shifting?</vt:lpstr>
      <vt:lpstr>HOLDING</vt:lpstr>
      <vt:lpstr>Beyond A Reasonable Doubt</vt:lpstr>
      <vt:lpstr>Argument in Centeno</vt:lpstr>
      <vt:lpstr>HOLDING</vt:lpstr>
      <vt:lpstr>MORE PROBLEMS ???</vt:lpstr>
      <vt:lpstr>YES</vt:lpstr>
      <vt:lpstr>IMPROPERLY ATTACKING DEFENSE COUNSEL</vt:lpstr>
      <vt:lpstr>HOW ABOUT . . . </vt:lpstr>
      <vt:lpstr>HOWEVER . . . </vt:lpstr>
      <vt:lpstr>BIBLICAL REFERENCES</vt:lpstr>
      <vt:lpstr>ARGUING THE VICTIM EXPERIENCE</vt:lpstr>
      <vt:lpstr>Referring to Crime Victims as Clients is Misconduct</vt:lpstr>
      <vt:lpstr>WHAT IS PERMISSIBLE?</vt:lpstr>
      <vt:lpstr>People v. Sassounian  (1986) 182 Cal. App. 3d 361, 396 </vt:lpstr>
      <vt:lpstr>Prosecutorial Misconduct???</vt:lpstr>
      <vt:lpstr>People v. Ochoa (1998)19 Cal. 4th 353, 463 </vt:lpstr>
      <vt:lpstr>Name Calling</vt:lpstr>
      <vt:lpstr>EXAMPLES</vt:lpstr>
      <vt:lpstr>HOWEVER . . . </vt:lpstr>
      <vt:lpstr>Calling the Defendant a Liar</vt:lpstr>
      <vt:lpstr>Ridiculing the Defendant’s Testimony People v. Wash</vt:lpstr>
      <vt:lpstr>LESSER INCLUDED OFFENSES</vt:lpstr>
      <vt:lpstr>FAILURE TO CALL LOGICAL WITNESSES or INTRODUCE MATERIAL EVIDENCE</vt:lpstr>
      <vt:lpstr>People v. Morris (1988)46 Cal. 3d 1, 35-36 </vt:lpstr>
      <vt:lpstr>HOLDING</vt:lpstr>
      <vt:lpstr>BEWARE . . .</vt:lpstr>
      <vt:lpstr>Failure to Retest Physical Evidence</vt:lpstr>
      <vt:lpstr>ALSO . . . </vt:lpstr>
      <vt:lpstr>HOW TO AVOID MISCONDUCT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AVOIDING PROSECUTORIAL MISCONDUCT IN CLOSING ARGUMENT </dc:title>
  <dc:creator>Morris Maya</dc:creator>
  <cp:lastModifiedBy>Morris Maya</cp:lastModifiedBy>
  <cp:revision>13</cp:revision>
  <dcterms:created xsi:type="dcterms:W3CDTF">2019-02-12T00:03:23Z</dcterms:created>
  <dcterms:modified xsi:type="dcterms:W3CDTF">2019-04-22T21:32:25Z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0x0101006C2F39606477FC4088218BE2719FF842</vt:lpwstr>
  </property>
</Properties>
</file>