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76" r:id="rId3"/>
    <p:sldId id="379" r:id="rId4"/>
    <p:sldId id="375" r:id="rId5"/>
    <p:sldId id="378" r:id="rId6"/>
    <p:sldId id="338" r:id="rId7"/>
    <p:sldId id="343" r:id="rId8"/>
    <p:sldId id="381" r:id="rId9"/>
    <p:sldId id="382" r:id="rId10"/>
    <p:sldId id="386" r:id="rId11"/>
    <p:sldId id="380" r:id="rId12"/>
    <p:sldId id="384" r:id="rId13"/>
    <p:sldId id="371" r:id="rId14"/>
    <p:sldId id="372" r:id="rId15"/>
    <p:sldId id="373" r:id="rId16"/>
    <p:sldId id="374" r:id="rId17"/>
    <p:sldId id="385" r:id="rId18"/>
    <p:sldId id="38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78"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099759433283064"/>
          <c:y val="0.17648050815849753"/>
          <c:w val="0.49385344601729614"/>
          <c:h val="0.69140194357811491"/>
        </c:manualLayout>
      </c:layout>
      <c:pieChart>
        <c:varyColors val="1"/>
        <c:ser>
          <c:idx val="0"/>
          <c:order val="0"/>
          <c:tx>
            <c:strRef>
              <c:f>Sheet1!$B$1</c:f>
              <c:strCache>
                <c:ptCount val="1"/>
                <c:pt idx="0">
                  <c:v>Sales</c:v>
                </c:pt>
              </c:strCache>
            </c:strRef>
          </c:tx>
          <c:dPt>
            <c:idx val="0"/>
            <c:bubble3D val="0"/>
            <c:spPr>
              <a:solidFill>
                <a:srgbClr val="DACB8D"/>
              </a:solidFill>
              <a:ln w="19050">
                <a:solidFill>
                  <a:schemeClr val="lt1"/>
                </a:solidFill>
              </a:ln>
              <a:effectLst/>
            </c:spPr>
            <c:extLst>
              <c:ext xmlns:c16="http://schemas.microsoft.com/office/drawing/2014/chart" uri="{C3380CC4-5D6E-409C-BE32-E72D297353CC}">
                <c16:uniqueId val="{00000005-F496-4E85-AD08-A7E4593318FF}"/>
              </c:ext>
            </c:extLst>
          </c:dPt>
          <c:dPt>
            <c:idx val="1"/>
            <c:bubble3D val="0"/>
            <c:spPr>
              <a:solidFill>
                <a:srgbClr val="2E2E2E"/>
              </a:solidFill>
              <a:ln w="19050">
                <a:solidFill>
                  <a:schemeClr val="lt1"/>
                </a:solidFill>
              </a:ln>
              <a:effectLst/>
            </c:spPr>
            <c:extLst>
              <c:ext xmlns:c16="http://schemas.microsoft.com/office/drawing/2014/chart" uri="{C3380CC4-5D6E-409C-BE32-E72D297353CC}">
                <c16:uniqueId val="{00000004-F496-4E85-AD08-A7E4593318FF}"/>
              </c:ext>
            </c:extLst>
          </c:dPt>
          <c:dPt>
            <c:idx val="2"/>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3-F496-4E85-AD08-A7E4593318F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2-F496-4E85-AD08-A7E4593318FF}"/>
              </c:ext>
            </c:extLst>
          </c:dPt>
          <c:dLbls>
            <c:dLbl>
              <c:idx val="0"/>
              <c:layout>
                <c:manualLayout>
                  <c:x val="-8.7471228505039411E-3"/>
                  <c:y val="-0.23763228527168676"/>
                </c:manualLayout>
              </c:layout>
              <c:tx>
                <c:rich>
                  <a:bodyPr/>
                  <a:lstStyle/>
                  <a:p>
                    <a:fld id="{EE892FD1-A476-4F89-9CD5-8D56A8386290}" type="CATEGORYNAME">
                      <a:rPr lang="en-US" smtClean="0"/>
                      <a:pPr/>
                      <a:t>[CATEGORY NAME]</a:t>
                    </a:fld>
                    <a:endParaRPr lang="en-US" baseline="0"/>
                  </a:p>
                  <a:p>
                    <a:r>
                      <a:rPr lang="en-US" baseline="0"/>
                      <a:t> </a:t>
                    </a:r>
                    <a:fld id="{5952BE07-B990-42C1-9873-FA0DDFFBE3A4}" type="VALUE">
                      <a:rPr lang="en-US" baseline="0"/>
                      <a:pPr/>
                      <a:t>[VALUE]</a:t>
                    </a:fld>
                    <a:endParaRPr lang="en-US" baseline="0"/>
                  </a:p>
                </c:rich>
              </c:tx>
              <c:dLblPos val="bestFit"/>
              <c:showLegendKey val="0"/>
              <c:showVal val="1"/>
              <c:showCatName val="1"/>
              <c:showSerName val="0"/>
              <c:showPercent val="0"/>
              <c:showBubbleSize val="0"/>
              <c:extLst>
                <c:ext xmlns:c15="http://schemas.microsoft.com/office/drawing/2012/chart" uri="{CE6537A1-D6FC-4f65-9D91-7224C49458BB}">
                  <c15:layout>
                    <c:manualLayout>
                      <c:w val="0.30129171202795996"/>
                      <c:h val="0.13608730770726885"/>
                    </c:manualLayout>
                  </c15:layout>
                  <c15:dlblFieldTable/>
                  <c15:showDataLabelsRange val="0"/>
                </c:ext>
                <c:ext xmlns:c16="http://schemas.microsoft.com/office/drawing/2014/chart" uri="{C3380CC4-5D6E-409C-BE32-E72D297353CC}">
                  <c16:uniqueId val="{00000005-F496-4E85-AD08-A7E4593318FF}"/>
                </c:ext>
              </c:extLst>
            </c:dLbl>
            <c:dLbl>
              <c:idx val="1"/>
              <c:layout>
                <c:manualLayout>
                  <c:x val="-0.17015661924576231"/>
                  <c:y val="0.18886137990842708"/>
                </c:manualLayout>
              </c:layout>
              <c:tx>
                <c:rich>
                  <a:bodyPr/>
                  <a:lstStyle/>
                  <a:p>
                    <a:fld id="{38375CB8-86F6-43A2-AE98-4C76F2CC57FC}" type="CATEGORYNAME">
                      <a:rPr lang="en-US" smtClean="0"/>
                      <a:pPr/>
                      <a:t>[CATEGORY NAME]</a:t>
                    </a:fld>
                    <a:endParaRPr lang="en-US" baseline="0" dirty="0"/>
                  </a:p>
                  <a:p>
                    <a:r>
                      <a:rPr lang="en-US" baseline="0" dirty="0"/>
                      <a:t> </a:t>
                    </a:r>
                    <a:fld id="{413B9831-37DA-42A5-98CB-BBAEEE08DB78}" type="VALUE">
                      <a:rPr lang="en-US" baseline="0"/>
                      <a:pPr/>
                      <a:t>[VALUE]</a:t>
                    </a:fld>
                    <a:endParaRPr lang="en-US" baseline="0" dirty="0"/>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F496-4E85-AD08-A7E4593318FF}"/>
                </c:ext>
              </c:extLst>
            </c:dLbl>
            <c:dLbl>
              <c:idx val="2"/>
              <c:layout>
                <c:manualLayout>
                  <c:x val="0.32736441407917971"/>
                  <c:y val="-0.19428695396755247"/>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lumMod val="75000"/>
                            <a:lumOff val="25000"/>
                          </a:schemeClr>
                        </a:solidFill>
                        <a:latin typeface="+mn-lt"/>
                        <a:ea typeface="+mn-ea"/>
                        <a:cs typeface="+mn-cs"/>
                      </a:defRPr>
                    </a:pPr>
                    <a:fld id="{C5071626-79D5-4C4A-8A5C-2707EB650460}" type="CATEGORYNAME">
                      <a:rPr lang="en-US" sz="1400" smtClean="0">
                        <a:solidFill>
                          <a:schemeClr val="bg1">
                            <a:lumMod val="75000"/>
                            <a:lumOff val="25000"/>
                          </a:schemeClr>
                        </a:solidFill>
                      </a:rPr>
                      <a:pPr>
                        <a:defRPr sz="1400">
                          <a:solidFill>
                            <a:schemeClr val="bg1">
                              <a:lumMod val="75000"/>
                              <a:lumOff val="25000"/>
                            </a:schemeClr>
                          </a:solidFill>
                        </a:defRPr>
                      </a:pPr>
                      <a:t>[CATEGORY NAME]</a:t>
                    </a:fld>
                    <a:r>
                      <a:rPr lang="en-US" sz="1400" baseline="0">
                        <a:solidFill>
                          <a:schemeClr val="bg1">
                            <a:lumMod val="75000"/>
                            <a:lumOff val="25000"/>
                          </a:schemeClr>
                        </a:solidFill>
                      </a:rPr>
                      <a:t> </a:t>
                    </a:r>
                  </a:p>
                  <a:p>
                    <a:pPr>
                      <a:defRPr sz="1400">
                        <a:solidFill>
                          <a:schemeClr val="bg1">
                            <a:lumMod val="75000"/>
                            <a:lumOff val="25000"/>
                          </a:schemeClr>
                        </a:solidFill>
                      </a:defRPr>
                    </a:pPr>
                    <a:fld id="{CE99EA16-1073-4433-AF4C-C3800FD8A119}" type="VALUE">
                      <a:rPr lang="en-US" sz="1400" baseline="0" smtClean="0">
                        <a:solidFill>
                          <a:schemeClr val="bg1">
                            <a:lumMod val="75000"/>
                            <a:lumOff val="25000"/>
                          </a:schemeClr>
                        </a:solidFill>
                      </a:rPr>
                      <a:pPr>
                        <a:defRPr sz="1400">
                          <a:solidFill>
                            <a:schemeClr val="bg1">
                              <a:lumMod val="75000"/>
                              <a:lumOff val="25000"/>
                            </a:schemeClr>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8065305225866138"/>
                      <c:h val="0.13608730770726885"/>
                    </c:manualLayout>
                  </c15:layout>
                  <c15:dlblFieldTable/>
                  <c15:showDataLabelsRange val="0"/>
                </c:ext>
                <c:ext xmlns:c16="http://schemas.microsoft.com/office/drawing/2014/chart" uri="{C3380CC4-5D6E-409C-BE32-E72D297353CC}">
                  <c16:uniqueId val="{00000003-F496-4E85-AD08-A7E4593318FF}"/>
                </c:ext>
              </c:extLst>
            </c:dLbl>
            <c:dLbl>
              <c:idx val="3"/>
              <c:layout>
                <c:manualLayout>
                  <c:x val="-2.0764998564183294E-3"/>
                  <c:y val="0.80703934979143255"/>
                </c:manualLayout>
              </c:layout>
              <c:tx>
                <c:rich>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fld id="{3012C850-7700-47F3-AF15-D491B353B01D}" type="CATEGORYNAME">
                      <a:rPr lang="en-US" sz="1400" smtClean="0"/>
                      <a:pPr>
                        <a:defRPr sz="1400"/>
                      </a:pPr>
                      <a:t>[CATEGORY NAME]</a:t>
                    </a:fld>
                    <a:endParaRPr lang="en-US" sz="1400" baseline="0"/>
                  </a:p>
                  <a:p>
                    <a:pPr>
                      <a:defRPr sz="1400"/>
                    </a:pPr>
                    <a:r>
                      <a:rPr lang="en-US" sz="1400" baseline="0"/>
                      <a:t> </a:t>
                    </a:r>
                    <a:fld id="{9FBCA018-31A6-464E-AE9E-ABC37F75618D}" type="VALUE">
                      <a:rPr lang="en-US" sz="1400" baseline="0"/>
                      <a:pPr>
                        <a:defRPr sz="1400"/>
                      </a:pPr>
                      <a:t>[VALUE]</a:t>
                    </a:fld>
                    <a:endParaRPr lang="en-US" sz="1400" baseline="0"/>
                  </a:p>
                </c:rich>
              </c:tx>
              <c:spPr>
                <a:noFill/>
                <a:ln w="9525" cap="flat" cmpd="sng" algn="ctr">
                  <a:no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gd name="adj1" fmla="val -133343"/>
                        <a:gd name="adj2" fmla="val 63370"/>
                      </a:avLst>
                    </a:prstGeom>
                    <a:noFill/>
                    <a:ln>
                      <a:noFill/>
                    </a:ln>
                  </c15:spPr>
                  <c15:dlblFieldTable/>
                  <c15:showDataLabelsRange val="0"/>
                </c:ext>
                <c:ext xmlns:c16="http://schemas.microsoft.com/office/drawing/2014/chart" uri="{C3380CC4-5D6E-409C-BE32-E72D297353CC}">
                  <c16:uniqueId val="{00000002-F496-4E85-AD08-A7E4593318FF}"/>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1"/>
            <c:showSerName val="0"/>
            <c:showPercent val="0"/>
            <c:showBubbleSize val="0"/>
            <c:showLeaderLines val="0"/>
            <c:extLst>
              <c:ext xmlns:c15="http://schemas.microsoft.com/office/drawing/2012/chart" uri="{CE6537A1-D6FC-4f65-9D91-7224C49458BB}"/>
            </c:extLst>
          </c:dLbls>
          <c:cat>
            <c:strRef>
              <c:f>Sheet1!$A$2:$A$5</c:f>
              <c:strCache>
                <c:ptCount val="4"/>
                <c:pt idx="1">
                  <c:v>Filed as other than Hate Crime</c:v>
                </c:pt>
                <c:pt idx="2">
                  <c:v>Hate Crime cases filed</c:v>
                </c:pt>
                <c:pt idx="3">
                  <c:v>Cases Not Filed</c:v>
                </c:pt>
              </c:strCache>
            </c:strRef>
          </c:cat>
          <c:val>
            <c:numRef>
              <c:f>Sheet1!$B$2:$B$5</c:f>
              <c:numCache>
                <c:formatCode>General</c:formatCode>
                <c:ptCount val="4"/>
                <c:pt idx="1">
                  <c:v>1</c:v>
                </c:pt>
                <c:pt idx="2">
                  <c:v>3</c:v>
                </c:pt>
                <c:pt idx="3">
                  <c:v>0</c:v>
                </c:pt>
              </c:numCache>
            </c:numRef>
          </c:val>
          <c:extLst>
            <c:ext xmlns:c16="http://schemas.microsoft.com/office/drawing/2014/chart" uri="{C3380CC4-5D6E-409C-BE32-E72D297353CC}">
              <c16:uniqueId val="{00000000-F496-4E85-AD08-A7E4593318FF}"/>
            </c:ext>
          </c:extLst>
        </c:ser>
        <c:dLbls>
          <c:dLblPos val="ctr"/>
          <c:showLegendKey val="0"/>
          <c:showVal val="1"/>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099759433283064"/>
          <c:y val="0.17648050815849753"/>
          <c:w val="0.49385344601729614"/>
          <c:h val="0.69140194357811491"/>
        </c:manualLayout>
      </c:layout>
      <c:pieChart>
        <c:varyColors val="1"/>
        <c:ser>
          <c:idx val="0"/>
          <c:order val="0"/>
          <c:tx>
            <c:strRef>
              <c:f>Sheet1!$B$1</c:f>
              <c:strCache>
                <c:ptCount val="1"/>
                <c:pt idx="0">
                  <c:v>Sales</c:v>
                </c:pt>
              </c:strCache>
            </c:strRef>
          </c:tx>
          <c:dPt>
            <c:idx val="0"/>
            <c:bubble3D val="0"/>
            <c:spPr>
              <a:solidFill>
                <a:srgbClr val="DACB8D"/>
              </a:solidFill>
              <a:ln w="19050">
                <a:solidFill>
                  <a:schemeClr val="lt1"/>
                </a:solidFill>
              </a:ln>
              <a:effectLst/>
            </c:spPr>
            <c:extLst>
              <c:ext xmlns:c16="http://schemas.microsoft.com/office/drawing/2014/chart" uri="{C3380CC4-5D6E-409C-BE32-E72D297353CC}">
                <c16:uniqueId val="{00000001-2E74-4780-9584-5E68544998B3}"/>
              </c:ext>
            </c:extLst>
          </c:dPt>
          <c:dPt>
            <c:idx val="1"/>
            <c:bubble3D val="0"/>
            <c:spPr>
              <a:solidFill>
                <a:srgbClr val="2E2E2E"/>
              </a:solidFill>
              <a:ln w="19050">
                <a:solidFill>
                  <a:schemeClr val="lt1"/>
                </a:solidFill>
              </a:ln>
              <a:effectLst/>
            </c:spPr>
            <c:extLst>
              <c:ext xmlns:c16="http://schemas.microsoft.com/office/drawing/2014/chart" uri="{C3380CC4-5D6E-409C-BE32-E72D297353CC}">
                <c16:uniqueId val="{00000003-2E74-4780-9584-5E68544998B3}"/>
              </c:ext>
            </c:extLst>
          </c:dPt>
          <c:dPt>
            <c:idx val="2"/>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5-2E74-4780-9584-5E68544998B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E74-4780-9584-5E68544998B3}"/>
              </c:ext>
            </c:extLst>
          </c:dPt>
          <c:dLbls>
            <c:dLbl>
              <c:idx val="0"/>
              <c:layout>
                <c:manualLayout>
                  <c:x val="-8.7471228505039411E-3"/>
                  <c:y val="-0.23763228527168676"/>
                </c:manualLayout>
              </c:layout>
              <c:tx>
                <c:rich>
                  <a:bodyPr/>
                  <a:lstStyle/>
                  <a:p>
                    <a:fld id="{EE892FD1-A476-4F89-9CD5-8D56A8386290}" type="CATEGORYNAME">
                      <a:rPr lang="en-US" smtClean="0"/>
                      <a:pPr/>
                      <a:t>[CATEGORY NAME]</a:t>
                    </a:fld>
                    <a:endParaRPr lang="en-US" baseline="0"/>
                  </a:p>
                  <a:p>
                    <a:r>
                      <a:rPr lang="en-US" baseline="0"/>
                      <a:t> </a:t>
                    </a:r>
                    <a:fld id="{5952BE07-B990-42C1-9873-FA0DDFFBE3A4}" type="VALUE">
                      <a:rPr lang="en-US" baseline="0"/>
                      <a:pPr/>
                      <a:t>[VALUE]</a:t>
                    </a:fld>
                    <a:endParaRPr lang="en-US" baseline="0"/>
                  </a:p>
                </c:rich>
              </c:tx>
              <c:dLblPos val="bestFit"/>
              <c:showLegendKey val="0"/>
              <c:showVal val="1"/>
              <c:showCatName val="1"/>
              <c:showSerName val="0"/>
              <c:showPercent val="0"/>
              <c:showBubbleSize val="0"/>
              <c:extLst>
                <c:ext xmlns:c15="http://schemas.microsoft.com/office/drawing/2012/chart" uri="{CE6537A1-D6FC-4f65-9D91-7224C49458BB}">
                  <c15:layout>
                    <c:manualLayout>
                      <c:w val="0.30129171202795996"/>
                      <c:h val="0.13608730770726885"/>
                    </c:manualLayout>
                  </c15:layout>
                  <c15:dlblFieldTable/>
                  <c15:showDataLabelsRange val="0"/>
                </c:ext>
                <c:ext xmlns:c16="http://schemas.microsoft.com/office/drawing/2014/chart" uri="{C3380CC4-5D6E-409C-BE32-E72D297353CC}">
                  <c16:uniqueId val="{00000001-2E74-4780-9584-5E68544998B3}"/>
                </c:ext>
              </c:extLst>
            </c:dLbl>
            <c:dLbl>
              <c:idx val="1"/>
              <c:layout>
                <c:manualLayout>
                  <c:x val="-0.20249248852104029"/>
                  <c:y val="0.11808087461381946"/>
                </c:manualLayout>
              </c:layout>
              <c:tx>
                <c:rich>
                  <a:bodyPr/>
                  <a:lstStyle/>
                  <a:p>
                    <a:fld id="{38375CB8-86F6-43A2-AE98-4C76F2CC57FC}" type="CATEGORYNAME">
                      <a:rPr lang="en-US" smtClean="0"/>
                      <a:pPr/>
                      <a:t>[CATEGORY NAME]</a:t>
                    </a:fld>
                    <a:endParaRPr lang="en-US" baseline="0" dirty="0"/>
                  </a:p>
                  <a:p>
                    <a:r>
                      <a:rPr lang="en-US" baseline="0" dirty="0"/>
                      <a:t> 2</a:t>
                    </a:r>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74-4780-9584-5E68544998B3}"/>
                </c:ext>
              </c:extLst>
            </c:dLbl>
            <c:dLbl>
              <c:idx val="2"/>
              <c:layout>
                <c:manualLayout>
                  <c:x val="0.3311686424940401"/>
                  <c:y val="-3.4375663759832933E-2"/>
                </c:manualLayout>
              </c:layout>
              <c:tx>
                <c:rich>
                  <a:bodyPr rot="0" spcFirstLastPara="1" vertOverflow="ellipsis" vert="horz" wrap="square" lIns="38100" tIns="19050" rIns="38100" bIns="19050" anchor="ctr" anchorCtr="1">
                    <a:spAutoFit/>
                  </a:bodyPr>
                  <a:lstStyle/>
                  <a:p>
                    <a:pPr>
                      <a:defRPr sz="1400" b="0" i="0" u="none" strike="noStrike" kern="1200" baseline="0">
                        <a:solidFill>
                          <a:schemeClr val="bg1">
                            <a:lumMod val="75000"/>
                            <a:lumOff val="25000"/>
                          </a:schemeClr>
                        </a:solidFill>
                        <a:latin typeface="+mn-lt"/>
                        <a:ea typeface="+mn-ea"/>
                        <a:cs typeface="+mn-cs"/>
                      </a:defRPr>
                    </a:pPr>
                    <a:fld id="{C5071626-79D5-4C4A-8A5C-2707EB650460}" type="CATEGORYNAME">
                      <a:rPr lang="en-US" sz="1400" smtClean="0">
                        <a:solidFill>
                          <a:schemeClr val="bg1">
                            <a:lumMod val="75000"/>
                            <a:lumOff val="25000"/>
                          </a:schemeClr>
                        </a:solidFill>
                      </a:rPr>
                      <a:pPr>
                        <a:defRPr sz="1400">
                          <a:solidFill>
                            <a:schemeClr val="bg1">
                              <a:lumMod val="75000"/>
                              <a:lumOff val="25000"/>
                            </a:schemeClr>
                          </a:solidFill>
                        </a:defRPr>
                      </a:pPr>
                      <a:t>[CATEGORY NAME]</a:t>
                    </a:fld>
                    <a:r>
                      <a:rPr lang="en-US" sz="1400" baseline="0" dirty="0">
                        <a:solidFill>
                          <a:schemeClr val="bg1">
                            <a:lumMod val="75000"/>
                            <a:lumOff val="25000"/>
                          </a:schemeClr>
                        </a:solidFill>
                      </a:rPr>
                      <a:t> </a:t>
                    </a:r>
                  </a:p>
                  <a:p>
                    <a:pPr>
                      <a:defRPr sz="1400">
                        <a:solidFill>
                          <a:schemeClr val="bg1">
                            <a:lumMod val="75000"/>
                            <a:lumOff val="25000"/>
                          </a:schemeClr>
                        </a:solidFill>
                      </a:defRPr>
                    </a:pPr>
                    <a:r>
                      <a:rPr lang="en-US" sz="1400" baseline="0" dirty="0">
                        <a:solidFill>
                          <a:schemeClr val="bg1">
                            <a:lumMod val="75000"/>
                            <a:lumOff val="25000"/>
                          </a:schemeClr>
                        </a:solidFill>
                      </a:rPr>
                      <a:t>4</a:t>
                    </a:r>
                  </a:p>
                </c:rich>
              </c:tx>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8065305225866138"/>
                      <c:h val="0.13608730770726885"/>
                    </c:manualLayout>
                  </c15:layout>
                  <c15:dlblFieldTable/>
                  <c15:showDataLabelsRange val="0"/>
                </c:ext>
                <c:ext xmlns:c16="http://schemas.microsoft.com/office/drawing/2014/chart" uri="{C3380CC4-5D6E-409C-BE32-E72D297353CC}">
                  <c16:uniqueId val="{00000005-2E74-4780-9584-5E68544998B3}"/>
                </c:ext>
              </c:extLst>
            </c:dLbl>
            <c:dLbl>
              <c:idx val="3"/>
              <c:layout>
                <c:manualLayout>
                  <c:x val="-2.0764998564183294E-3"/>
                  <c:y val="0.80703934979143255"/>
                </c:manualLayout>
              </c:layout>
              <c:tx>
                <c:rich>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fld id="{3012C850-7700-47F3-AF15-D491B353B01D}" type="CATEGORYNAME">
                      <a:rPr lang="en-US" sz="1400" smtClean="0">
                        <a:solidFill>
                          <a:schemeClr val="tx1"/>
                        </a:solidFill>
                      </a:rPr>
                      <a:pPr>
                        <a:defRPr sz="1400"/>
                      </a:pPr>
                      <a:t>[CATEGORY NAME]</a:t>
                    </a:fld>
                    <a:endParaRPr lang="en-US" sz="1400" baseline="0" dirty="0">
                      <a:solidFill>
                        <a:schemeClr val="tx1"/>
                      </a:solidFill>
                    </a:endParaRPr>
                  </a:p>
                  <a:p>
                    <a:pPr>
                      <a:defRPr sz="1400"/>
                    </a:pPr>
                    <a:r>
                      <a:rPr lang="en-US" sz="1400" baseline="0" dirty="0">
                        <a:solidFill>
                          <a:schemeClr val="tx1"/>
                        </a:solidFill>
                      </a:rPr>
                      <a:t> </a:t>
                    </a:r>
                    <a:fld id="{9FBCA018-31A6-464E-AE9E-ABC37F75618D}" type="VALUE">
                      <a:rPr lang="en-US" sz="1400" baseline="0">
                        <a:solidFill>
                          <a:schemeClr val="tx1"/>
                        </a:solidFill>
                      </a:rPr>
                      <a:pPr>
                        <a:defRPr sz="1400"/>
                      </a:pPr>
                      <a:t>[VALUE]</a:t>
                    </a:fld>
                    <a:endParaRPr lang="en-US" sz="1400" baseline="0" dirty="0">
                      <a:solidFill>
                        <a:schemeClr val="tx1"/>
                      </a:solidFill>
                    </a:endParaRPr>
                  </a:p>
                </c:rich>
              </c:tx>
              <c:spPr>
                <a:noFill/>
                <a:ln w="9525" cap="flat" cmpd="sng" algn="ctr">
                  <a:no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ffectLst/>
              </c:spPr>
              <c:txPr>
                <a:bodyPr rot="0" spcFirstLastPara="1" vertOverflow="clip" horzOverflow="clip" vert="horz" wrap="square" lIns="38100" tIns="19050" rIns="38100" bIns="19050" anchor="ctr" anchorCtr="1">
                  <a:spAutoFit/>
                </a:bodyPr>
                <a:lstStyle/>
                <a:p>
                  <a:pPr>
                    <a:defRPr sz="1400" b="0" i="0" u="none" strike="noStrike" kern="1200" baseline="0">
                      <a:solidFill>
                        <a:schemeClr val="dk1">
                          <a:lumMod val="65000"/>
                          <a:lumOff val="35000"/>
                        </a:schemeClr>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gd name="adj1" fmla="val -133343"/>
                        <a:gd name="adj2" fmla="val 63370"/>
                      </a:avLst>
                    </a:prstGeom>
                    <a:noFill/>
                    <a:ln>
                      <a:noFill/>
                    </a:ln>
                  </c15:spPr>
                  <c15:dlblFieldTable/>
                  <c15:showDataLabelsRange val="0"/>
                </c:ext>
                <c:ext xmlns:c16="http://schemas.microsoft.com/office/drawing/2014/chart" uri="{C3380CC4-5D6E-409C-BE32-E72D297353CC}">
                  <c16:uniqueId val="{00000007-2E74-4780-9584-5E68544998B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1"/>
            <c:showSerName val="0"/>
            <c:showPercent val="0"/>
            <c:showBubbleSize val="0"/>
            <c:showLeaderLines val="0"/>
            <c:extLst>
              <c:ext xmlns:c15="http://schemas.microsoft.com/office/drawing/2012/chart" uri="{CE6537A1-D6FC-4f65-9D91-7224C49458BB}"/>
            </c:extLst>
          </c:dLbls>
          <c:cat>
            <c:strRef>
              <c:f>Sheet1!$A$2:$A$5</c:f>
              <c:strCache>
                <c:ptCount val="4"/>
                <c:pt idx="1">
                  <c:v>Filed as other than Hate Crime</c:v>
                </c:pt>
                <c:pt idx="2">
                  <c:v>Hate Crime cases filed</c:v>
                </c:pt>
                <c:pt idx="3">
                  <c:v>Cases Not Filed</c:v>
                </c:pt>
              </c:strCache>
            </c:strRef>
          </c:cat>
          <c:val>
            <c:numRef>
              <c:f>Sheet1!$B$2:$B$5</c:f>
              <c:numCache>
                <c:formatCode>General</c:formatCode>
                <c:ptCount val="4"/>
                <c:pt idx="1">
                  <c:v>2</c:v>
                </c:pt>
                <c:pt idx="2">
                  <c:v>4</c:v>
                </c:pt>
                <c:pt idx="3">
                  <c:v>0</c:v>
                </c:pt>
              </c:numCache>
            </c:numRef>
          </c:val>
          <c:extLst>
            <c:ext xmlns:c16="http://schemas.microsoft.com/office/drawing/2014/chart" uri="{C3380CC4-5D6E-409C-BE32-E72D297353CC}">
              <c16:uniqueId val="{00000008-2E74-4780-9584-5E68544998B3}"/>
            </c:ext>
          </c:extLst>
        </c:ser>
        <c:dLbls>
          <c:dLblPos val="ctr"/>
          <c:showLegendKey val="0"/>
          <c:showVal val="1"/>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6/29/2021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84805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60EA64-D806-43AC-9DF2-F8C432F32B4C}"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0041724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60EA64-D806-43AC-9DF2-F8C432F32B4C}"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76081161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60EA64-D806-43AC-9DF2-F8C432F32B4C}"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3683097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160EA64-D806-43AC-9DF2-F8C432F32B4C}"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06486201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160EA64-D806-43AC-9DF2-F8C432F32B4C}" type="datetimeFigureOut">
              <a:rPr lang="en-US" smtClean="0"/>
              <a:t>6/29/2021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1435952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160EA64-D806-43AC-9DF2-F8C432F32B4C}" type="datetimeFigureOut">
              <a:rPr lang="en-US" smtClean="0"/>
              <a:t>6/29/2021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7950340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6/29/2021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220787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6/29/2021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73116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6/29/2021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86891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6/29/2021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655901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795076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7D4976-E339-4826-83B7-FBD03F55ECF8}" type="datetimeFigureOut">
              <a:rPr lang="en-US" smtClean="0"/>
              <a:t>6/29/2021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500888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6/29/2021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604404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6/29/2021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287495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810325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6/29/2021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25480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1160EA64-D806-43AC-9DF2-F8C432F32B4C}" type="datetimeFigureOut">
              <a:rPr lang="en-US" smtClean="0"/>
              <a:t>6/29/2021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24981990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2259923" y="2287216"/>
            <a:ext cx="10417921" cy="2033931"/>
          </a:xfrm>
        </p:spPr>
        <p:txBody>
          <a:bodyPr>
            <a:noAutofit/>
          </a:bodyPr>
          <a:lstStyle/>
          <a:p>
            <a:pPr marL="0" indent="0">
              <a:buNone/>
            </a:pPr>
            <a:r>
              <a:rPr lang="en-US" sz="7200" b="1" dirty="0">
                <a:solidFill>
                  <a:schemeClr val="tx1"/>
                </a:solidFill>
                <a:latin typeface="Arial" panose="020B0604020202020204" pitchFamily="34" charset="0"/>
                <a:cs typeface="Arial" panose="020B0604020202020204" pitchFamily="34" charset="0"/>
              </a:rPr>
              <a:t>HATE   CRIMES</a:t>
            </a:r>
          </a:p>
        </p:txBody>
      </p:sp>
      <p:pic>
        <p:nvPicPr>
          <p:cNvPr id="4" name="Picture 4" descr="DA-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26689" y="4702335"/>
            <a:ext cx="1939501" cy="1939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ubtitle 2">
            <a:extLst>
              <a:ext uri="{FF2B5EF4-FFF2-40B4-BE49-F238E27FC236}">
                <a16:creationId xmlns:a16="http://schemas.microsoft.com/office/drawing/2014/main" id="{21335252-8E8D-42EB-B374-BBBBFA463936}"/>
              </a:ext>
            </a:extLst>
          </p:cNvPr>
          <p:cNvSpPr txBox="1">
            <a:spLocks/>
          </p:cNvSpPr>
          <p:nvPr/>
        </p:nvSpPr>
        <p:spPr>
          <a:xfrm>
            <a:off x="5956852" y="5464711"/>
            <a:ext cx="10417921" cy="86196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b="1" dirty="0">
                <a:solidFill>
                  <a:srgbClr val="F4DE3A">
                    <a:lumMod val="60000"/>
                    <a:lumOff val="40000"/>
                  </a:srgbClr>
                </a:solidFill>
                <a:latin typeface="Arial" panose="020B0604020202020204" pitchFamily="34" charset="0"/>
                <a:ea typeface="+mj-ea"/>
                <a:cs typeface="Arial" panose="020B0604020202020204" pitchFamily="34" charset="0"/>
              </a:rPr>
              <a:t>DDA John Poore</a:t>
            </a:r>
            <a:endParaRPr lang="en-US" sz="36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0669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Case Analysis Example</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75497" y="790575"/>
            <a:ext cx="10619012" cy="5929460"/>
          </a:xfrm>
        </p:spPr>
        <p:txBody>
          <a:bodyPr>
            <a:normAutofit/>
          </a:bodyPr>
          <a:lstStyle/>
          <a:p>
            <a:pPr marL="0" indent="0">
              <a:buNone/>
            </a:pPr>
            <a:endParaRPr lang="en-US" sz="3200" dirty="0"/>
          </a:p>
          <a:p>
            <a:pPr marL="0" indent="0">
              <a:buNone/>
            </a:pPr>
            <a:r>
              <a:rPr lang="en-US" sz="3200" dirty="0"/>
              <a:t>A Hispanic female victim is sweeping the sidewalk in front of  a business where the Hispanic male suspect is sitting.  The Hispanic Male suspect throws his coffee at the victim hitting her leg and the suspect yells “You Mexican Bitch…go back to your own country.”  </a:t>
            </a:r>
          </a:p>
          <a:p>
            <a:pPr marL="0" indent="0">
              <a:buNone/>
            </a:pPr>
            <a:endParaRPr lang="en-US" sz="3200" dirty="0"/>
          </a:p>
          <a:p>
            <a:pPr marL="0" indent="0">
              <a:buNone/>
            </a:pPr>
            <a:endParaRPr lang="en-US" dirty="0"/>
          </a:p>
          <a:p>
            <a:pPr marL="0" indent="0">
              <a:buNone/>
            </a:pPr>
            <a:r>
              <a:rPr lang="en-US" dirty="0"/>
              <a:t>There is evidence of bias towards victim because she is Hispanic, but the suspect is also Hispanic.  Possible Nationality theory.</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3614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fontScale="90000"/>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Black Lives Matter BLM - Examples</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18372" y="1166665"/>
            <a:ext cx="10619012" cy="5929460"/>
          </a:xfrm>
        </p:spPr>
        <p:txBody>
          <a:bodyPr>
            <a:normAutofit/>
          </a:bodyPr>
          <a:lstStyle/>
          <a:p>
            <a:pPr marL="514350" indent="-514350">
              <a:lnSpc>
                <a:spcPct val="150000"/>
              </a:lnSpc>
              <a:spcBef>
                <a:spcPts val="0"/>
              </a:spcBef>
              <a:buAutoNum type="arabicPeriod"/>
            </a:pPr>
            <a:r>
              <a:rPr lang="en-US" sz="3200" dirty="0">
                <a:latin typeface="Arial" panose="020B0604020202020204" pitchFamily="34" charset="0"/>
                <a:cs typeface="Arial" panose="020B0604020202020204" pitchFamily="34" charset="0"/>
              </a:rPr>
              <a:t>BLM sign on the side of the road vandalized</a:t>
            </a:r>
          </a:p>
          <a:p>
            <a:pPr marL="514350" indent="-514350">
              <a:lnSpc>
                <a:spcPct val="150000"/>
              </a:lnSpc>
              <a:spcBef>
                <a:spcPts val="0"/>
              </a:spcBef>
              <a:buAutoNum type="arabicPeriod"/>
            </a:pPr>
            <a:r>
              <a:rPr lang="en-US" sz="3200" dirty="0">
                <a:latin typeface="Arial" panose="020B0604020202020204" pitchFamily="34" charset="0"/>
                <a:cs typeface="Arial" panose="020B0604020202020204" pitchFamily="34" charset="0"/>
              </a:rPr>
              <a:t>Victim holding a BLM sign vandalized</a:t>
            </a:r>
          </a:p>
          <a:p>
            <a:pPr marL="514350" indent="-514350">
              <a:lnSpc>
                <a:spcPct val="150000"/>
              </a:lnSpc>
              <a:spcBef>
                <a:spcPts val="0"/>
              </a:spcBef>
              <a:buAutoNum type="arabicPeriod"/>
            </a:pPr>
            <a:r>
              <a:rPr lang="en-US" sz="3200" dirty="0">
                <a:latin typeface="Arial" panose="020B0604020202020204" pitchFamily="34" charset="0"/>
                <a:cs typeface="Arial" panose="020B0604020202020204" pitchFamily="34" charset="0"/>
              </a:rPr>
              <a:t>Victim holding BLM sign vandalized plus racial slur</a:t>
            </a:r>
          </a:p>
          <a:p>
            <a:pPr marL="0" indent="0">
              <a:lnSpc>
                <a:spcPct val="100000"/>
              </a:lnSpc>
              <a:spcBef>
                <a:spcPts val="0"/>
              </a:spcBef>
              <a:buNone/>
            </a:pPr>
            <a:endParaRPr lang="en-US" dirty="0">
              <a:latin typeface="Arial" panose="020B0604020202020204" pitchFamily="34" charset="0"/>
              <a:cs typeface="Arial" panose="020B0604020202020204" pitchFamily="34" charset="0"/>
            </a:endParaRPr>
          </a:p>
          <a:p>
            <a:pPr marL="0" indent="0">
              <a:lnSpc>
                <a:spcPct val="100000"/>
              </a:lnSpc>
              <a:spcBef>
                <a:spcPts val="0"/>
              </a:spcBef>
              <a:buNone/>
            </a:pPr>
            <a:r>
              <a:rPr lang="en-US" dirty="0">
                <a:latin typeface="Arial" panose="020B0604020202020204" pitchFamily="34" charset="0"/>
                <a:cs typeface="Arial" panose="020B0604020202020204" pitchFamily="34" charset="0"/>
              </a:rPr>
              <a:t>Political Associations/Social Movements are not specifically protected by the Hate Crime statutes but possible “Association” theories if sufficient evidence of bias motivation.</a:t>
            </a:r>
          </a:p>
          <a:p>
            <a:pPr marL="0" indent="0">
              <a:lnSpc>
                <a:spcPct val="100000"/>
              </a:lnSpc>
              <a:spcBef>
                <a:spcPts val="0"/>
              </a:spcBef>
              <a:buNone/>
            </a:pPr>
            <a:endParaRPr lang="en-US" dirty="0">
              <a:latin typeface="Arial" panose="020B0604020202020204" pitchFamily="34" charset="0"/>
              <a:cs typeface="Arial" panose="020B0604020202020204" pitchFamily="34" charset="0"/>
            </a:endParaRPr>
          </a:p>
          <a:p>
            <a:pPr marL="0" indent="0">
              <a:buNone/>
            </a:pPr>
            <a:r>
              <a:rPr lang="en-US" sz="2800" dirty="0">
                <a:latin typeface="Arial" panose="020B0604020202020204" pitchFamily="34" charset="0"/>
                <a:cs typeface="Arial" panose="020B0604020202020204" pitchFamily="34" charset="0"/>
              </a:rPr>
              <a:t>Hate Crime Statutes protect the individual victim not the entire class of persons that share the protected characteristic.</a:t>
            </a:r>
          </a:p>
        </p:txBody>
      </p:sp>
    </p:spTree>
    <p:extLst>
      <p:ext uri="{BB962C8B-B14F-4D97-AF65-F5344CB8AC3E}">
        <p14:creationId xmlns:p14="http://schemas.microsoft.com/office/powerpoint/2010/main" val="3146590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Hate Crime Charging Options</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61222" y="1195240"/>
            <a:ext cx="10619012" cy="5729435"/>
          </a:xfrm>
        </p:spPr>
        <p:txBody>
          <a:bodyPr>
            <a:normAutofit fontScale="92500" lnSpcReduction="20000"/>
          </a:bodyPr>
          <a:lstStyle/>
          <a:p>
            <a:pPr marL="514350" indent="-514350">
              <a:lnSpc>
                <a:spcPct val="150000"/>
              </a:lnSpc>
              <a:spcBef>
                <a:spcPts val="0"/>
              </a:spcBef>
              <a:buAutoNum type="arabicParenR"/>
            </a:pPr>
            <a:r>
              <a:rPr lang="en-US" sz="3200" dirty="0">
                <a:ea typeface="Calibri" panose="020F0502020204030204" pitchFamily="34" charset="0"/>
              </a:rPr>
              <a:t>PC 422.6 (a)-(c) -  stand alone misdemeanor charge.</a:t>
            </a:r>
          </a:p>
          <a:p>
            <a:pPr marL="514350" indent="-514350">
              <a:lnSpc>
                <a:spcPct val="150000"/>
              </a:lnSpc>
              <a:spcBef>
                <a:spcPts val="0"/>
              </a:spcBef>
              <a:buAutoNum type="arabicParenR"/>
            </a:pPr>
            <a:r>
              <a:rPr lang="en-US" sz="3200" dirty="0">
                <a:ea typeface="Calibri" panose="020F0502020204030204" pitchFamily="34" charset="0"/>
              </a:rPr>
              <a:t>PC 422.7 - special allegation that makes underlying misdemeanor charge a wobbler.</a:t>
            </a:r>
          </a:p>
          <a:p>
            <a:pPr marL="514350" indent="-514350">
              <a:lnSpc>
                <a:spcPct val="150000"/>
              </a:lnSpc>
              <a:spcBef>
                <a:spcPts val="0"/>
              </a:spcBef>
              <a:buAutoNum type="arabicParenR"/>
            </a:pPr>
            <a:r>
              <a:rPr lang="en-US" sz="3200" dirty="0">
                <a:ea typeface="Calibri" panose="020F0502020204030204" pitchFamily="34" charset="0"/>
              </a:rPr>
              <a:t>PC 422.75(a)-(c) - special allegation that attaches to an underlying felony charge.</a:t>
            </a:r>
          </a:p>
          <a:p>
            <a:pPr marL="514350" indent="-514350">
              <a:lnSpc>
                <a:spcPct val="150000"/>
              </a:lnSpc>
              <a:spcBef>
                <a:spcPts val="0"/>
              </a:spcBef>
              <a:buFont typeface="Arial" panose="020B0604020202020204" pitchFamily="34" charset="0"/>
              <a:buAutoNum type="arabicParenR"/>
            </a:pPr>
            <a:r>
              <a:rPr lang="en-US" sz="3200" dirty="0">
                <a:ea typeface="Calibri" panose="020F0502020204030204" pitchFamily="34" charset="0"/>
              </a:rPr>
              <a:t>PC 190.2(a)(16) – Special Circumstance in murder prosecution.</a:t>
            </a:r>
            <a:endParaRPr lang="en-US" sz="3200" dirty="0">
              <a:ea typeface="Calibri" panose="020F0502020204030204" pitchFamily="34" charset="0"/>
              <a:cs typeface="Arial" panose="020B0604020202020204" pitchFamily="34" charset="0"/>
            </a:endParaRPr>
          </a:p>
          <a:p>
            <a:pPr marL="514350" indent="-514350">
              <a:lnSpc>
                <a:spcPct val="150000"/>
              </a:lnSpc>
              <a:spcBef>
                <a:spcPts val="0"/>
              </a:spcBef>
              <a:buFont typeface="Arial" panose="020B0604020202020204" pitchFamily="34" charset="0"/>
              <a:buAutoNum type="arabicParenR"/>
            </a:pPr>
            <a:r>
              <a:rPr lang="en-US" sz="3200" dirty="0">
                <a:cs typeface="Arial" panose="020B0604020202020204" pitchFamily="34" charset="0"/>
              </a:rPr>
              <a:t>Multiple misdemeanor and felony charges related to very specific conduct (e.g. burning a cross or desecrating house of worship).  </a:t>
            </a:r>
          </a:p>
          <a:p>
            <a:pPr marL="514350" indent="-514350">
              <a:lnSpc>
                <a:spcPct val="150000"/>
              </a:lnSpc>
              <a:spcBef>
                <a:spcPts val="0"/>
              </a:spcBef>
              <a:buAutoNum type="arabicParenR"/>
            </a:pPr>
            <a:endParaRPr lang="en-US" sz="3200" dirty="0">
              <a:ea typeface="Calibri" panose="020F0502020204030204" pitchFamily="34" charset="0"/>
            </a:endParaRPr>
          </a:p>
          <a:p>
            <a:pPr marL="0" indent="0">
              <a:lnSpc>
                <a:spcPct val="150000"/>
              </a:lnSpc>
              <a:spcBef>
                <a:spcPts val="0"/>
              </a:spcBef>
              <a:buNone/>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1471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1715"/>
            <a:ext cx="10515600" cy="928688"/>
          </a:xfrm>
        </p:spPr>
        <p:txBody>
          <a:bodyPr vert="horz" lIns="91440" tIns="45720" rIns="91440" bIns="45720" rtlCol="0" anchor="ctr">
            <a:normAutofit/>
          </a:bodyPr>
          <a:lstStyle/>
          <a:p>
            <a:pPr algn="ctr"/>
            <a:r>
              <a:rPr lang="en-US" sz="4800" dirty="0">
                <a:solidFill>
                  <a:schemeClr val="accent5">
                    <a:lumMod val="40000"/>
                    <a:lumOff val="60000"/>
                  </a:schemeClr>
                </a:solidFill>
                <a:latin typeface="Arial" panose="020B0604020202020204" pitchFamily="34" charset="0"/>
                <a:ea typeface="Adobe Song Std L" panose="02020300000000000000" pitchFamily="18" charset="-128"/>
                <a:cs typeface="Arial" panose="020B0604020202020204" pitchFamily="34" charset="0"/>
              </a:rPr>
              <a:t>2020 Hate Crime Summary</a:t>
            </a:r>
          </a:p>
        </p:txBody>
      </p:sp>
      <p:sp>
        <p:nvSpPr>
          <p:cNvPr id="3" name="Content Placeholder 2"/>
          <p:cNvSpPr>
            <a:spLocks noGrp="1"/>
          </p:cNvSpPr>
          <p:nvPr>
            <p:ph idx="1"/>
          </p:nvPr>
        </p:nvSpPr>
        <p:spPr>
          <a:xfrm>
            <a:off x="6291746" y="2858855"/>
            <a:ext cx="5780006" cy="2837095"/>
          </a:xfrm>
        </p:spPr>
        <p:txBody>
          <a:bodyPr>
            <a:normAutofit fontScale="92500"/>
          </a:bodyPr>
          <a:lstStyle/>
          <a:p>
            <a:pPr>
              <a:lnSpc>
                <a:spcPct val="200000"/>
              </a:lnSpc>
            </a:pPr>
            <a:r>
              <a:rPr lang="en-US" sz="2400" dirty="0">
                <a:solidFill>
                  <a:schemeClr val="tx1"/>
                </a:solidFill>
                <a:ea typeface="Adobe Song Std L" panose="02020300000000000000" pitchFamily="18" charset="-128"/>
              </a:rPr>
              <a:t>Caucasian Defendant &amp; Hispanic Victim </a:t>
            </a:r>
          </a:p>
          <a:p>
            <a:pPr>
              <a:lnSpc>
                <a:spcPct val="200000"/>
              </a:lnSpc>
            </a:pPr>
            <a:r>
              <a:rPr lang="en-US" sz="2400" dirty="0">
                <a:solidFill>
                  <a:schemeClr val="tx1"/>
                </a:solidFill>
                <a:ea typeface="Adobe Song Std L" panose="02020300000000000000" pitchFamily="18" charset="-128"/>
              </a:rPr>
              <a:t>Hispanic Defendant &amp; African American Victim</a:t>
            </a:r>
          </a:p>
          <a:p>
            <a:pPr>
              <a:lnSpc>
                <a:spcPct val="200000"/>
              </a:lnSpc>
            </a:pPr>
            <a:r>
              <a:rPr lang="en-US" sz="2400" dirty="0">
                <a:solidFill>
                  <a:schemeClr val="tx1"/>
                </a:solidFill>
                <a:ea typeface="Adobe Song Std L" panose="02020300000000000000" pitchFamily="18" charset="-128"/>
              </a:rPr>
              <a:t>Caucasian Defendant &amp; Hispanic Victim</a:t>
            </a:r>
          </a:p>
          <a:p>
            <a:pPr marL="0" indent="0">
              <a:lnSpc>
                <a:spcPct val="200000"/>
              </a:lnSpc>
              <a:buNone/>
            </a:pPr>
            <a:endParaRPr lang="en-US" sz="1800" dirty="0">
              <a:latin typeface="Adobe Song Std L" panose="02020300000000000000" pitchFamily="18" charset="-128"/>
              <a:ea typeface="Adobe Song Std L" panose="02020300000000000000" pitchFamily="18" charset="-128"/>
              <a:cs typeface="Arial" panose="020B0604020202020204" pitchFamily="34" charset="0"/>
            </a:endParaRPr>
          </a:p>
          <a:p>
            <a:pPr marL="457200" lvl="1" indent="0">
              <a:lnSpc>
                <a:spcPct val="200000"/>
              </a:lnSpc>
              <a:buNone/>
            </a:pPr>
            <a:endParaRPr lang="en-US" sz="1800" dirty="0">
              <a:latin typeface="Adobe Song Std L" panose="02020300000000000000" pitchFamily="18" charset="-128"/>
              <a:ea typeface="Adobe Song Std L" panose="02020300000000000000" pitchFamily="18" charset="-128"/>
              <a:cs typeface="Arial" panose="020B0604020202020204" pitchFamily="34" charset="0"/>
            </a:endParaRPr>
          </a:p>
        </p:txBody>
      </p:sp>
      <p:graphicFrame>
        <p:nvGraphicFramePr>
          <p:cNvPr id="6" name="Chart 5">
            <a:extLst>
              <a:ext uri="{FF2B5EF4-FFF2-40B4-BE49-F238E27FC236}">
                <a16:creationId xmlns:a16="http://schemas.microsoft.com/office/drawing/2014/main" id="{521D4AEB-2F2A-4A57-9BF5-4EB48A1CFB8C}"/>
              </a:ext>
            </a:extLst>
          </p:cNvPr>
          <p:cNvGraphicFramePr/>
          <p:nvPr>
            <p:extLst>
              <p:ext uri="{D42A27DB-BD31-4B8C-83A1-F6EECF244321}">
                <p14:modId xmlns:p14="http://schemas.microsoft.com/office/powerpoint/2010/main" val="2448446184"/>
              </p:ext>
            </p:extLst>
          </p:nvPr>
        </p:nvGraphicFramePr>
        <p:xfrm>
          <a:off x="-255738" y="1679385"/>
          <a:ext cx="6676781" cy="4844561"/>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E086A96A-D451-4848-B5DB-CF19FBFCB0BE}"/>
              </a:ext>
            </a:extLst>
          </p:cNvPr>
          <p:cNvSpPr txBox="1"/>
          <p:nvPr/>
        </p:nvSpPr>
        <p:spPr>
          <a:xfrm>
            <a:off x="517741" y="1679386"/>
            <a:ext cx="5276663" cy="584775"/>
          </a:xfrm>
          <a:prstGeom prst="rect">
            <a:avLst/>
          </a:prstGeom>
          <a:noFill/>
        </p:spPr>
        <p:txBody>
          <a:bodyPr wrap="square">
            <a:spAutoFit/>
          </a:bodyPr>
          <a:lstStyle/>
          <a:p>
            <a:r>
              <a:rPr lang="en-US" sz="3200" dirty="0">
                <a:solidFill>
                  <a:schemeClr val="tx1"/>
                </a:solidFill>
                <a:ea typeface="Adobe Song Std L" panose="02020300000000000000" pitchFamily="18" charset="-128"/>
              </a:rPr>
              <a:t>Hate Crime cases submitted: 4</a:t>
            </a:r>
            <a:endParaRPr lang="en-US" sz="3200" dirty="0"/>
          </a:p>
        </p:txBody>
      </p:sp>
      <p:cxnSp>
        <p:nvCxnSpPr>
          <p:cNvPr id="10" name="Straight Connector 9">
            <a:extLst>
              <a:ext uri="{FF2B5EF4-FFF2-40B4-BE49-F238E27FC236}">
                <a16:creationId xmlns:a16="http://schemas.microsoft.com/office/drawing/2014/main" id="{66452ECF-362A-46A5-B2EC-D62C4D33AC67}"/>
              </a:ext>
            </a:extLst>
          </p:cNvPr>
          <p:cNvCxnSpPr/>
          <p:nvPr/>
        </p:nvCxnSpPr>
        <p:spPr>
          <a:xfrm>
            <a:off x="606669" y="1336431"/>
            <a:ext cx="10832123" cy="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0365B78-16DE-403A-B60A-BC5D0E8D9EB1}"/>
              </a:ext>
            </a:extLst>
          </p:cNvPr>
          <p:cNvCxnSpPr>
            <a:cxnSpLocks/>
          </p:cNvCxnSpPr>
          <p:nvPr/>
        </p:nvCxnSpPr>
        <p:spPr>
          <a:xfrm flipV="1">
            <a:off x="6107723" y="1787770"/>
            <a:ext cx="0" cy="4125057"/>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3B969BE-5EDD-4465-B919-7F3EB49ED25E}"/>
              </a:ext>
            </a:extLst>
          </p:cNvPr>
          <p:cNvSpPr txBox="1"/>
          <p:nvPr/>
        </p:nvSpPr>
        <p:spPr>
          <a:xfrm>
            <a:off x="7654635" y="1679385"/>
            <a:ext cx="2703634" cy="584775"/>
          </a:xfrm>
          <a:prstGeom prst="rect">
            <a:avLst/>
          </a:prstGeom>
          <a:noFill/>
        </p:spPr>
        <p:txBody>
          <a:bodyPr wrap="square">
            <a:spAutoFit/>
          </a:bodyPr>
          <a:lstStyle/>
          <a:p>
            <a:pPr algn="ctr"/>
            <a:r>
              <a:rPr lang="en-US" sz="3200" dirty="0">
                <a:solidFill>
                  <a:schemeClr val="tx1"/>
                </a:solidFill>
                <a:ea typeface="Adobe Song Std L" panose="02020300000000000000" pitchFamily="18" charset="-128"/>
              </a:rPr>
              <a:t>Demographics</a:t>
            </a:r>
          </a:p>
        </p:txBody>
      </p:sp>
    </p:spTree>
    <p:extLst>
      <p:ext uri="{BB962C8B-B14F-4D97-AF65-F5344CB8AC3E}">
        <p14:creationId xmlns:p14="http://schemas.microsoft.com/office/powerpoint/2010/main" val="2479558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928688"/>
          </a:xfrm>
        </p:spPr>
        <p:txBody>
          <a:bodyPr vert="horz" lIns="91440" tIns="45720" rIns="91440" bIns="45720" rtlCol="0" anchor="ctr">
            <a:normAutofit/>
          </a:bodyPr>
          <a:lstStyle/>
          <a:p>
            <a:pPr algn="ctr"/>
            <a:r>
              <a:rPr lang="en-US" sz="4800" dirty="0">
                <a:solidFill>
                  <a:schemeClr val="accent5">
                    <a:lumMod val="40000"/>
                    <a:lumOff val="60000"/>
                  </a:schemeClr>
                </a:solidFill>
                <a:latin typeface="Arial" panose="020B0604020202020204" pitchFamily="34" charset="0"/>
                <a:ea typeface="Adobe Song Std L" panose="02020300000000000000" pitchFamily="18" charset="-128"/>
                <a:cs typeface="Arial" panose="020B0604020202020204" pitchFamily="34" charset="0"/>
              </a:rPr>
              <a:t>2020 Hate Crime Summary</a:t>
            </a:r>
          </a:p>
        </p:txBody>
      </p:sp>
      <p:sp>
        <p:nvSpPr>
          <p:cNvPr id="3" name="Content Placeholder 2"/>
          <p:cNvSpPr>
            <a:spLocks noGrp="1"/>
          </p:cNvSpPr>
          <p:nvPr>
            <p:ph idx="1"/>
          </p:nvPr>
        </p:nvSpPr>
        <p:spPr>
          <a:xfrm>
            <a:off x="2764479" y="2286020"/>
            <a:ext cx="8325257" cy="3730869"/>
          </a:xfrm>
        </p:spPr>
        <p:txBody>
          <a:bodyPr vert="horz" lIns="91440" tIns="45720" rIns="91440" bIns="45720" rtlCol="0">
            <a:normAutofit/>
          </a:bodyPr>
          <a:lstStyle/>
          <a:p>
            <a:pPr marL="514350" indent="-514350">
              <a:lnSpc>
                <a:spcPct val="200000"/>
              </a:lnSpc>
              <a:buFont typeface="+mj-lt"/>
              <a:buAutoNum type="arabicPeriod"/>
            </a:pPr>
            <a:r>
              <a:rPr lang="en-US" dirty="0">
                <a:ea typeface="Adobe Song Std L" panose="02020300000000000000" pitchFamily="18" charset="-128"/>
                <a:cs typeface="Arial" panose="020B0604020202020204" pitchFamily="34" charset="0"/>
              </a:rPr>
              <a:t>Brandishing a Firearm</a:t>
            </a:r>
          </a:p>
          <a:p>
            <a:pPr marL="514350" indent="-514350">
              <a:lnSpc>
                <a:spcPct val="200000"/>
              </a:lnSpc>
              <a:buFont typeface="+mj-lt"/>
              <a:buAutoNum type="arabicPeriod"/>
            </a:pPr>
            <a:r>
              <a:rPr lang="en-US" dirty="0">
                <a:ea typeface="Adobe Song Std L" panose="02020300000000000000" pitchFamily="18" charset="-128"/>
                <a:cs typeface="Arial" panose="020B0604020202020204" pitchFamily="34" charset="0"/>
              </a:rPr>
              <a:t>Vandalism </a:t>
            </a:r>
          </a:p>
          <a:p>
            <a:pPr marL="514350" indent="-514350">
              <a:lnSpc>
                <a:spcPct val="200000"/>
              </a:lnSpc>
              <a:buFont typeface="+mj-lt"/>
              <a:buAutoNum type="arabicPeriod"/>
            </a:pPr>
            <a:r>
              <a:rPr lang="en-US" dirty="0">
                <a:ea typeface="Adobe Song Std L" panose="02020300000000000000" pitchFamily="18" charset="-128"/>
                <a:cs typeface="Arial" panose="020B0604020202020204" pitchFamily="34" charset="0"/>
              </a:rPr>
              <a:t>Assault by Force Likely to Cause Great Bodily Injury</a:t>
            </a:r>
          </a:p>
          <a:p>
            <a:pPr marL="514350" indent="-514350">
              <a:lnSpc>
                <a:spcPct val="200000"/>
              </a:lnSpc>
              <a:buFont typeface="+mj-lt"/>
              <a:buAutoNum type="arabicPeriod"/>
            </a:pPr>
            <a:endParaRPr lang="en-US" sz="2400" dirty="0">
              <a:latin typeface="Adobe Song Std L" panose="02020300000000000000" pitchFamily="18" charset="-128"/>
              <a:ea typeface="Adobe Song Std L" panose="02020300000000000000" pitchFamily="18" charset="-128"/>
              <a:cs typeface="Arial" panose="020B0604020202020204" pitchFamily="34" charset="0"/>
            </a:endParaRPr>
          </a:p>
        </p:txBody>
      </p:sp>
      <p:cxnSp>
        <p:nvCxnSpPr>
          <p:cNvPr id="4" name="Straight Connector 3">
            <a:extLst>
              <a:ext uri="{FF2B5EF4-FFF2-40B4-BE49-F238E27FC236}">
                <a16:creationId xmlns:a16="http://schemas.microsoft.com/office/drawing/2014/main" id="{057E915B-0A77-48AD-82F2-A222A0714AFE}"/>
              </a:ext>
            </a:extLst>
          </p:cNvPr>
          <p:cNvCxnSpPr/>
          <p:nvPr/>
        </p:nvCxnSpPr>
        <p:spPr>
          <a:xfrm>
            <a:off x="606669" y="1336431"/>
            <a:ext cx="10832123" cy="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DE3A55F-4042-4C5A-AFCA-121A1B63079E}"/>
              </a:ext>
            </a:extLst>
          </p:cNvPr>
          <p:cNvSpPr txBox="1"/>
          <p:nvPr/>
        </p:nvSpPr>
        <p:spPr>
          <a:xfrm>
            <a:off x="2764479" y="1549616"/>
            <a:ext cx="6095266" cy="584775"/>
          </a:xfrm>
          <a:prstGeom prst="rect">
            <a:avLst/>
          </a:prstGeom>
          <a:noFill/>
        </p:spPr>
        <p:txBody>
          <a:bodyPr wrap="square">
            <a:spAutoFit/>
          </a:bodyPr>
          <a:lstStyle/>
          <a:p>
            <a:pPr algn="ctr"/>
            <a:r>
              <a:rPr lang="en-US" sz="3200" dirty="0">
                <a:ea typeface="Adobe Song Std L" panose="02020300000000000000" pitchFamily="18" charset="-128"/>
                <a:cs typeface="Arial" panose="020B0604020202020204" pitchFamily="34" charset="0"/>
              </a:rPr>
              <a:t>Underlying / Accompanying Crimes</a:t>
            </a:r>
            <a:endParaRPr lang="en-US" sz="3200" dirty="0"/>
          </a:p>
        </p:txBody>
      </p:sp>
    </p:spTree>
    <p:extLst>
      <p:ext uri="{BB962C8B-B14F-4D97-AF65-F5344CB8AC3E}">
        <p14:creationId xmlns:p14="http://schemas.microsoft.com/office/powerpoint/2010/main" val="4028906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sz="4800" dirty="0">
                <a:solidFill>
                  <a:schemeClr val="accent5">
                    <a:lumMod val="40000"/>
                    <a:lumOff val="60000"/>
                  </a:schemeClr>
                </a:solidFill>
                <a:latin typeface="Arial" panose="020B0604020202020204" pitchFamily="34" charset="0"/>
                <a:ea typeface="Adobe Song Std L" panose="02020300000000000000" pitchFamily="18" charset="-128"/>
                <a:cs typeface="Arial" panose="020B0604020202020204" pitchFamily="34" charset="0"/>
              </a:rPr>
              <a:t>2021 Hate Crime Summary</a:t>
            </a:r>
            <a:br>
              <a:rPr lang="en-US" sz="4800" dirty="0">
                <a:solidFill>
                  <a:schemeClr val="accent5">
                    <a:lumMod val="40000"/>
                    <a:lumOff val="60000"/>
                  </a:schemeClr>
                </a:solidFill>
                <a:latin typeface="Arial" panose="020B0604020202020204" pitchFamily="34" charset="0"/>
                <a:cs typeface="Arial" panose="020B0604020202020204" pitchFamily="34" charset="0"/>
              </a:rPr>
            </a:br>
            <a:r>
              <a:rPr lang="en-US" sz="2000" dirty="0">
                <a:solidFill>
                  <a:schemeClr val="accent5">
                    <a:lumMod val="40000"/>
                    <a:lumOff val="60000"/>
                  </a:schemeClr>
                </a:solidFill>
                <a:latin typeface="Arial" panose="020B0604020202020204" pitchFamily="34" charset="0"/>
                <a:ea typeface="Adobe Song Std L" panose="02020300000000000000" pitchFamily="18" charset="-128"/>
                <a:cs typeface="Arial" panose="020B0604020202020204" pitchFamily="34" charset="0"/>
              </a:rPr>
              <a:t>(January 1-July 1, 2021)</a:t>
            </a:r>
          </a:p>
        </p:txBody>
      </p:sp>
      <p:sp>
        <p:nvSpPr>
          <p:cNvPr id="3" name="Content Placeholder 2"/>
          <p:cNvSpPr>
            <a:spLocks noGrp="1"/>
          </p:cNvSpPr>
          <p:nvPr>
            <p:ph idx="1"/>
          </p:nvPr>
        </p:nvSpPr>
        <p:spPr>
          <a:xfrm>
            <a:off x="6210301" y="2639936"/>
            <a:ext cx="5790812" cy="2878355"/>
          </a:xfrm>
        </p:spPr>
        <p:txBody>
          <a:bodyPr vert="horz" lIns="91440" tIns="45720" rIns="91440" bIns="45720" rtlCol="0">
            <a:normAutofit fontScale="70000" lnSpcReduction="20000"/>
          </a:bodyPr>
          <a:lstStyle/>
          <a:p>
            <a:pPr>
              <a:lnSpc>
                <a:spcPct val="200000"/>
              </a:lnSpc>
            </a:pPr>
            <a:r>
              <a:rPr lang="en-US" sz="3100" dirty="0">
                <a:solidFill>
                  <a:schemeClr val="tx1"/>
                </a:solidFill>
                <a:ea typeface="Adobe Song Std L" panose="02020300000000000000" pitchFamily="18" charset="-128"/>
              </a:rPr>
              <a:t>Caucasian Defendant &amp; Perceived Asian Victim</a:t>
            </a:r>
          </a:p>
          <a:p>
            <a:pPr>
              <a:lnSpc>
                <a:spcPct val="200000"/>
              </a:lnSpc>
            </a:pPr>
            <a:r>
              <a:rPr lang="en-US" sz="3100" dirty="0">
                <a:solidFill>
                  <a:schemeClr val="tx1"/>
                </a:solidFill>
                <a:ea typeface="Adobe Song Std L" panose="02020300000000000000" pitchFamily="18" charset="-128"/>
              </a:rPr>
              <a:t>Hispanic Defendant &amp; Middle Eastern Victim</a:t>
            </a:r>
          </a:p>
          <a:p>
            <a:pPr>
              <a:lnSpc>
                <a:spcPct val="200000"/>
              </a:lnSpc>
            </a:pPr>
            <a:r>
              <a:rPr lang="en-US" sz="3100" dirty="0">
                <a:solidFill>
                  <a:schemeClr val="tx1"/>
                </a:solidFill>
                <a:ea typeface="Adobe Song Std L" panose="02020300000000000000" pitchFamily="18" charset="-128"/>
              </a:rPr>
              <a:t>(2) Caucasian Defendant &amp; African American Victim</a:t>
            </a:r>
          </a:p>
          <a:p>
            <a:pPr>
              <a:lnSpc>
                <a:spcPct val="200000"/>
              </a:lnSpc>
            </a:pPr>
            <a:endParaRPr lang="en-US" sz="1800" dirty="0">
              <a:solidFill>
                <a:schemeClr val="tx1"/>
              </a:solidFill>
              <a:latin typeface="Adobe Song Std L" panose="02020300000000000000" pitchFamily="18" charset="-128"/>
              <a:ea typeface="Adobe Song Std L" panose="02020300000000000000" pitchFamily="18" charset="-128"/>
            </a:endParaRPr>
          </a:p>
          <a:p>
            <a:pPr marL="457200" lvl="1" indent="0">
              <a:lnSpc>
                <a:spcPct val="200000"/>
              </a:lnSpc>
              <a:buNone/>
            </a:pPr>
            <a:endParaRPr lang="en-US" sz="1800" dirty="0">
              <a:latin typeface="Adobe Song Std L" panose="02020300000000000000" pitchFamily="18" charset="-128"/>
              <a:ea typeface="Adobe Song Std L" panose="02020300000000000000" pitchFamily="18" charset="-128"/>
              <a:cs typeface="Arial" panose="020B0604020202020204" pitchFamily="34" charset="0"/>
            </a:endParaRPr>
          </a:p>
        </p:txBody>
      </p:sp>
      <p:graphicFrame>
        <p:nvGraphicFramePr>
          <p:cNvPr id="4" name="Chart 3">
            <a:extLst>
              <a:ext uri="{FF2B5EF4-FFF2-40B4-BE49-F238E27FC236}">
                <a16:creationId xmlns:a16="http://schemas.microsoft.com/office/drawing/2014/main" id="{AA6B2F66-8EEE-4AF1-9F7A-09E49E926EA1}"/>
              </a:ext>
            </a:extLst>
          </p:cNvPr>
          <p:cNvGraphicFramePr/>
          <p:nvPr>
            <p:extLst>
              <p:ext uri="{D42A27DB-BD31-4B8C-83A1-F6EECF244321}">
                <p14:modId xmlns:p14="http://schemas.microsoft.com/office/powerpoint/2010/main" val="269410250"/>
              </p:ext>
            </p:extLst>
          </p:nvPr>
        </p:nvGraphicFramePr>
        <p:xfrm>
          <a:off x="-372696" y="1570635"/>
          <a:ext cx="6676781" cy="4844561"/>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09C586A0-77AF-458F-A617-3963E4E42805}"/>
              </a:ext>
            </a:extLst>
          </p:cNvPr>
          <p:cNvSpPr txBox="1"/>
          <p:nvPr/>
        </p:nvSpPr>
        <p:spPr>
          <a:xfrm>
            <a:off x="609609" y="1679386"/>
            <a:ext cx="5301754" cy="584775"/>
          </a:xfrm>
          <a:prstGeom prst="rect">
            <a:avLst/>
          </a:prstGeom>
          <a:noFill/>
        </p:spPr>
        <p:txBody>
          <a:bodyPr wrap="square">
            <a:spAutoFit/>
          </a:bodyPr>
          <a:lstStyle/>
          <a:p>
            <a:r>
              <a:rPr lang="en-US" sz="3200" dirty="0">
                <a:solidFill>
                  <a:schemeClr val="tx1"/>
                </a:solidFill>
                <a:ea typeface="Adobe Song Std L" panose="02020300000000000000" pitchFamily="18" charset="-128"/>
              </a:rPr>
              <a:t>Hate Crime cases submitted: 6</a:t>
            </a:r>
            <a:endParaRPr lang="en-US" sz="3200" dirty="0"/>
          </a:p>
        </p:txBody>
      </p:sp>
      <p:cxnSp>
        <p:nvCxnSpPr>
          <p:cNvPr id="6" name="Straight Connector 5">
            <a:extLst>
              <a:ext uri="{FF2B5EF4-FFF2-40B4-BE49-F238E27FC236}">
                <a16:creationId xmlns:a16="http://schemas.microsoft.com/office/drawing/2014/main" id="{68C15969-DDCD-46A4-A556-600BFC722F7E}"/>
              </a:ext>
            </a:extLst>
          </p:cNvPr>
          <p:cNvCxnSpPr/>
          <p:nvPr/>
        </p:nvCxnSpPr>
        <p:spPr>
          <a:xfrm>
            <a:off x="679938" y="1318846"/>
            <a:ext cx="10832123" cy="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D2704CBF-C7B7-4DE3-A25E-6D65D4300218}"/>
              </a:ext>
            </a:extLst>
          </p:cNvPr>
          <p:cNvCxnSpPr>
            <a:cxnSpLocks/>
          </p:cNvCxnSpPr>
          <p:nvPr/>
        </p:nvCxnSpPr>
        <p:spPr>
          <a:xfrm flipV="1">
            <a:off x="6107723" y="1787770"/>
            <a:ext cx="0" cy="4125057"/>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7772586-D366-44A3-89B6-5704497B4609}"/>
              </a:ext>
            </a:extLst>
          </p:cNvPr>
          <p:cNvSpPr txBox="1"/>
          <p:nvPr/>
        </p:nvSpPr>
        <p:spPr>
          <a:xfrm>
            <a:off x="7654635" y="1679385"/>
            <a:ext cx="2703634" cy="584775"/>
          </a:xfrm>
          <a:prstGeom prst="rect">
            <a:avLst/>
          </a:prstGeom>
          <a:noFill/>
        </p:spPr>
        <p:txBody>
          <a:bodyPr wrap="square">
            <a:spAutoFit/>
          </a:bodyPr>
          <a:lstStyle/>
          <a:p>
            <a:pPr algn="ctr"/>
            <a:r>
              <a:rPr lang="en-US" sz="3200" dirty="0">
                <a:solidFill>
                  <a:schemeClr val="tx1"/>
                </a:solidFill>
                <a:ea typeface="Adobe Song Std L" panose="02020300000000000000" pitchFamily="18" charset="-128"/>
              </a:rPr>
              <a:t>Demographics</a:t>
            </a:r>
          </a:p>
        </p:txBody>
      </p:sp>
    </p:spTree>
    <p:extLst>
      <p:ext uri="{BB962C8B-B14F-4D97-AF65-F5344CB8AC3E}">
        <p14:creationId xmlns:p14="http://schemas.microsoft.com/office/powerpoint/2010/main" val="1881718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928688"/>
          </a:xfrm>
        </p:spPr>
        <p:txBody>
          <a:bodyPr vert="horz" lIns="91440" tIns="45720" rIns="91440" bIns="45720" rtlCol="0" anchor="ctr">
            <a:normAutofit/>
          </a:bodyPr>
          <a:lstStyle/>
          <a:p>
            <a:pPr algn="ctr"/>
            <a:r>
              <a:rPr lang="en-US" sz="4800" dirty="0">
                <a:solidFill>
                  <a:schemeClr val="accent5">
                    <a:lumMod val="40000"/>
                    <a:lumOff val="60000"/>
                  </a:schemeClr>
                </a:solidFill>
                <a:latin typeface="Arial" panose="020B0604020202020204" pitchFamily="34" charset="0"/>
                <a:ea typeface="Adobe Song Std L" panose="02020300000000000000" pitchFamily="18" charset="-128"/>
                <a:cs typeface="Arial" panose="020B0604020202020204" pitchFamily="34" charset="0"/>
              </a:rPr>
              <a:t>2021 Hate Crime Summary</a:t>
            </a:r>
          </a:p>
        </p:txBody>
      </p:sp>
      <p:sp>
        <p:nvSpPr>
          <p:cNvPr id="3" name="Content Placeholder 2"/>
          <p:cNvSpPr>
            <a:spLocks noGrp="1"/>
          </p:cNvSpPr>
          <p:nvPr>
            <p:ph idx="1"/>
          </p:nvPr>
        </p:nvSpPr>
        <p:spPr>
          <a:xfrm>
            <a:off x="2764479" y="2286020"/>
            <a:ext cx="6281454" cy="3761641"/>
          </a:xfrm>
        </p:spPr>
        <p:txBody>
          <a:bodyPr vert="horz" lIns="91440" tIns="45720" rIns="91440" bIns="45720" rtlCol="0">
            <a:normAutofit lnSpcReduction="10000"/>
          </a:bodyPr>
          <a:lstStyle/>
          <a:p>
            <a:pPr marL="514350" indent="-514350">
              <a:lnSpc>
                <a:spcPct val="200000"/>
              </a:lnSpc>
              <a:buFont typeface="+mj-lt"/>
              <a:buAutoNum type="arabicPeriod"/>
            </a:pPr>
            <a:r>
              <a:rPr lang="en-US" dirty="0">
                <a:ea typeface="Adobe Song Std L" panose="02020300000000000000" pitchFamily="18" charset="-128"/>
                <a:cs typeface="Arial" panose="020B0604020202020204" pitchFamily="34" charset="0"/>
              </a:rPr>
              <a:t>Battery</a:t>
            </a:r>
          </a:p>
          <a:p>
            <a:pPr marL="514350" indent="-514350">
              <a:lnSpc>
                <a:spcPct val="200000"/>
              </a:lnSpc>
              <a:buFont typeface="+mj-lt"/>
              <a:buAutoNum type="arabicPeriod"/>
            </a:pPr>
            <a:r>
              <a:rPr lang="en-US" dirty="0">
                <a:ea typeface="Adobe Song Std L" panose="02020300000000000000" pitchFamily="18" charset="-128"/>
                <a:cs typeface="Arial" panose="020B0604020202020204" pitchFamily="34" charset="0"/>
              </a:rPr>
              <a:t>Battery</a:t>
            </a:r>
          </a:p>
          <a:p>
            <a:pPr marL="514350" indent="-514350">
              <a:lnSpc>
                <a:spcPct val="200000"/>
              </a:lnSpc>
              <a:buFont typeface="+mj-lt"/>
              <a:buAutoNum type="arabicPeriod"/>
            </a:pPr>
            <a:r>
              <a:rPr lang="en-US" dirty="0">
                <a:ea typeface="Adobe Song Std L" panose="02020300000000000000" pitchFamily="18" charset="-128"/>
                <a:cs typeface="Arial" panose="020B0604020202020204" pitchFamily="34" charset="0"/>
              </a:rPr>
              <a:t>Assault and Vandalism</a:t>
            </a:r>
          </a:p>
          <a:p>
            <a:pPr marL="514350" indent="-514350">
              <a:lnSpc>
                <a:spcPct val="200000"/>
              </a:lnSpc>
              <a:buFont typeface="+mj-lt"/>
              <a:buAutoNum type="arabicPeriod"/>
            </a:pPr>
            <a:r>
              <a:rPr lang="en-US" dirty="0">
                <a:ea typeface="Adobe Song Std L" panose="02020300000000000000" pitchFamily="18" charset="-128"/>
                <a:cs typeface="Arial" panose="020B0604020202020204" pitchFamily="34" charset="0"/>
              </a:rPr>
              <a:t>Assault with a Deadly Weapon</a:t>
            </a:r>
          </a:p>
          <a:p>
            <a:pPr marL="514350" indent="-514350">
              <a:lnSpc>
                <a:spcPct val="200000"/>
              </a:lnSpc>
              <a:buFont typeface="+mj-lt"/>
              <a:buAutoNum type="arabicPeriod"/>
            </a:pPr>
            <a:endParaRPr lang="en-US" sz="2400" dirty="0">
              <a:latin typeface="Adobe Song Std L" panose="02020300000000000000" pitchFamily="18" charset="-128"/>
              <a:ea typeface="Adobe Song Std L" panose="02020300000000000000" pitchFamily="18" charset="-128"/>
              <a:cs typeface="Arial" panose="020B0604020202020204" pitchFamily="34" charset="0"/>
            </a:endParaRPr>
          </a:p>
        </p:txBody>
      </p:sp>
      <p:cxnSp>
        <p:nvCxnSpPr>
          <p:cNvPr id="4" name="Straight Connector 3">
            <a:extLst>
              <a:ext uri="{FF2B5EF4-FFF2-40B4-BE49-F238E27FC236}">
                <a16:creationId xmlns:a16="http://schemas.microsoft.com/office/drawing/2014/main" id="{C2A46FF7-7E9C-4DC4-A718-AAEC94F3D3A5}"/>
              </a:ext>
            </a:extLst>
          </p:cNvPr>
          <p:cNvCxnSpPr/>
          <p:nvPr/>
        </p:nvCxnSpPr>
        <p:spPr>
          <a:xfrm>
            <a:off x="606669" y="1336431"/>
            <a:ext cx="10832123" cy="0"/>
          </a:xfrm>
          <a:prstGeom prst="line">
            <a:avLst/>
          </a:prstGeom>
          <a:ln w="3810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CB36D15-BFD1-4DCB-B472-E623511359C7}"/>
              </a:ext>
            </a:extLst>
          </p:cNvPr>
          <p:cNvSpPr txBox="1"/>
          <p:nvPr/>
        </p:nvSpPr>
        <p:spPr>
          <a:xfrm>
            <a:off x="2764479" y="1549616"/>
            <a:ext cx="6095266" cy="584775"/>
          </a:xfrm>
          <a:prstGeom prst="rect">
            <a:avLst/>
          </a:prstGeom>
          <a:noFill/>
        </p:spPr>
        <p:txBody>
          <a:bodyPr wrap="square">
            <a:spAutoFit/>
          </a:bodyPr>
          <a:lstStyle/>
          <a:p>
            <a:pPr algn="ctr"/>
            <a:r>
              <a:rPr lang="en-US" sz="3200" dirty="0">
                <a:ea typeface="Adobe Song Std L" panose="02020300000000000000" pitchFamily="18" charset="-128"/>
                <a:cs typeface="Arial" panose="020B0604020202020204" pitchFamily="34" charset="0"/>
              </a:rPr>
              <a:t>Underlying / Accompanying Crimes</a:t>
            </a:r>
            <a:endParaRPr lang="en-US" sz="3200" dirty="0"/>
          </a:p>
        </p:txBody>
      </p:sp>
    </p:spTree>
    <p:extLst>
      <p:ext uri="{BB962C8B-B14F-4D97-AF65-F5344CB8AC3E}">
        <p14:creationId xmlns:p14="http://schemas.microsoft.com/office/powerpoint/2010/main" val="1943960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Final Thoughts</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61222" y="1195240"/>
            <a:ext cx="10619012" cy="5729435"/>
          </a:xfrm>
        </p:spPr>
        <p:txBody>
          <a:bodyPr>
            <a:normAutofit/>
          </a:bodyPr>
          <a:lstStyle/>
          <a:p>
            <a:pPr>
              <a:lnSpc>
                <a:spcPct val="150000"/>
              </a:lnSpc>
              <a:spcBef>
                <a:spcPts val="0"/>
              </a:spcBef>
              <a:buFontTx/>
              <a:buChar char="-"/>
            </a:pPr>
            <a:r>
              <a:rPr lang="en-US" sz="3200" dirty="0">
                <a:ea typeface="Calibri" panose="020F0502020204030204" pitchFamily="34" charset="0"/>
              </a:rPr>
              <a:t>Mandatory Community Service &lt; 400 hours</a:t>
            </a:r>
          </a:p>
          <a:p>
            <a:pPr>
              <a:lnSpc>
                <a:spcPct val="150000"/>
              </a:lnSpc>
              <a:spcBef>
                <a:spcPts val="0"/>
              </a:spcBef>
              <a:buFontTx/>
              <a:buChar char="-"/>
            </a:pPr>
            <a:r>
              <a:rPr lang="en-US" sz="3200" dirty="0">
                <a:ea typeface="Calibri" panose="020F0502020204030204" pitchFamily="34" charset="0"/>
              </a:rPr>
              <a:t>Visit to Museum of Tolerance in Los Angeles</a:t>
            </a:r>
          </a:p>
          <a:p>
            <a:pPr>
              <a:lnSpc>
                <a:spcPct val="150000"/>
              </a:lnSpc>
              <a:spcBef>
                <a:spcPts val="0"/>
              </a:spcBef>
              <a:buFontTx/>
              <a:buChar char="-"/>
            </a:pPr>
            <a:r>
              <a:rPr lang="en-US" sz="3200" dirty="0">
                <a:ea typeface="Calibri" panose="020F0502020204030204" pitchFamily="34" charset="0"/>
              </a:rPr>
              <a:t>Law Enforcement Investigations</a:t>
            </a:r>
          </a:p>
          <a:p>
            <a:pPr>
              <a:lnSpc>
                <a:spcPct val="150000"/>
              </a:lnSpc>
              <a:spcBef>
                <a:spcPts val="0"/>
              </a:spcBef>
              <a:buFontTx/>
              <a:buChar char="-"/>
            </a:pPr>
            <a:r>
              <a:rPr lang="en-US" sz="3200" dirty="0">
                <a:ea typeface="Calibri" panose="020F0502020204030204" pitchFamily="34" charset="0"/>
              </a:rPr>
              <a:t>Ventura DA’s Office Hate Crime Trajectory</a:t>
            </a:r>
          </a:p>
          <a:p>
            <a:pPr marL="0" indent="0">
              <a:lnSpc>
                <a:spcPct val="150000"/>
              </a:lnSpc>
              <a:spcBef>
                <a:spcPts val="0"/>
              </a:spcBef>
              <a:buNone/>
            </a:pPr>
            <a:r>
              <a:rPr lang="en-US" sz="3200" dirty="0">
                <a:ea typeface="Calibri" panose="020F0502020204030204" pitchFamily="34" charset="0"/>
              </a:rPr>
              <a:t>	</a:t>
            </a:r>
            <a:r>
              <a:rPr lang="en-US" dirty="0">
                <a:ea typeface="Calibri" panose="020F0502020204030204" pitchFamily="34" charset="0"/>
              </a:rPr>
              <a:t>-Internal Hate Crime Training</a:t>
            </a:r>
          </a:p>
          <a:p>
            <a:pPr marL="0" indent="0">
              <a:lnSpc>
                <a:spcPct val="150000"/>
              </a:lnSpc>
              <a:spcBef>
                <a:spcPts val="0"/>
              </a:spcBef>
              <a:buNone/>
            </a:pPr>
            <a:r>
              <a:rPr lang="en-US" dirty="0">
                <a:ea typeface="Calibri" panose="020F0502020204030204" pitchFamily="34" charset="0"/>
              </a:rPr>
              <a:t>	-Hate Crime Training Roll Out</a:t>
            </a:r>
          </a:p>
          <a:p>
            <a:pPr marL="0" indent="0">
              <a:lnSpc>
                <a:spcPct val="150000"/>
              </a:lnSpc>
              <a:spcBef>
                <a:spcPts val="0"/>
              </a:spcBef>
              <a:buNone/>
            </a:pPr>
            <a:r>
              <a:rPr lang="en-US" dirty="0">
                <a:ea typeface="Calibri" panose="020F0502020204030204" pitchFamily="34" charset="0"/>
              </a:rPr>
              <a:t>	-Hate Crime Victims eligible for Family Justice Center services</a:t>
            </a:r>
          </a:p>
          <a:p>
            <a:pPr marL="0" indent="0">
              <a:lnSpc>
                <a:spcPct val="150000"/>
              </a:lnSpc>
              <a:spcBef>
                <a:spcPts val="0"/>
              </a:spcBef>
              <a:buNone/>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3503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2259923" y="2287216"/>
            <a:ext cx="10417921" cy="2033931"/>
          </a:xfrm>
        </p:spPr>
        <p:txBody>
          <a:bodyPr>
            <a:noAutofit/>
          </a:bodyPr>
          <a:lstStyle/>
          <a:p>
            <a:pPr marL="0" indent="0">
              <a:buNone/>
            </a:pPr>
            <a:r>
              <a:rPr lang="en-US" sz="7200" b="1" dirty="0">
                <a:solidFill>
                  <a:schemeClr val="tx1"/>
                </a:solidFill>
                <a:latin typeface="Arial" panose="020B0604020202020204" pitchFamily="34" charset="0"/>
                <a:cs typeface="Arial" panose="020B0604020202020204" pitchFamily="34" charset="0"/>
              </a:rPr>
              <a:t>HATE   CRIMES</a:t>
            </a:r>
          </a:p>
        </p:txBody>
      </p:sp>
      <p:pic>
        <p:nvPicPr>
          <p:cNvPr id="4" name="Picture 4" descr="DA-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26689" y="4702335"/>
            <a:ext cx="1939501" cy="19395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ubtitle 2">
            <a:extLst>
              <a:ext uri="{FF2B5EF4-FFF2-40B4-BE49-F238E27FC236}">
                <a16:creationId xmlns:a16="http://schemas.microsoft.com/office/drawing/2014/main" id="{21335252-8E8D-42EB-B374-BBBBFA463936}"/>
              </a:ext>
            </a:extLst>
          </p:cNvPr>
          <p:cNvSpPr txBox="1">
            <a:spLocks/>
          </p:cNvSpPr>
          <p:nvPr/>
        </p:nvSpPr>
        <p:spPr>
          <a:xfrm>
            <a:off x="5956852" y="5464711"/>
            <a:ext cx="10417921" cy="86196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b="1" dirty="0">
                <a:solidFill>
                  <a:srgbClr val="F4DE3A">
                    <a:lumMod val="60000"/>
                    <a:lumOff val="40000"/>
                  </a:srgbClr>
                </a:solidFill>
                <a:latin typeface="Arial" panose="020B0604020202020204" pitchFamily="34" charset="0"/>
                <a:ea typeface="+mj-ea"/>
                <a:cs typeface="Arial" panose="020B0604020202020204" pitchFamily="34" charset="0"/>
              </a:rPr>
              <a:t>DDA John Poore</a:t>
            </a:r>
            <a:endParaRPr lang="en-US" sz="36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5214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Hate Crime vs Hate Incident</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7872" y="852340"/>
            <a:ext cx="10619012" cy="5929460"/>
          </a:xfrm>
        </p:spPr>
        <p:txBody>
          <a:bodyPr>
            <a:normAutofit/>
          </a:bodyPr>
          <a:lstStyle/>
          <a:p>
            <a:pPr marL="514350" indent="-514350">
              <a:buFont typeface="+mj-lt"/>
              <a:buAutoNum type="arabicPeriod"/>
            </a:pPr>
            <a:endParaRPr lang="en-US" sz="3200" dirty="0">
              <a:latin typeface="Arial" panose="020B0604020202020204" pitchFamily="34" charset="0"/>
              <a:cs typeface="Arial" panose="020B0604020202020204" pitchFamily="34" charset="0"/>
            </a:endParaRPr>
          </a:p>
          <a:p>
            <a:pPr marL="0" indent="0">
              <a:buNone/>
            </a:pPr>
            <a:r>
              <a:rPr lang="en-US" sz="3600" b="1" u="sng" dirty="0"/>
              <a:t>Hate Crime</a:t>
            </a:r>
          </a:p>
          <a:p>
            <a:pPr marL="0" indent="0">
              <a:buNone/>
            </a:pPr>
            <a:r>
              <a:rPr lang="en-US" sz="3200" dirty="0"/>
              <a:t>A </a:t>
            </a:r>
            <a:r>
              <a:rPr lang="en-US" sz="3200" b="1" dirty="0"/>
              <a:t>hate crime</a:t>
            </a:r>
            <a:r>
              <a:rPr lang="en-US" sz="3200" dirty="0"/>
              <a:t> is a crime against a person, group, or property motivated by the victim’s actual or perceived protected characteristics.  </a:t>
            </a:r>
            <a:endParaRPr lang="en-US" sz="3200" b="1" u="sng" dirty="0"/>
          </a:p>
          <a:p>
            <a:pPr marL="0" indent="0">
              <a:buNone/>
            </a:pPr>
            <a:endParaRPr lang="en-US" b="1" u="sng" dirty="0"/>
          </a:p>
          <a:p>
            <a:pPr marL="0" indent="0">
              <a:buNone/>
            </a:pPr>
            <a:r>
              <a:rPr lang="en-US" sz="3600" b="1" u="sng" dirty="0"/>
              <a:t>Hate Incident</a:t>
            </a:r>
            <a:endParaRPr lang="en-US" sz="3600" b="1" u="sng" dirty="0">
              <a:latin typeface="Arial" panose="020B0604020202020204" pitchFamily="34" charset="0"/>
              <a:cs typeface="Arial" panose="020B0604020202020204" pitchFamily="34" charset="0"/>
            </a:endParaRPr>
          </a:p>
          <a:p>
            <a:pPr marL="0" indent="0">
              <a:buNone/>
            </a:pPr>
            <a:r>
              <a:rPr lang="en-US" sz="3200" dirty="0"/>
              <a:t>A </a:t>
            </a:r>
            <a:r>
              <a:rPr lang="en-US" sz="3200" b="1" dirty="0"/>
              <a:t>hate incident</a:t>
            </a:r>
            <a:r>
              <a:rPr lang="en-US" sz="3200" dirty="0"/>
              <a:t> is an action or behavior motivated by hate but legally protected by the First Amendment right to freedom of  speech and freedom of expression.</a:t>
            </a:r>
          </a:p>
          <a:p>
            <a:pPr marL="0" indent="0">
              <a:buNone/>
            </a:pPr>
            <a:endParaRPr lang="en-US" dirty="0"/>
          </a:p>
        </p:txBody>
      </p:sp>
    </p:spTree>
    <p:extLst>
      <p:ext uri="{BB962C8B-B14F-4D97-AF65-F5344CB8AC3E}">
        <p14:creationId xmlns:p14="http://schemas.microsoft.com/office/powerpoint/2010/main" val="1878470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Hate Crime Protected Interests</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75998" y="1501942"/>
            <a:ext cx="10619012" cy="5929460"/>
          </a:xfrm>
        </p:spPr>
        <p:txBody>
          <a:bodyPr>
            <a:normAutofit/>
          </a:bodyPr>
          <a:lstStyle/>
          <a:p>
            <a:pPr marL="0" indent="0">
              <a:buNone/>
            </a:pPr>
            <a:r>
              <a:rPr lang="en-US" sz="4000" dirty="0">
                <a:cs typeface="Arial" panose="020B0604020202020204" pitchFamily="34" charset="0"/>
              </a:rPr>
              <a:t>Hate Crimes statutes generally protect against three specific interests: </a:t>
            </a:r>
          </a:p>
          <a:p>
            <a:pPr marL="0" indent="0">
              <a:buNone/>
            </a:pPr>
            <a:endParaRPr lang="en-US" sz="3200" dirty="0">
              <a:cs typeface="Arial" panose="020B0604020202020204" pitchFamily="34" charset="0"/>
            </a:endParaRPr>
          </a:p>
          <a:p>
            <a:pPr marL="0" indent="0">
              <a:buNone/>
            </a:pPr>
            <a:r>
              <a:rPr lang="en-US" sz="3200" dirty="0">
                <a:cs typeface="Arial" panose="020B0604020202020204" pitchFamily="34" charset="0"/>
              </a:rPr>
              <a:t>1) the use of force against another; </a:t>
            </a:r>
          </a:p>
          <a:p>
            <a:pPr marL="0" indent="0">
              <a:buNone/>
            </a:pPr>
            <a:r>
              <a:rPr lang="en-US" sz="3200" dirty="0">
                <a:cs typeface="Arial" panose="020B0604020202020204" pitchFamily="34" charset="0"/>
              </a:rPr>
              <a:t>2) threats of violence; and </a:t>
            </a:r>
          </a:p>
          <a:p>
            <a:pPr marL="0" indent="0">
              <a:buNone/>
            </a:pPr>
            <a:r>
              <a:rPr lang="en-US" sz="3200" dirty="0">
                <a:cs typeface="Arial" panose="020B0604020202020204" pitchFamily="34" charset="0"/>
              </a:rPr>
              <a:t>3) damage or destruction of property.</a:t>
            </a:r>
          </a:p>
        </p:txBody>
      </p:sp>
    </p:spTree>
    <p:extLst>
      <p:ext uri="{BB962C8B-B14F-4D97-AF65-F5344CB8AC3E}">
        <p14:creationId xmlns:p14="http://schemas.microsoft.com/office/powerpoint/2010/main" val="1174455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What is a Hate Crime</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7872" y="852340"/>
            <a:ext cx="10619012" cy="6005660"/>
          </a:xfrm>
        </p:spPr>
        <p:txBody>
          <a:bodyPr>
            <a:normAutofit fontScale="77500" lnSpcReduction="20000"/>
          </a:bodyPr>
          <a:lstStyle/>
          <a:p>
            <a:pPr marL="514350" indent="-514350">
              <a:buFont typeface="+mj-lt"/>
              <a:buAutoNum type="arabicPeriod"/>
            </a:pPr>
            <a:endParaRPr lang="en-US" sz="3200" dirty="0">
              <a:latin typeface="Arial" panose="020B0604020202020204" pitchFamily="34" charset="0"/>
              <a:cs typeface="Arial" panose="020B0604020202020204" pitchFamily="34" charset="0"/>
            </a:endParaRPr>
          </a:p>
          <a:p>
            <a:pPr marL="0" indent="0" algn="l">
              <a:buNone/>
            </a:pPr>
            <a:r>
              <a:rPr lang="pt-BR" sz="4800" b="0" i="0" u="none" strike="noStrike" baseline="0" dirty="0">
                <a:solidFill>
                  <a:srgbClr val="FFFFFF"/>
                </a:solidFill>
              </a:rPr>
              <a:t>“Hate Crime” Defined – Penal Code 422.55(a)</a:t>
            </a:r>
          </a:p>
          <a:p>
            <a:pPr marL="0" indent="0" algn="l">
              <a:buNone/>
            </a:pPr>
            <a:endParaRPr lang="en-US" sz="3200" b="0" i="0" u="none" strike="noStrike" baseline="0" dirty="0">
              <a:solidFill>
                <a:srgbClr val="FFFFFF"/>
              </a:solidFill>
            </a:endParaRPr>
          </a:p>
          <a:p>
            <a:pPr marL="0" indent="0" algn="l">
              <a:buNone/>
            </a:pPr>
            <a:r>
              <a:rPr lang="en-US" sz="4000" b="0" i="0" u="none" strike="noStrike" baseline="0" dirty="0">
                <a:solidFill>
                  <a:srgbClr val="FFFFFF"/>
                </a:solidFill>
              </a:rPr>
              <a:t>“Hate crime” means a criminal act committed, in whole or in part, because of one  or more of the following actual or perceived characteristics of the victim:</a:t>
            </a:r>
          </a:p>
          <a:p>
            <a:pPr marL="0" indent="0" algn="l">
              <a:buNone/>
            </a:pPr>
            <a:r>
              <a:rPr lang="en-US" sz="4000" b="0" i="0" u="none" strike="noStrike" baseline="0" dirty="0">
                <a:solidFill>
                  <a:srgbClr val="FFFFFF"/>
                </a:solidFill>
              </a:rPr>
              <a:t>1) Disability</a:t>
            </a:r>
          </a:p>
          <a:p>
            <a:pPr marL="0" indent="0" algn="l">
              <a:buNone/>
            </a:pPr>
            <a:r>
              <a:rPr lang="en-US" sz="4000" b="0" i="0" u="none" strike="noStrike" baseline="0" dirty="0">
                <a:solidFill>
                  <a:srgbClr val="FFFFFF"/>
                </a:solidFill>
              </a:rPr>
              <a:t>2) Gender</a:t>
            </a:r>
          </a:p>
          <a:p>
            <a:pPr marL="0" indent="0" algn="l">
              <a:buNone/>
            </a:pPr>
            <a:r>
              <a:rPr lang="en-US" sz="4000" b="0" i="0" u="none" strike="noStrike" baseline="0" dirty="0">
                <a:solidFill>
                  <a:srgbClr val="FFFFFF"/>
                </a:solidFill>
              </a:rPr>
              <a:t>3) Nationality</a:t>
            </a:r>
          </a:p>
          <a:p>
            <a:pPr marL="0" indent="0" algn="l">
              <a:buNone/>
            </a:pPr>
            <a:r>
              <a:rPr lang="en-US" sz="4000" b="0" i="0" u="none" strike="noStrike" baseline="0" dirty="0">
                <a:solidFill>
                  <a:srgbClr val="FFFFFF"/>
                </a:solidFill>
              </a:rPr>
              <a:t>4) Race or ethnicity</a:t>
            </a:r>
          </a:p>
          <a:p>
            <a:pPr marL="0" indent="0" algn="l">
              <a:buNone/>
            </a:pPr>
            <a:r>
              <a:rPr lang="en-US" sz="4000" b="0" i="0" u="none" strike="noStrike" baseline="0" dirty="0">
                <a:solidFill>
                  <a:srgbClr val="FFFFFF"/>
                </a:solidFill>
              </a:rPr>
              <a:t>5) Religion</a:t>
            </a:r>
          </a:p>
          <a:p>
            <a:pPr marL="0" indent="0" algn="l">
              <a:buNone/>
            </a:pPr>
            <a:r>
              <a:rPr lang="en-US" sz="4000" b="0" i="0" u="none" strike="noStrike" baseline="0" dirty="0">
                <a:solidFill>
                  <a:srgbClr val="FFFFFF"/>
                </a:solidFill>
              </a:rPr>
              <a:t>6) Sexual orientation</a:t>
            </a:r>
          </a:p>
          <a:p>
            <a:pPr marL="0" indent="0" algn="l">
              <a:buNone/>
            </a:pPr>
            <a:r>
              <a:rPr lang="en-US" sz="4000" b="0" i="0" u="none" strike="noStrike" baseline="0" dirty="0">
                <a:solidFill>
                  <a:schemeClr val="accent5">
                    <a:lumMod val="40000"/>
                    <a:lumOff val="60000"/>
                  </a:schemeClr>
                </a:solidFill>
              </a:rPr>
              <a:t>7) Association with a person or group with one or more of these actual or perceived characteristics</a:t>
            </a:r>
            <a:endParaRPr lang="en-US" sz="4000" dirty="0">
              <a:solidFill>
                <a:schemeClr val="accent5">
                  <a:lumMod val="40000"/>
                  <a:lumOff val="60000"/>
                </a:schemeClr>
              </a:solidFill>
              <a:cs typeface="Arial" panose="020B0604020202020204" pitchFamily="34" charset="0"/>
            </a:endParaRPr>
          </a:p>
        </p:txBody>
      </p:sp>
    </p:spTree>
    <p:extLst>
      <p:ext uri="{BB962C8B-B14F-4D97-AF65-F5344CB8AC3E}">
        <p14:creationId xmlns:p14="http://schemas.microsoft.com/office/powerpoint/2010/main" val="1652790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Association</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7872" y="852340"/>
            <a:ext cx="10619012" cy="5929460"/>
          </a:xfrm>
        </p:spPr>
        <p:txBody>
          <a:bodyPr>
            <a:normAutofit/>
          </a:bodyPr>
          <a:lstStyle/>
          <a:p>
            <a:pPr marL="514350" indent="-514350">
              <a:buFont typeface="+mj-lt"/>
              <a:buAutoNum type="arabicPeriod"/>
            </a:pPr>
            <a:endParaRPr lang="en-US" sz="3200" dirty="0">
              <a:latin typeface="Arial" panose="020B0604020202020204" pitchFamily="34" charset="0"/>
              <a:cs typeface="Arial" panose="020B0604020202020204" pitchFamily="34" charset="0"/>
            </a:endParaRPr>
          </a:p>
          <a:p>
            <a:pPr marL="0" indent="0" algn="l">
              <a:buNone/>
            </a:pPr>
            <a:r>
              <a:rPr lang="en-US" sz="4000" b="0" i="0" u="none" strike="noStrike" baseline="0" dirty="0">
                <a:solidFill>
                  <a:srgbClr val="FFFFFF"/>
                </a:solidFill>
              </a:rPr>
              <a:t>Association Defined – Penal Code 422.56(a)</a:t>
            </a:r>
          </a:p>
          <a:p>
            <a:pPr marL="0" indent="0" algn="l">
              <a:buNone/>
            </a:pPr>
            <a:endParaRPr lang="en-US" sz="4400" b="0" i="0" u="none" strike="noStrike" baseline="0" dirty="0">
              <a:solidFill>
                <a:srgbClr val="FFFFFF"/>
              </a:solidFill>
            </a:endParaRPr>
          </a:p>
          <a:p>
            <a:pPr marL="0" indent="0" algn="l">
              <a:buNone/>
            </a:pPr>
            <a:r>
              <a:rPr lang="en-US" sz="3200" b="0" i="0" u="none" strike="noStrike" baseline="0" dirty="0">
                <a:solidFill>
                  <a:srgbClr val="FFFFFF"/>
                </a:solidFill>
              </a:rPr>
              <a:t>1) Advocacy for, identification with, or being on the</a:t>
            </a:r>
          </a:p>
          <a:p>
            <a:pPr marL="0" indent="0" algn="l">
              <a:buNone/>
            </a:pPr>
            <a:r>
              <a:rPr lang="en-US" sz="3200" b="0" i="0" u="none" strike="noStrike" baseline="0" dirty="0">
                <a:solidFill>
                  <a:srgbClr val="FFFFFF"/>
                </a:solidFill>
              </a:rPr>
              <a:t>ground owned or rented by or adjacent to</a:t>
            </a:r>
          </a:p>
          <a:p>
            <a:pPr marL="0" indent="0" algn="l">
              <a:buNone/>
            </a:pPr>
            <a:endParaRPr lang="en-US" sz="3200" b="0" i="0" u="none" strike="noStrike" baseline="0" dirty="0">
              <a:solidFill>
                <a:srgbClr val="FFFFFF"/>
              </a:solidFill>
            </a:endParaRPr>
          </a:p>
          <a:p>
            <a:pPr marL="0" indent="0" algn="l">
              <a:buNone/>
            </a:pPr>
            <a:r>
              <a:rPr lang="en-US" sz="3200" b="0" i="0" u="none" strike="noStrike" baseline="0" dirty="0">
                <a:solidFill>
                  <a:srgbClr val="FFFFFF"/>
                </a:solidFill>
              </a:rPr>
              <a:t>2) Any group or person who has one or more of the</a:t>
            </a:r>
          </a:p>
          <a:p>
            <a:pPr marL="0" indent="0" algn="l">
              <a:buNone/>
            </a:pPr>
            <a:r>
              <a:rPr lang="en-US" sz="3200" b="0" i="0" u="none" strike="noStrike" baseline="0" dirty="0">
                <a:solidFill>
                  <a:srgbClr val="FFFFFF"/>
                </a:solidFill>
              </a:rPr>
              <a:t>protected characteristics.</a:t>
            </a:r>
            <a:endParaRPr lang="en-US" sz="3200" dirty="0">
              <a:cs typeface="Arial" panose="020B0604020202020204" pitchFamily="34" charset="0"/>
            </a:endParaRPr>
          </a:p>
        </p:txBody>
      </p:sp>
    </p:spTree>
    <p:extLst>
      <p:ext uri="{BB962C8B-B14F-4D97-AF65-F5344CB8AC3E}">
        <p14:creationId xmlns:p14="http://schemas.microsoft.com/office/powerpoint/2010/main" val="192963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fontScale="90000"/>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Bias Must Cause/Motivate the Criminal Conduct</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7872" y="852340"/>
            <a:ext cx="10619012" cy="5929460"/>
          </a:xfrm>
        </p:spPr>
        <p:txBody>
          <a:bodyPr>
            <a:normAutofit fontScale="92500" lnSpcReduction="10000"/>
          </a:bodyPr>
          <a:lstStyle/>
          <a:p>
            <a:pPr marL="514350" indent="-514350">
              <a:buFont typeface="+mj-lt"/>
              <a:buAutoNum type="arabicPeriod"/>
            </a:pPr>
            <a:endParaRPr lang="en-US" sz="3200" dirty="0">
              <a:latin typeface="Arial" panose="020B0604020202020204" pitchFamily="34" charset="0"/>
              <a:cs typeface="Arial" panose="020B0604020202020204" pitchFamily="34" charset="0"/>
            </a:endParaRPr>
          </a:p>
          <a:p>
            <a:pPr marL="0" marR="0" indent="0" algn="just">
              <a:lnSpc>
                <a:spcPct val="150000"/>
              </a:lnSpc>
              <a:spcBef>
                <a:spcPts val="0"/>
              </a:spcBef>
              <a:spcAft>
                <a:spcPts val="0"/>
              </a:spcAft>
              <a:buNone/>
            </a:pPr>
            <a:r>
              <a:rPr lang="en-US" sz="3200" dirty="0">
                <a:effectLst/>
                <a:ea typeface="Times New Roman" panose="02020603050405020304" pitchFamily="18" charset="0"/>
              </a:rPr>
              <a:t>The defendant acted </a:t>
            </a:r>
            <a:r>
              <a:rPr lang="en-US" sz="3200" i="1" dirty="0">
                <a:effectLst/>
                <a:ea typeface="Times New Roman" panose="02020603050405020304" pitchFamily="18" charset="0"/>
              </a:rPr>
              <a:t>in whole or in part because of</a:t>
            </a:r>
            <a:r>
              <a:rPr lang="en-US" sz="3200" dirty="0">
                <a:effectLst/>
                <a:ea typeface="Times New Roman" panose="02020603050405020304" pitchFamily="18" charset="0"/>
              </a:rPr>
              <a:t> the actual or perceived characteristic[s] of </a:t>
            </a:r>
            <a:r>
              <a:rPr lang="en-US" sz="3200" dirty="0">
                <a:ea typeface="Times New Roman" panose="02020603050405020304" pitchFamily="18" charset="0"/>
              </a:rPr>
              <a:t>victim</a:t>
            </a:r>
            <a:r>
              <a:rPr lang="en-US" sz="3200" dirty="0">
                <a:effectLst/>
                <a:ea typeface="Times New Roman" panose="02020603050405020304" pitchFamily="18" charset="0"/>
              </a:rPr>
              <a:t>:</a:t>
            </a:r>
          </a:p>
          <a:p>
            <a:pPr marL="0" marR="0" indent="0" algn="just">
              <a:lnSpc>
                <a:spcPct val="150000"/>
              </a:lnSpc>
              <a:spcBef>
                <a:spcPts val="0"/>
              </a:spcBef>
              <a:spcAft>
                <a:spcPts val="0"/>
              </a:spcAft>
              <a:buNone/>
            </a:pPr>
            <a:r>
              <a:rPr lang="en-US" sz="3200" dirty="0">
                <a:effectLst/>
                <a:ea typeface="Times New Roman" panose="02020603050405020304" pitchFamily="18" charset="0"/>
              </a:rPr>
              <a:t>1. The defendant was biased against the victim based on the victim’s actual or perceived characteristic[s]  AND</a:t>
            </a:r>
          </a:p>
          <a:p>
            <a:pPr marL="0" marR="0" indent="0" algn="just">
              <a:lnSpc>
                <a:spcPct val="150000"/>
              </a:lnSpc>
              <a:spcBef>
                <a:spcPts val="0"/>
              </a:spcBef>
              <a:spcAft>
                <a:spcPts val="0"/>
              </a:spcAft>
              <a:buNone/>
            </a:pPr>
            <a:r>
              <a:rPr lang="en-US" sz="3200" dirty="0">
                <a:effectLst/>
                <a:ea typeface="Times New Roman" panose="02020603050405020304" pitchFamily="18" charset="0"/>
              </a:rPr>
              <a:t>2. The bias motivation caused the defendant to commit the alleged acts.</a:t>
            </a:r>
          </a:p>
          <a:p>
            <a:pPr marL="0" marR="0" indent="0" algn="just">
              <a:lnSpc>
                <a:spcPct val="150000"/>
              </a:lnSpc>
              <a:spcBef>
                <a:spcPts val="0"/>
              </a:spcBef>
              <a:spcAft>
                <a:spcPts val="0"/>
              </a:spcAft>
              <a:buNone/>
            </a:pPr>
            <a:r>
              <a:rPr lang="en-US" sz="3200" dirty="0">
                <a:ea typeface="Times New Roman" panose="02020603050405020304" pitchFamily="18" charset="0"/>
              </a:rPr>
              <a:t>	-T</a:t>
            </a:r>
            <a:r>
              <a:rPr lang="en-US" sz="3200" dirty="0">
                <a:effectLst/>
                <a:ea typeface="Times New Roman" panose="02020603050405020304" pitchFamily="18" charset="0"/>
              </a:rPr>
              <a:t>he bias must have been a substantial motivating factor. </a:t>
            </a:r>
          </a:p>
          <a:p>
            <a:pPr marL="0" marR="0" indent="0" algn="just">
              <a:lnSpc>
                <a:spcPct val="150000"/>
              </a:lnSpc>
              <a:spcBef>
                <a:spcPts val="0"/>
              </a:spcBef>
              <a:spcAft>
                <a:spcPts val="0"/>
              </a:spcAft>
              <a:buNone/>
            </a:pPr>
            <a:r>
              <a:rPr lang="en-US" sz="3200" dirty="0">
                <a:ea typeface="Times New Roman" panose="02020603050405020304" pitchFamily="18" charset="0"/>
              </a:rPr>
              <a:t>	-</a:t>
            </a:r>
            <a:r>
              <a:rPr lang="en-US" sz="3200" dirty="0">
                <a:effectLst/>
                <a:ea typeface="Times New Roman" panose="02020603050405020304" pitchFamily="18" charset="0"/>
              </a:rPr>
              <a:t>A </a:t>
            </a:r>
            <a:r>
              <a:rPr lang="en-US" sz="3200" i="1" dirty="0">
                <a:effectLst/>
                <a:ea typeface="Times New Roman" panose="02020603050405020304" pitchFamily="18" charset="0"/>
              </a:rPr>
              <a:t>substantial factor</a:t>
            </a:r>
            <a:r>
              <a:rPr lang="en-US" sz="3200" dirty="0">
                <a:effectLst/>
                <a:ea typeface="Times New Roman" panose="02020603050405020304" pitchFamily="18" charset="0"/>
              </a:rPr>
              <a:t> is more than a trivial or remote factor. </a:t>
            </a:r>
            <a:endParaRPr lang="en-US" sz="3200" dirty="0">
              <a:latin typeface="Arial" panose="020B0604020202020204" pitchFamily="34" charset="0"/>
              <a:cs typeface="Arial" panose="020B0604020202020204" pitchFamily="34" charset="0"/>
            </a:endParaRPr>
          </a:p>
          <a:p>
            <a:pPr marL="457200" lvl="1" indent="0">
              <a:buNone/>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7862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fontScale="90000"/>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Factors to Consider - Bias Motivation</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18347" y="1052365"/>
            <a:ext cx="10619012" cy="5929460"/>
          </a:xfrm>
        </p:spPr>
        <p:txBody>
          <a:bodyPr>
            <a:normAutofit fontScale="92500" lnSpcReduction="10000"/>
          </a:bodyPr>
          <a:lstStyle/>
          <a:p>
            <a:pPr marL="0" indent="0">
              <a:lnSpc>
                <a:spcPct val="150000"/>
              </a:lnSpc>
              <a:spcBef>
                <a:spcPts val="0"/>
              </a:spcBef>
              <a:buNone/>
            </a:pPr>
            <a:r>
              <a:rPr lang="en-US" sz="3200" dirty="0">
                <a:ea typeface="Calibri" panose="020F0502020204030204" pitchFamily="34" charset="0"/>
              </a:rPr>
              <a:t>-Circumstances surrounding the initial interaction and crime.</a:t>
            </a:r>
          </a:p>
          <a:p>
            <a:pPr marL="0" indent="0">
              <a:lnSpc>
                <a:spcPct val="150000"/>
              </a:lnSpc>
              <a:spcBef>
                <a:spcPts val="0"/>
              </a:spcBef>
              <a:buNone/>
            </a:pPr>
            <a:r>
              <a:rPr lang="en-US" sz="3200" dirty="0">
                <a:ea typeface="Calibri" panose="020F0502020204030204" pitchFamily="34" charset="0"/>
              </a:rPr>
              <a:t>-Was the Victim specifically targeted because of protected characteristic. </a:t>
            </a:r>
          </a:p>
          <a:p>
            <a:pPr marL="0" indent="0">
              <a:lnSpc>
                <a:spcPct val="150000"/>
              </a:lnSpc>
              <a:spcBef>
                <a:spcPts val="0"/>
              </a:spcBef>
              <a:buNone/>
            </a:pPr>
            <a:r>
              <a:rPr lang="en-US" sz="3200" dirty="0">
                <a:ea typeface="Calibri" panose="020F0502020204030204" pitchFamily="34" charset="0"/>
              </a:rPr>
              <a:t>-Other motivations for the initial interaction or crime.</a:t>
            </a:r>
          </a:p>
          <a:p>
            <a:pPr marL="0" indent="0">
              <a:lnSpc>
                <a:spcPct val="150000"/>
              </a:lnSpc>
              <a:spcBef>
                <a:spcPts val="0"/>
              </a:spcBef>
              <a:buNone/>
            </a:pPr>
            <a:r>
              <a:rPr lang="en-US" sz="3200" dirty="0">
                <a:ea typeface="Calibri" panose="020F0502020204030204" pitchFamily="34" charset="0"/>
              </a:rPr>
              <a:t>-Did the parties know each other – preexisting relationship.</a:t>
            </a:r>
          </a:p>
          <a:p>
            <a:pPr marL="0" indent="0">
              <a:lnSpc>
                <a:spcPct val="150000"/>
              </a:lnSpc>
              <a:spcBef>
                <a:spcPts val="0"/>
              </a:spcBef>
              <a:buNone/>
            </a:pPr>
            <a:r>
              <a:rPr lang="en-US" sz="3200" dirty="0">
                <a:ea typeface="Calibri" panose="020F0502020204030204" pitchFamily="34" charset="0"/>
              </a:rPr>
              <a:t>-Does the suspect have a history of discriminatory speech or conduct. </a:t>
            </a:r>
          </a:p>
          <a:p>
            <a:pPr marL="0" indent="0">
              <a:lnSpc>
                <a:spcPct val="150000"/>
              </a:lnSpc>
              <a:spcBef>
                <a:spcPts val="0"/>
              </a:spcBef>
              <a:buNone/>
            </a:pPr>
            <a:r>
              <a:rPr lang="en-US" sz="3200" dirty="0">
                <a:ea typeface="Calibri" panose="020F0502020204030204" pitchFamily="34" charset="0"/>
              </a:rPr>
              <a:t>-Was the bias / slur a primary focus of the interaction and conduct of the suspect or was it ancillary to the crime.</a:t>
            </a:r>
          </a:p>
          <a:p>
            <a:pPr marL="457200" lvl="1" indent="0">
              <a:buNone/>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1697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Case Analysis Example</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18347" y="1052365"/>
            <a:ext cx="10619012" cy="5929460"/>
          </a:xfrm>
        </p:spPr>
        <p:txBody>
          <a:bodyPr>
            <a:normAutofit/>
          </a:bodyPr>
          <a:lstStyle/>
          <a:p>
            <a:pPr marL="0" indent="0">
              <a:buNone/>
            </a:pPr>
            <a:endParaRPr lang="en-US" dirty="0"/>
          </a:p>
          <a:p>
            <a:pPr marL="0" indent="0">
              <a:buNone/>
            </a:pPr>
            <a:r>
              <a:rPr lang="en-US" sz="3200" dirty="0"/>
              <a:t>A Syrian female victim was speaking in </a:t>
            </a:r>
            <a:r>
              <a:rPr lang="en-US" sz="3200" i="1" dirty="0"/>
              <a:t>Arabic</a:t>
            </a:r>
            <a:r>
              <a:rPr lang="en-US" sz="3200" dirty="0"/>
              <a:t> to her friend.  The Hispanic female suspect overheard this conversation and called the victim an  “Egyptian Bitch.”  The suspect then pushed the victim.  The victim told her friend in </a:t>
            </a:r>
            <a:r>
              <a:rPr lang="en-US" sz="3200" i="1" dirty="0"/>
              <a:t>Arabic</a:t>
            </a:r>
            <a:r>
              <a:rPr lang="en-US" sz="3200" dirty="0"/>
              <a:t> to call 911.  The suspect started mocking the victim because she could not speak English well and told the victim to “go back to your own country.”</a:t>
            </a:r>
          </a:p>
          <a:p>
            <a:pPr marL="0" indent="0">
              <a:buNone/>
            </a:pPr>
            <a:endParaRPr lang="en-US" dirty="0"/>
          </a:p>
          <a:p>
            <a:pPr marL="0" indent="0">
              <a:buNone/>
            </a:pPr>
            <a:r>
              <a:rPr lang="en-US" dirty="0"/>
              <a:t>Sufficient evidence of bias towards the victim because she is Middle Eastern and that the bias was the cause or substantial motivation behind the underlying battery.  </a:t>
            </a:r>
          </a:p>
        </p:txBody>
      </p:sp>
    </p:spTree>
    <p:extLst>
      <p:ext uri="{BB962C8B-B14F-4D97-AF65-F5344CB8AC3E}">
        <p14:creationId xmlns:p14="http://schemas.microsoft.com/office/powerpoint/2010/main" val="3305615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10515600" cy="1428750"/>
          </a:xfrm>
        </p:spPr>
        <p:txBody>
          <a:bodyPr vert="horz" lIns="91440" tIns="45720" rIns="91440" bIns="45720" rtlCol="0" anchor="ctr">
            <a:normAutofit/>
          </a:bodyPr>
          <a:lstStyle/>
          <a:p>
            <a:pPr algn="ctr"/>
            <a:r>
              <a:rPr lang="en-US" dirty="0">
                <a:solidFill>
                  <a:schemeClr val="accent5">
                    <a:lumMod val="60000"/>
                    <a:lumOff val="40000"/>
                  </a:schemeClr>
                </a:solidFill>
                <a:latin typeface="Arial" panose="020B0604020202020204" pitchFamily="34" charset="0"/>
                <a:cs typeface="Arial" panose="020B0604020202020204" pitchFamily="34" charset="0"/>
              </a:rPr>
              <a:t>Case Analysis Example</a:t>
            </a:r>
            <a:endParaRPr lang="en-US" sz="2200" dirty="0">
              <a:solidFill>
                <a:schemeClr val="accent5">
                  <a:lumMod val="60000"/>
                  <a:lumOff val="4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75497" y="790575"/>
            <a:ext cx="10619012" cy="5929460"/>
          </a:xfrm>
        </p:spPr>
        <p:txBody>
          <a:bodyPr>
            <a:normAutofit/>
          </a:bodyPr>
          <a:lstStyle/>
          <a:p>
            <a:pPr marL="0" indent="0">
              <a:buNone/>
            </a:pPr>
            <a:endParaRPr lang="en-US" sz="3200" dirty="0"/>
          </a:p>
          <a:p>
            <a:pPr marL="0" indent="0">
              <a:buNone/>
            </a:pPr>
            <a:r>
              <a:rPr lang="en-US" sz="3200" dirty="0"/>
              <a:t>The victim and suspect have known each other for years.  The victim, who is homosexual,  went to the suspect’s home to confront the suspect about the way the suspect had been treating the suspect's girlfriend.  The conversation quickly escalated into an argument about the suspect’s girlfriend with both sides yelling at each other.  The suspect then challenged the victim to a fight stating, “I’ll beat your ass…you faggot.”</a:t>
            </a:r>
          </a:p>
          <a:p>
            <a:pPr marL="0" indent="0">
              <a:buNone/>
            </a:pPr>
            <a:endParaRPr lang="en-US" dirty="0"/>
          </a:p>
          <a:p>
            <a:pPr marL="0" indent="0">
              <a:buNone/>
            </a:pPr>
            <a:r>
              <a:rPr lang="en-US" dirty="0"/>
              <a:t>Although there is evidence of bias towards victim because he is homosexual, as evidenced from the slur, there is insufficient evidence that the bias was the cause or substantial motivation behind the underlying challenge to fight.  </a:t>
            </a:r>
          </a:p>
          <a:p>
            <a:pPr marL="0" indent="0">
              <a:lnSpc>
                <a:spcPct val="150000"/>
              </a:lnSpc>
              <a:spcBef>
                <a:spcPts val="0"/>
              </a:spcBef>
              <a:buNone/>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6278188"/>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otalTime>975</TotalTime>
  <Words>1056</Words>
  <Application>Microsoft Office PowerPoint</Application>
  <PresentationFormat>Widescreen</PresentationFormat>
  <Paragraphs>129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Adobe Song Std L</vt:lpstr>
      <vt:lpstr>Arial</vt:lpstr>
      <vt:lpstr>Corbel</vt:lpstr>
      <vt:lpstr>Depth</vt:lpstr>
      <vt:lpstr>PowerPoint Presentation</vt:lpstr>
      <vt:lpstr>Hate Crime vs Hate Incident</vt:lpstr>
      <vt:lpstr>Hate Crime Protected Interests</vt:lpstr>
      <vt:lpstr>What is a Hate Crime</vt:lpstr>
      <vt:lpstr>Association</vt:lpstr>
      <vt:lpstr>Bias Must Cause/Motivate the Criminal Conduct</vt:lpstr>
      <vt:lpstr>Factors to Consider - Bias Motivation</vt:lpstr>
      <vt:lpstr>Case Analysis Example</vt:lpstr>
      <vt:lpstr>Case Analysis Example</vt:lpstr>
      <vt:lpstr>Case Analysis Example</vt:lpstr>
      <vt:lpstr>Black Lives Matter BLM - Examples</vt:lpstr>
      <vt:lpstr>Hate Crime Charging Options</vt:lpstr>
      <vt:lpstr>2020 Hate Crime Summary</vt:lpstr>
      <vt:lpstr>2020 Hate Crime Summary</vt:lpstr>
      <vt:lpstr>2021 Hate Crime Summary (January 1-July 1, 2021)</vt:lpstr>
      <vt:lpstr>2021 Hate Crime Summary</vt:lpstr>
      <vt:lpstr>Final Thoughts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Hate Crime Summary</dc:title>
  <dc:creator>Poore, John</dc:creator>
  <cp:lastModifiedBy>Troutman, Cynthia</cp:lastModifiedBy>
  <cp:revision>107</cp:revision>
  <dcterms:created xsi:type="dcterms:W3CDTF">2021-04-21T21:58:07Z</dcterms:created>
  <dcterms:modified xsi:type="dcterms:W3CDTF">2021-06-29T17:55:06Z</dcterms:modified>
</cp:coreProperties>
</file>