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4"/>
  </p:notesMasterIdLst>
  <p:sldIdLst>
    <p:sldId id="256" r:id="rId2"/>
    <p:sldId id="424" r:id="rId3"/>
    <p:sldId id="257" r:id="rId4"/>
    <p:sldId id="332" r:id="rId5"/>
    <p:sldId id="299" r:id="rId6"/>
    <p:sldId id="301" r:id="rId7"/>
    <p:sldId id="302" r:id="rId8"/>
    <p:sldId id="303" r:id="rId9"/>
    <p:sldId id="304" r:id="rId10"/>
    <p:sldId id="305" r:id="rId11"/>
    <p:sldId id="258" r:id="rId12"/>
    <p:sldId id="333" r:id="rId13"/>
    <p:sldId id="267" r:id="rId14"/>
    <p:sldId id="268" r:id="rId15"/>
    <p:sldId id="269" r:id="rId16"/>
    <p:sldId id="270" r:id="rId17"/>
    <p:sldId id="275" r:id="rId18"/>
    <p:sldId id="273" r:id="rId19"/>
    <p:sldId id="279" r:id="rId20"/>
    <p:sldId id="271" r:id="rId21"/>
    <p:sldId id="272" r:id="rId22"/>
    <p:sldId id="281" r:id="rId23"/>
    <p:sldId id="282" r:id="rId24"/>
    <p:sldId id="274" r:id="rId25"/>
    <p:sldId id="278" r:id="rId26"/>
    <p:sldId id="277" r:id="rId27"/>
    <p:sldId id="287" r:id="rId28"/>
    <p:sldId id="294" r:id="rId29"/>
    <p:sldId id="293" r:id="rId30"/>
    <p:sldId id="284" r:id="rId31"/>
    <p:sldId id="285" r:id="rId32"/>
    <p:sldId id="283" r:id="rId33"/>
    <p:sldId id="290" r:id="rId34"/>
    <p:sldId id="289" r:id="rId35"/>
    <p:sldId id="292" r:id="rId36"/>
    <p:sldId id="288" r:id="rId37"/>
    <p:sldId id="286" r:id="rId38"/>
    <p:sldId id="276" r:id="rId39"/>
    <p:sldId id="399" r:id="rId40"/>
    <p:sldId id="392" r:id="rId41"/>
    <p:sldId id="402" r:id="rId42"/>
    <p:sldId id="401" r:id="rId43"/>
    <p:sldId id="406" r:id="rId44"/>
    <p:sldId id="407" r:id="rId45"/>
    <p:sldId id="414" r:id="rId46"/>
    <p:sldId id="408" r:id="rId47"/>
    <p:sldId id="400" r:id="rId48"/>
    <p:sldId id="330" r:id="rId49"/>
    <p:sldId id="308" r:id="rId50"/>
    <p:sldId id="329" r:id="rId51"/>
    <p:sldId id="357" r:id="rId52"/>
    <p:sldId id="328" r:id="rId53"/>
    <p:sldId id="327" r:id="rId54"/>
    <p:sldId id="337" r:id="rId55"/>
    <p:sldId id="338" r:id="rId56"/>
    <p:sldId id="336" r:id="rId57"/>
    <p:sldId id="335" r:id="rId58"/>
    <p:sldId id="334" r:id="rId59"/>
    <p:sldId id="339" r:id="rId60"/>
    <p:sldId id="326" r:id="rId61"/>
    <p:sldId id="343" r:id="rId62"/>
    <p:sldId id="344" r:id="rId63"/>
    <p:sldId id="342" r:id="rId64"/>
    <p:sldId id="341" r:id="rId65"/>
    <p:sldId id="350" r:id="rId66"/>
    <p:sldId id="340" r:id="rId67"/>
    <p:sldId id="325" r:id="rId68"/>
    <p:sldId id="349" r:id="rId69"/>
    <p:sldId id="348" r:id="rId70"/>
    <p:sldId id="347" r:id="rId71"/>
    <p:sldId id="346" r:id="rId72"/>
    <p:sldId id="403" r:id="rId73"/>
    <p:sldId id="356" r:id="rId74"/>
    <p:sldId id="345" r:id="rId75"/>
    <p:sldId id="354" r:id="rId76"/>
    <p:sldId id="358" r:id="rId77"/>
    <p:sldId id="355" r:id="rId78"/>
    <p:sldId id="353" r:id="rId79"/>
    <p:sldId id="415" r:id="rId80"/>
    <p:sldId id="352" r:id="rId81"/>
    <p:sldId id="364" r:id="rId82"/>
    <p:sldId id="363" r:id="rId83"/>
    <p:sldId id="365" r:id="rId84"/>
    <p:sldId id="362" r:id="rId85"/>
    <p:sldId id="361" r:id="rId86"/>
    <p:sldId id="404" r:id="rId87"/>
    <p:sldId id="426" r:id="rId88"/>
    <p:sldId id="425" r:id="rId89"/>
    <p:sldId id="331" r:id="rId90"/>
    <p:sldId id="300" r:id="rId91"/>
    <p:sldId id="298" r:id="rId92"/>
    <p:sldId id="306" r:id="rId93"/>
    <p:sldId id="307" r:id="rId94"/>
    <p:sldId id="297" r:id="rId95"/>
    <p:sldId id="296" r:id="rId96"/>
    <p:sldId id="295" r:id="rId97"/>
    <p:sldId id="314" r:id="rId98"/>
    <p:sldId id="315" r:id="rId99"/>
    <p:sldId id="317" r:id="rId100"/>
    <p:sldId id="318" r:id="rId101"/>
    <p:sldId id="313" r:id="rId102"/>
    <p:sldId id="319" r:id="rId103"/>
    <p:sldId id="316" r:id="rId104"/>
    <p:sldId id="312" r:id="rId105"/>
    <p:sldId id="311" r:id="rId106"/>
    <p:sldId id="322" r:id="rId107"/>
    <p:sldId id="323" r:id="rId108"/>
    <p:sldId id="324" r:id="rId109"/>
    <p:sldId id="409" r:id="rId110"/>
    <p:sldId id="410" r:id="rId111"/>
    <p:sldId id="411" r:id="rId112"/>
    <p:sldId id="412" r:id="rId113"/>
    <p:sldId id="413" r:id="rId114"/>
    <p:sldId id="310" r:id="rId115"/>
    <p:sldId id="397" r:id="rId116"/>
    <p:sldId id="398" r:id="rId117"/>
    <p:sldId id="309" r:id="rId118"/>
    <p:sldId id="366" r:id="rId119"/>
    <p:sldId id="360" r:id="rId120"/>
    <p:sldId id="359" r:id="rId121"/>
    <p:sldId id="351" r:id="rId122"/>
    <p:sldId id="374" r:id="rId123"/>
    <p:sldId id="371" r:id="rId124"/>
    <p:sldId id="379" r:id="rId125"/>
    <p:sldId id="372" r:id="rId126"/>
    <p:sldId id="373" r:id="rId127"/>
    <p:sldId id="265" r:id="rId128"/>
    <p:sldId id="266" r:id="rId129"/>
    <p:sldId id="367" r:id="rId130"/>
    <p:sldId id="378" r:id="rId131"/>
    <p:sldId id="377" r:id="rId132"/>
    <p:sldId id="376" r:id="rId133"/>
    <p:sldId id="375" r:id="rId134"/>
    <p:sldId id="370" r:id="rId135"/>
    <p:sldId id="369" r:id="rId136"/>
    <p:sldId id="384" r:id="rId137"/>
    <p:sldId id="386" r:id="rId138"/>
    <p:sldId id="387" r:id="rId139"/>
    <p:sldId id="388" r:id="rId140"/>
    <p:sldId id="389" r:id="rId141"/>
    <p:sldId id="405" r:id="rId142"/>
    <p:sldId id="385" r:id="rId143"/>
    <p:sldId id="383" r:id="rId144"/>
    <p:sldId id="390" r:id="rId145"/>
    <p:sldId id="391" r:id="rId146"/>
    <p:sldId id="382" r:id="rId147"/>
    <p:sldId id="380" r:id="rId148"/>
    <p:sldId id="396" r:id="rId149"/>
    <p:sldId id="395" r:id="rId150"/>
    <p:sldId id="416" r:id="rId151"/>
    <p:sldId id="394" r:id="rId152"/>
    <p:sldId id="393" r:id="rId153"/>
    <p:sldId id="417" r:id="rId154"/>
    <p:sldId id="420" r:id="rId155"/>
    <p:sldId id="421" r:id="rId156"/>
    <p:sldId id="422" r:id="rId157"/>
    <p:sldId id="419" r:id="rId158"/>
    <p:sldId id="427" r:id="rId159"/>
    <p:sldId id="428" r:id="rId160"/>
    <p:sldId id="429" r:id="rId161"/>
    <p:sldId id="423" r:id="rId162"/>
    <p:sldId id="418" r:id="rId16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AD73CF6-DF01-4A83-8F49-4229A1D30791}">
          <p14:sldIdLst>
            <p14:sldId id="256"/>
            <p14:sldId id="424"/>
            <p14:sldId id="257"/>
            <p14:sldId id="332"/>
            <p14:sldId id="299"/>
            <p14:sldId id="301"/>
            <p14:sldId id="302"/>
            <p14:sldId id="303"/>
            <p14:sldId id="304"/>
            <p14:sldId id="305"/>
            <p14:sldId id="258"/>
            <p14:sldId id="333"/>
            <p14:sldId id="267"/>
            <p14:sldId id="268"/>
            <p14:sldId id="269"/>
            <p14:sldId id="270"/>
            <p14:sldId id="275"/>
            <p14:sldId id="273"/>
            <p14:sldId id="279"/>
            <p14:sldId id="271"/>
            <p14:sldId id="272"/>
            <p14:sldId id="281"/>
            <p14:sldId id="282"/>
            <p14:sldId id="274"/>
            <p14:sldId id="278"/>
            <p14:sldId id="277"/>
            <p14:sldId id="287"/>
            <p14:sldId id="294"/>
            <p14:sldId id="293"/>
            <p14:sldId id="284"/>
            <p14:sldId id="285"/>
            <p14:sldId id="283"/>
            <p14:sldId id="290"/>
            <p14:sldId id="289"/>
            <p14:sldId id="292"/>
            <p14:sldId id="288"/>
            <p14:sldId id="286"/>
            <p14:sldId id="276"/>
            <p14:sldId id="399"/>
            <p14:sldId id="392"/>
            <p14:sldId id="402"/>
            <p14:sldId id="401"/>
            <p14:sldId id="406"/>
            <p14:sldId id="407"/>
            <p14:sldId id="414"/>
            <p14:sldId id="408"/>
            <p14:sldId id="400"/>
            <p14:sldId id="330"/>
            <p14:sldId id="308"/>
            <p14:sldId id="329"/>
            <p14:sldId id="357"/>
            <p14:sldId id="328"/>
            <p14:sldId id="327"/>
            <p14:sldId id="337"/>
            <p14:sldId id="338"/>
            <p14:sldId id="336"/>
            <p14:sldId id="335"/>
            <p14:sldId id="334"/>
            <p14:sldId id="339"/>
            <p14:sldId id="326"/>
            <p14:sldId id="343"/>
            <p14:sldId id="344"/>
            <p14:sldId id="342"/>
            <p14:sldId id="341"/>
            <p14:sldId id="350"/>
            <p14:sldId id="340"/>
            <p14:sldId id="325"/>
            <p14:sldId id="349"/>
            <p14:sldId id="348"/>
            <p14:sldId id="347"/>
            <p14:sldId id="346"/>
            <p14:sldId id="403"/>
            <p14:sldId id="356"/>
            <p14:sldId id="345"/>
            <p14:sldId id="354"/>
            <p14:sldId id="358"/>
            <p14:sldId id="355"/>
            <p14:sldId id="353"/>
            <p14:sldId id="415"/>
            <p14:sldId id="352"/>
            <p14:sldId id="364"/>
            <p14:sldId id="363"/>
            <p14:sldId id="365"/>
            <p14:sldId id="362"/>
            <p14:sldId id="361"/>
            <p14:sldId id="404"/>
            <p14:sldId id="426"/>
            <p14:sldId id="425"/>
            <p14:sldId id="331"/>
            <p14:sldId id="300"/>
            <p14:sldId id="298"/>
            <p14:sldId id="306"/>
            <p14:sldId id="307"/>
            <p14:sldId id="297"/>
            <p14:sldId id="296"/>
            <p14:sldId id="295"/>
            <p14:sldId id="314"/>
            <p14:sldId id="315"/>
            <p14:sldId id="317"/>
            <p14:sldId id="318"/>
            <p14:sldId id="313"/>
            <p14:sldId id="319"/>
            <p14:sldId id="316"/>
            <p14:sldId id="312"/>
            <p14:sldId id="311"/>
            <p14:sldId id="322"/>
            <p14:sldId id="323"/>
            <p14:sldId id="324"/>
            <p14:sldId id="409"/>
            <p14:sldId id="410"/>
            <p14:sldId id="411"/>
            <p14:sldId id="412"/>
            <p14:sldId id="413"/>
            <p14:sldId id="310"/>
            <p14:sldId id="397"/>
            <p14:sldId id="398"/>
            <p14:sldId id="309"/>
            <p14:sldId id="366"/>
            <p14:sldId id="360"/>
            <p14:sldId id="359"/>
            <p14:sldId id="351"/>
            <p14:sldId id="374"/>
            <p14:sldId id="371"/>
            <p14:sldId id="379"/>
            <p14:sldId id="372"/>
            <p14:sldId id="373"/>
            <p14:sldId id="265"/>
            <p14:sldId id="266"/>
            <p14:sldId id="367"/>
            <p14:sldId id="378"/>
            <p14:sldId id="377"/>
            <p14:sldId id="376"/>
            <p14:sldId id="375"/>
            <p14:sldId id="370"/>
            <p14:sldId id="369"/>
            <p14:sldId id="384"/>
            <p14:sldId id="386"/>
            <p14:sldId id="387"/>
            <p14:sldId id="388"/>
            <p14:sldId id="389"/>
            <p14:sldId id="405"/>
            <p14:sldId id="385"/>
            <p14:sldId id="383"/>
            <p14:sldId id="390"/>
            <p14:sldId id="391"/>
            <p14:sldId id="382"/>
            <p14:sldId id="380"/>
            <p14:sldId id="396"/>
            <p14:sldId id="395"/>
            <p14:sldId id="416"/>
            <p14:sldId id="394"/>
            <p14:sldId id="393"/>
            <p14:sldId id="417"/>
            <p14:sldId id="420"/>
            <p14:sldId id="421"/>
            <p14:sldId id="422"/>
            <p14:sldId id="419"/>
            <p14:sldId id="427"/>
            <p14:sldId id="428"/>
            <p14:sldId id="429"/>
            <p14:sldId id="423"/>
            <p14:sldId id="41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3BD97B-AB6E-4A18-BE0D-65EF5CC5DF57}" v="4" dt="2021-04-22T21:59:00.2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97" autoAdjust="0"/>
    <p:restoredTop sz="78643" autoAdjust="0"/>
  </p:normalViewPr>
  <p:slideViewPr>
    <p:cSldViewPr snapToGrid="0">
      <p:cViewPr varScale="1">
        <p:scale>
          <a:sx n="77" d="100"/>
          <a:sy n="77" d="100"/>
        </p:scale>
        <p:origin x="132" y="1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customXml" Target="../customXml/item1.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customXml" Target="../customXml/item2.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2" Type="http://schemas.openxmlformats.org/officeDocument/2006/relationships/customXml" Target="../customXml/item3.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notesMaster" Target="notesMasters/notesMaster1.xml"/><Relationship Id="rId16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presProps" Target="presProps.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093CEF-6625-4107-904D-54E0480DB393}" type="datetimeFigureOut">
              <a:rPr lang="en-US" smtClean="0"/>
              <a:t>4/22/2021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36ABA3-AE4D-41B5-81F6-BD969811D969}" type="slidenum">
              <a:rPr lang="en-US" smtClean="0"/>
              <a:t>‹#›</a:t>
            </a:fld>
            <a:endParaRPr lang="en-US"/>
          </a:p>
        </p:txBody>
      </p:sp>
    </p:spTree>
    <p:extLst>
      <p:ext uri="{BB962C8B-B14F-4D97-AF65-F5344CB8AC3E}">
        <p14:creationId xmlns:p14="http://schemas.microsoft.com/office/powerpoint/2010/main" val="11577530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Rule 4.413. Grant of probation when defendant is presumptively ineligible for probation</a:t>
            </a:r>
          </a:p>
          <a:p>
            <a:r>
              <a:rPr lang="en-US" sz="1200" b="1" i="0" kern="1200" dirty="0">
                <a:solidFill>
                  <a:schemeClr val="tx1"/>
                </a:solidFill>
                <a:effectLst/>
                <a:latin typeface="+mn-lt"/>
                <a:ea typeface="+mn-ea"/>
                <a:cs typeface="+mn-cs"/>
              </a:rPr>
              <a:t>(a) Consideration of eligibility</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court must determine whether the defendant is eligible for probation. In most cases, the defendant is presumptively eligible for probation; in some cases, the defendant is presumptively ineligible; and in some cases, probation is not allowed.</a:t>
            </a:r>
          </a:p>
          <a:p>
            <a:r>
              <a:rPr lang="en-US" sz="1200" b="0" i="1" kern="1200" dirty="0">
                <a:solidFill>
                  <a:schemeClr val="tx1"/>
                </a:solidFill>
                <a:effectLst/>
                <a:latin typeface="+mn-lt"/>
                <a:ea typeface="+mn-ea"/>
                <a:cs typeface="+mn-cs"/>
              </a:rPr>
              <a:t>(</a:t>
            </a:r>
            <a:r>
              <a:rPr lang="en-US" sz="1200" b="0" i="1" kern="1200" dirty="0" err="1">
                <a:solidFill>
                  <a:schemeClr val="tx1"/>
                </a:solidFill>
                <a:effectLst/>
                <a:latin typeface="+mn-lt"/>
                <a:ea typeface="+mn-ea"/>
                <a:cs typeface="+mn-cs"/>
              </a:rPr>
              <a:t>Subd</a:t>
            </a:r>
            <a:r>
              <a:rPr lang="en-US" sz="1200" b="0" i="1" kern="1200" dirty="0">
                <a:solidFill>
                  <a:schemeClr val="tx1"/>
                </a:solidFill>
                <a:effectLst/>
                <a:latin typeface="+mn-lt"/>
                <a:ea typeface="+mn-ea"/>
                <a:cs typeface="+mn-cs"/>
              </a:rPr>
              <a:t> (a) amended effective January 1, 2018; previously amended effective January 1, 2007.)</a:t>
            </a:r>
          </a:p>
          <a:p>
            <a:r>
              <a:rPr lang="en-US" sz="1200" b="1" i="0" kern="1200" dirty="0">
                <a:solidFill>
                  <a:schemeClr val="tx1"/>
                </a:solidFill>
                <a:effectLst/>
                <a:latin typeface="+mn-lt"/>
                <a:ea typeface="+mn-ea"/>
                <a:cs typeface="+mn-cs"/>
              </a:rPr>
              <a:t>(b) Probation in cases when defendant is presumptively ineligible</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If the defendant comes under a statutory provision prohibiting probation "except in unusual cases where the interests of justice would best be served," or a substantially equivalent provision, the court should apply the criteria in (c) to evaluate whether the statutory limitation on probation is overcome; and if it is, the court should then apply the criteria in rule 4.414 to decide whether to grant probation.</a:t>
            </a:r>
          </a:p>
          <a:p>
            <a:r>
              <a:rPr lang="en-US" sz="1200" b="0" i="1" kern="1200" dirty="0">
                <a:solidFill>
                  <a:schemeClr val="tx1"/>
                </a:solidFill>
                <a:effectLst/>
                <a:latin typeface="+mn-lt"/>
                <a:ea typeface="+mn-ea"/>
                <a:cs typeface="+mn-cs"/>
              </a:rPr>
              <a:t>(</a:t>
            </a:r>
            <a:r>
              <a:rPr lang="en-US" sz="1200" b="0" i="1" kern="1200" dirty="0" err="1">
                <a:solidFill>
                  <a:schemeClr val="tx1"/>
                </a:solidFill>
                <a:effectLst/>
                <a:latin typeface="+mn-lt"/>
                <a:ea typeface="+mn-ea"/>
                <a:cs typeface="+mn-cs"/>
              </a:rPr>
              <a:t>Subd</a:t>
            </a:r>
            <a:r>
              <a:rPr lang="en-US" sz="1200" b="0" i="1" kern="1200" dirty="0">
                <a:solidFill>
                  <a:schemeClr val="tx1"/>
                </a:solidFill>
                <a:effectLst/>
                <a:latin typeface="+mn-lt"/>
                <a:ea typeface="+mn-ea"/>
                <a:cs typeface="+mn-cs"/>
              </a:rPr>
              <a:t> (b) amended effective January 1, 2018; previously amended effective July 1, 2003, and January 1, 2007.)</a:t>
            </a:r>
          </a:p>
          <a:p>
            <a:r>
              <a:rPr lang="en-US" sz="1200" b="1" i="0" kern="1200" dirty="0">
                <a:solidFill>
                  <a:schemeClr val="tx1"/>
                </a:solidFill>
                <a:effectLst/>
                <a:latin typeface="+mn-lt"/>
                <a:ea typeface="+mn-ea"/>
                <a:cs typeface="+mn-cs"/>
              </a:rPr>
              <a:t>(c) Factors overcoming the presumption of ineligibility</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following factors may indicate the existence of an unusual case in which probation may be granted if otherwise appropriate:</a:t>
            </a:r>
          </a:p>
          <a:p>
            <a:r>
              <a:rPr lang="en-US" sz="1200" b="0" i="0" kern="1200" dirty="0">
                <a:solidFill>
                  <a:schemeClr val="tx1"/>
                </a:solidFill>
                <a:effectLst/>
                <a:latin typeface="+mn-lt"/>
                <a:ea typeface="+mn-ea"/>
                <a:cs typeface="+mn-cs"/>
              </a:rPr>
              <a:t>Factors relating to basis for limitation on probation:</a:t>
            </a:r>
          </a:p>
          <a:p>
            <a:r>
              <a:rPr lang="en-US" sz="1200" b="0" i="0" kern="1200" dirty="0">
                <a:solidFill>
                  <a:schemeClr val="tx1"/>
                </a:solidFill>
                <a:effectLst/>
                <a:latin typeface="+mn-lt"/>
                <a:ea typeface="+mn-ea"/>
                <a:cs typeface="+mn-cs"/>
              </a:rPr>
              <a:t>(1)  A factor or circumstance indicating that the basis for the statutory limitation on probation, although technically present, is not fully applicable to the case, including:</a:t>
            </a:r>
          </a:p>
          <a:p>
            <a:r>
              <a:rPr lang="en-US" sz="1200" b="0" i="0" kern="1200" dirty="0">
                <a:solidFill>
                  <a:schemeClr val="tx1"/>
                </a:solidFill>
                <a:effectLst/>
                <a:latin typeface="+mn-lt"/>
                <a:ea typeface="+mn-ea"/>
                <a:cs typeface="+mn-cs"/>
              </a:rPr>
              <a:t>(A)  The factor or circumstance giving rise to the limitation on probation is, in this case, substantially less serious than the circumstances typically present in other cases involving the same probation limitation, and the defendant has no recent record of committing similar crimes or crimes of violence; and</a:t>
            </a:r>
          </a:p>
          <a:p>
            <a:r>
              <a:rPr lang="en-US" sz="1200" b="0" i="0" kern="1200" dirty="0">
                <a:solidFill>
                  <a:schemeClr val="tx1"/>
                </a:solidFill>
                <a:effectLst/>
                <a:latin typeface="+mn-lt"/>
                <a:ea typeface="+mn-ea"/>
                <a:cs typeface="+mn-cs"/>
              </a:rPr>
              <a:t>(B)  The current offense is less serious than a prior felony conviction that is the cause of the limitation on probation, and the defendant has been free from incarceration and serious violation of the law for a substantial time before the current offense.</a:t>
            </a:r>
          </a:p>
          <a:p>
            <a:r>
              <a:rPr lang="en-US" sz="1200" b="0" i="0" kern="1200" dirty="0">
                <a:solidFill>
                  <a:schemeClr val="tx1"/>
                </a:solidFill>
                <a:effectLst/>
                <a:latin typeface="+mn-lt"/>
                <a:ea typeface="+mn-ea"/>
                <a:cs typeface="+mn-cs"/>
              </a:rPr>
              <a:t>(2)  </a:t>
            </a:r>
            <a:r>
              <a:rPr lang="en-US" sz="1200" b="0" i="1" kern="1200" dirty="0">
                <a:solidFill>
                  <a:schemeClr val="tx1"/>
                </a:solidFill>
                <a:effectLst/>
                <a:latin typeface="+mn-lt"/>
                <a:ea typeface="+mn-ea"/>
                <a:cs typeface="+mn-cs"/>
              </a:rPr>
              <a:t>Factors limiting defendant's culpability</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A factor or circumstance not amounting to a defense, but reducing the defendant's culpability for the offense, including:</a:t>
            </a:r>
          </a:p>
          <a:p>
            <a:r>
              <a:rPr lang="en-US" sz="1200" b="0" i="0" kern="1200" dirty="0">
                <a:solidFill>
                  <a:schemeClr val="tx1"/>
                </a:solidFill>
                <a:effectLst/>
                <a:latin typeface="+mn-lt"/>
                <a:ea typeface="+mn-ea"/>
                <a:cs typeface="+mn-cs"/>
              </a:rPr>
              <a:t>(A)  The defendant participated in the crime under circumstances of great provocation, coercion, or duress not amounting to a defense, and the defendant has no recent record of committing crimes of violence;</a:t>
            </a:r>
          </a:p>
          <a:p>
            <a:r>
              <a:rPr lang="en-US" sz="1200" b="0" i="0" kern="1200" dirty="0">
                <a:solidFill>
                  <a:schemeClr val="tx1"/>
                </a:solidFill>
                <a:effectLst/>
                <a:latin typeface="+mn-lt"/>
                <a:ea typeface="+mn-ea"/>
                <a:cs typeface="+mn-cs"/>
              </a:rPr>
              <a:t>(B)  The crime was committed because of a mental condition not amounting to a defense, and there is a high likelihood that the defendant would respond favorably to mental health care and treatment that would be required as a condition of probation; and</a:t>
            </a:r>
          </a:p>
          <a:p>
            <a:r>
              <a:rPr lang="en-US" sz="1200" b="0" i="0" kern="1200" dirty="0">
                <a:solidFill>
                  <a:schemeClr val="tx1"/>
                </a:solidFill>
                <a:effectLst/>
                <a:latin typeface="+mn-lt"/>
                <a:ea typeface="+mn-ea"/>
                <a:cs typeface="+mn-cs"/>
              </a:rPr>
              <a:t>(C)  The defendant is youthful or aged, and has no significant record of prior criminal offenses.</a:t>
            </a:r>
          </a:p>
          <a:p>
            <a:r>
              <a:rPr lang="en-US" sz="1200" b="0" i="0" kern="1200" dirty="0">
                <a:solidFill>
                  <a:schemeClr val="tx1"/>
                </a:solidFill>
                <a:effectLst/>
                <a:latin typeface="+mn-lt"/>
                <a:ea typeface="+mn-ea"/>
                <a:cs typeface="+mn-cs"/>
              </a:rPr>
              <a:t>(3)  </a:t>
            </a:r>
            <a:r>
              <a:rPr lang="en-US" sz="1200" b="0" i="1" kern="1200" dirty="0">
                <a:solidFill>
                  <a:schemeClr val="tx1"/>
                </a:solidFill>
                <a:effectLst/>
                <a:latin typeface="+mn-lt"/>
                <a:ea typeface="+mn-ea"/>
                <a:cs typeface="+mn-cs"/>
              </a:rPr>
              <a:t>Results of risk/needs assessment</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Along with all other relevant information in the case, the court may consider the results of a risk/needs assessment of the defendant, if one was performed. The weight of a risk/needs assessment is for the court to consider in its sentencing discretion.</a:t>
            </a:r>
          </a:p>
          <a:p>
            <a:endParaRPr lang="en-US" dirty="0"/>
          </a:p>
        </p:txBody>
      </p:sp>
      <p:sp>
        <p:nvSpPr>
          <p:cNvPr id="4" name="Slide Number Placeholder 3"/>
          <p:cNvSpPr>
            <a:spLocks noGrp="1"/>
          </p:cNvSpPr>
          <p:nvPr>
            <p:ph type="sldNum" sz="quarter" idx="5"/>
          </p:nvPr>
        </p:nvSpPr>
        <p:spPr/>
        <p:txBody>
          <a:bodyPr/>
          <a:lstStyle/>
          <a:p>
            <a:fld id="{BC36ABA3-AE4D-41B5-81F6-BD969811D969}" type="slidenum">
              <a:rPr lang="en-US" smtClean="0"/>
              <a:t>15</a:t>
            </a:fld>
            <a:endParaRPr lang="en-US"/>
          </a:p>
        </p:txBody>
      </p:sp>
    </p:spTree>
    <p:extLst>
      <p:ext uri="{BB962C8B-B14F-4D97-AF65-F5344CB8AC3E}">
        <p14:creationId xmlns:p14="http://schemas.microsoft.com/office/powerpoint/2010/main" val="33624421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Rule 4.423. Circumstances in mitigation</a:t>
            </a:r>
          </a:p>
          <a:p>
            <a:r>
              <a:rPr lang="en-US" sz="1200" b="0" i="0" kern="1200" dirty="0">
                <a:solidFill>
                  <a:schemeClr val="tx1"/>
                </a:solidFill>
                <a:effectLst/>
                <a:latin typeface="+mn-lt"/>
                <a:ea typeface="+mn-ea"/>
                <a:cs typeface="+mn-cs"/>
              </a:rPr>
              <a:t>Circumstances in mitigation include factors relating to the crime and factors relating to the defendant.</a:t>
            </a:r>
          </a:p>
          <a:p>
            <a:r>
              <a:rPr lang="en-US" sz="1200" b="1" i="0" kern="1200" dirty="0">
                <a:solidFill>
                  <a:schemeClr val="tx1"/>
                </a:solidFill>
                <a:effectLst/>
                <a:latin typeface="+mn-lt"/>
                <a:ea typeface="+mn-ea"/>
                <a:cs typeface="+mn-cs"/>
              </a:rPr>
              <a:t>(a) Factors relating to the crime</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Factors relating to the crime include that:</a:t>
            </a:r>
          </a:p>
          <a:p>
            <a:r>
              <a:rPr lang="en-US" sz="1200" b="0" i="0" kern="1200" dirty="0">
                <a:solidFill>
                  <a:schemeClr val="tx1"/>
                </a:solidFill>
                <a:effectLst/>
                <a:latin typeface="+mn-lt"/>
                <a:ea typeface="+mn-ea"/>
                <a:cs typeface="+mn-cs"/>
              </a:rPr>
              <a:t>(1)  The defendant was a passive participant or played a minor role in the crime;</a:t>
            </a:r>
          </a:p>
          <a:p>
            <a:r>
              <a:rPr lang="en-US" sz="1200" b="0" i="0" kern="1200" dirty="0">
                <a:solidFill>
                  <a:schemeClr val="tx1"/>
                </a:solidFill>
                <a:effectLst/>
                <a:latin typeface="+mn-lt"/>
                <a:ea typeface="+mn-ea"/>
                <a:cs typeface="+mn-cs"/>
              </a:rPr>
              <a:t>(2)  The victim was an initiator of, willing participant in, or aggressor or provoker of the incident;</a:t>
            </a:r>
          </a:p>
          <a:p>
            <a:r>
              <a:rPr lang="en-US" sz="1200" b="0" i="0" kern="1200" dirty="0">
                <a:solidFill>
                  <a:schemeClr val="tx1"/>
                </a:solidFill>
                <a:effectLst/>
                <a:latin typeface="+mn-lt"/>
                <a:ea typeface="+mn-ea"/>
                <a:cs typeface="+mn-cs"/>
              </a:rPr>
              <a:t>(3)  The crime was committed because of an unusual circumstance, such as great provocation, that is unlikely to recur;</a:t>
            </a:r>
          </a:p>
          <a:p>
            <a:r>
              <a:rPr lang="en-US" sz="1200" b="0" i="0" kern="1200" dirty="0">
                <a:solidFill>
                  <a:schemeClr val="tx1"/>
                </a:solidFill>
                <a:effectLst/>
                <a:latin typeface="+mn-lt"/>
                <a:ea typeface="+mn-ea"/>
                <a:cs typeface="+mn-cs"/>
              </a:rPr>
              <a:t>(4)  The defendant participated in the crime under circumstances of coercion or duress, or the criminal conduct was partially excusable for some other reason not amounting to a defense;</a:t>
            </a:r>
          </a:p>
          <a:p>
            <a:r>
              <a:rPr lang="en-US" sz="1200" b="0" i="0" kern="1200" dirty="0">
                <a:solidFill>
                  <a:schemeClr val="tx1"/>
                </a:solidFill>
                <a:effectLst/>
                <a:latin typeface="+mn-lt"/>
                <a:ea typeface="+mn-ea"/>
                <a:cs typeface="+mn-cs"/>
              </a:rPr>
              <a:t>(5)  The defendant, with no apparent predisposition to do so, was induced by others to participate in the crime;</a:t>
            </a:r>
          </a:p>
          <a:p>
            <a:r>
              <a:rPr lang="en-US" sz="1200" b="0" i="0" kern="1200" dirty="0">
                <a:solidFill>
                  <a:schemeClr val="tx1"/>
                </a:solidFill>
                <a:effectLst/>
                <a:latin typeface="+mn-lt"/>
                <a:ea typeface="+mn-ea"/>
                <a:cs typeface="+mn-cs"/>
              </a:rPr>
              <a:t>(6)  The defendant exercised caution to avoid harm to persons or damage to property, or the amounts of money or property taken were deliberately small, or no harm was done or threatened against the victim;</a:t>
            </a:r>
          </a:p>
          <a:p>
            <a:r>
              <a:rPr lang="en-US" sz="1200" b="0" i="0" kern="1200" dirty="0">
                <a:solidFill>
                  <a:schemeClr val="tx1"/>
                </a:solidFill>
                <a:effectLst/>
                <a:latin typeface="+mn-lt"/>
                <a:ea typeface="+mn-ea"/>
                <a:cs typeface="+mn-cs"/>
              </a:rPr>
              <a:t>(7)  The defendant believed that he or she had a claim or right to the property taken, or for other reasons mistakenly believed that the conduct was legal;</a:t>
            </a:r>
          </a:p>
          <a:p>
            <a:r>
              <a:rPr lang="en-US" sz="1200" b="0" i="0" kern="1200" dirty="0">
                <a:solidFill>
                  <a:schemeClr val="tx1"/>
                </a:solidFill>
                <a:effectLst/>
                <a:latin typeface="+mn-lt"/>
                <a:ea typeface="+mn-ea"/>
                <a:cs typeface="+mn-cs"/>
              </a:rPr>
              <a:t>(8)  The defendant was motivated by a desire to provide necessities for his or her family or self; and</a:t>
            </a:r>
          </a:p>
          <a:p>
            <a:r>
              <a:rPr lang="en-US" sz="1200" b="0" i="0" kern="1200" dirty="0">
                <a:solidFill>
                  <a:schemeClr val="tx1"/>
                </a:solidFill>
                <a:effectLst/>
                <a:latin typeface="+mn-lt"/>
                <a:ea typeface="+mn-ea"/>
                <a:cs typeface="+mn-cs"/>
              </a:rPr>
              <a:t>(9)  The defendant suffered from repeated or continuous physical, sexual, or psychological abuse inflicted by the victim of the crime, and the victim of the crime, who inflicted the abuse, was the defendant's spouse, intimate cohabitant, or parent of the defendant's child; and the abuse does not amount to a defense.</a:t>
            </a:r>
          </a:p>
          <a:p>
            <a:r>
              <a:rPr lang="en-US" sz="1200" b="0" i="1" kern="1200" dirty="0">
                <a:solidFill>
                  <a:schemeClr val="tx1"/>
                </a:solidFill>
                <a:effectLst/>
                <a:latin typeface="+mn-lt"/>
                <a:ea typeface="+mn-ea"/>
                <a:cs typeface="+mn-cs"/>
              </a:rPr>
              <a:t>(</a:t>
            </a:r>
            <a:r>
              <a:rPr lang="en-US" sz="1200" b="0" i="1" kern="1200" dirty="0" err="1">
                <a:solidFill>
                  <a:schemeClr val="tx1"/>
                </a:solidFill>
                <a:effectLst/>
                <a:latin typeface="+mn-lt"/>
                <a:ea typeface="+mn-ea"/>
                <a:cs typeface="+mn-cs"/>
              </a:rPr>
              <a:t>Subd</a:t>
            </a:r>
            <a:r>
              <a:rPr lang="en-US" sz="1200" b="0" i="1" kern="1200" dirty="0">
                <a:solidFill>
                  <a:schemeClr val="tx1"/>
                </a:solidFill>
                <a:effectLst/>
                <a:latin typeface="+mn-lt"/>
                <a:ea typeface="+mn-ea"/>
                <a:cs typeface="+mn-cs"/>
              </a:rPr>
              <a:t> (a) amended effective May 23, 2007; previously amended effective January 1, 1991, July 1, 1993, and January 1, 2007.)</a:t>
            </a:r>
          </a:p>
          <a:p>
            <a:r>
              <a:rPr lang="en-US" sz="1200" b="1" i="0" kern="1200" dirty="0">
                <a:solidFill>
                  <a:schemeClr val="tx1"/>
                </a:solidFill>
                <a:effectLst/>
                <a:latin typeface="+mn-lt"/>
                <a:ea typeface="+mn-ea"/>
                <a:cs typeface="+mn-cs"/>
              </a:rPr>
              <a:t>(b) Factors relating to the defendant</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Factors relating to the defendant include that:</a:t>
            </a:r>
          </a:p>
          <a:p>
            <a:r>
              <a:rPr lang="en-US" sz="1200" b="0" i="0" kern="1200" dirty="0">
                <a:solidFill>
                  <a:schemeClr val="tx1"/>
                </a:solidFill>
                <a:effectLst/>
                <a:latin typeface="+mn-lt"/>
                <a:ea typeface="+mn-ea"/>
                <a:cs typeface="+mn-cs"/>
              </a:rPr>
              <a:t>(1)  The defendant has no prior record, or has an insignificant record of criminal conduct, considering the recency and frequency of prior crimes;</a:t>
            </a:r>
          </a:p>
          <a:p>
            <a:r>
              <a:rPr lang="en-US" sz="1200" b="0" i="0" kern="1200" dirty="0">
                <a:solidFill>
                  <a:schemeClr val="tx1"/>
                </a:solidFill>
                <a:effectLst/>
                <a:latin typeface="+mn-lt"/>
                <a:ea typeface="+mn-ea"/>
                <a:cs typeface="+mn-cs"/>
              </a:rPr>
              <a:t>(2)  The defendant was suffering from a mental or physical condition that significantly reduced culpability for the crime;</a:t>
            </a:r>
          </a:p>
          <a:p>
            <a:r>
              <a:rPr lang="en-US" sz="1200" b="0" i="0" kern="1200" dirty="0">
                <a:solidFill>
                  <a:schemeClr val="tx1"/>
                </a:solidFill>
                <a:effectLst/>
                <a:latin typeface="+mn-lt"/>
                <a:ea typeface="+mn-ea"/>
                <a:cs typeface="+mn-cs"/>
              </a:rPr>
              <a:t>(3)  The defendant voluntarily acknowledged wrongdoing before arrest or at an early stage of the criminal process;</a:t>
            </a:r>
          </a:p>
          <a:p>
            <a:r>
              <a:rPr lang="en-US" sz="1200" b="0" i="0" kern="1200" dirty="0">
                <a:solidFill>
                  <a:schemeClr val="tx1"/>
                </a:solidFill>
                <a:effectLst/>
                <a:latin typeface="+mn-lt"/>
                <a:ea typeface="+mn-ea"/>
                <a:cs typeface="+mn-cs"/>
              </a:rPr>
              <a:t>(4)  The defendant is ineligible for probation and but for that ineligibility would have been granted probation;</a:t>
            </a:r>
          </a:p>
          <a:p>
            <a:r>
              <a:rPr lang="en-US" sz="1200" b="0" i="0" kern="1200" dirty="0">
                <a:solidFill>
                  <a:schemeClr val="tx1"/>
                </a:solidFill>
                <a:effectLst/>
                <a:latin typeface="+mn-lt"/>
                <a:ea typeface="+mn-ea"/>
                <a:cs typeface="+mn-cs"/>
              </a:rPr>
              <a:t>(5)  The defendant made restitution to the victim; and</a:t>
            </a:r>
          </a:p>
          <a:p>
            <a:r>
              <a:rPr lang="en-US" sz="1200" b="0" i="0" kern="1200" dirty="0">
                <a:solidFill>
                  <a:schemeClr val="tx1"/>
                </a:solidFill>
                <a:effectLst/>
                <a:latin typeface="+mn-lt"/>
                <a:ea typeface="+mn-ea"/>
                <a:cs typeface="+mn-cs"/>
              </a:rPr>
              <a:t>(6)  The defendant's prior performance on probation, mandatory supervision, </a:t>
            </a:r>
            <a:r>
              <a:rPr lang="en-US" sz="1200" b="0" i="0" kern="1200" dirty="0" err="1">
                <a:solidFill>
                  <a:schemeClr val="tx1"/>
                </a:solidFill>
                <a:effectLst/>
                <a:latin typeface="+mn-lt"/>
                <a:ea typeface="+mn-ea"/>
                <a:cs typeface="+mn-cs"/>
              </a:rPr>
              <a:t>postrelease</a:t>
            </a:r>
            <a:r>
              <a:rPr lang="en-US" sz="1200" b="0" i="0" kern="1200" dirty="0">
                <a:solidFill>
                  <a:schemeClr val="tx1"/>
                </a:solidFill>
                <a:effectLst/>
                <a:latin typeface="+mn-lt"/>
                <a:ea typeface="+mn-ea"/>
                <a:cs typeface="+mn-cs"/>
              </a:rPr>
              <a:t> community supervision, or parole was satisfactory.</a:t>
            </a:r>
          </a:p>
          <a:p>
            <a:r>
              <a:rPr lang="en-US" sz="1200" b="0" i="1" kern="1200" dirty="0">
                <a:solidFill>
                  <a:schemeClr val="tx1"/>
                </a:solidFill>
                <a:effectLst/>
                <a:latin typeface="+mn-lt"/>
                <a:ea typeface="+mn-ea"/>
                <a:cs typeface="+mn-cs"/>
              </a:rPr>
              <a:t>(</a:t>
            </a:r>
            <a:r>
              <a:rPr lang="en-US" sz="1200" b="0" i="1" kern="1200" dirty="0" err="1">
                <a:solidFill>
                  <a:schemeClr val="tx1"/>
                </a:solidFill>
                <a:effectLst/>
                <a:latin typeface="+mn-lt"/>
                <a:ea typeface="+mn-ea"/>
                <a:cs typeface="+mn-cs"/>
              </a:rPr>
              <a:t>Subd</a:t>
            </a:r>
            <a:r>
              <a:rPr lang="en-US" sz="1200" b="0" i="1" kern="1200" dirty="0">
                <a:solidFill>
                  <a:schemeClr val="tx1"/>
                </a:solidFill>
                <a:effectLst/>
                <a:latin typeface="+mn-lt"/>
                <a:ea typeface="+mn-ea"/>
                <a:cs typeface="+mn-cs"/>
              </a:rPr>
              <a:t> (b) amended effective January 1, 2017; previously amended effective January 1, 1991, January 1, 2007, and May 23, 2007.)</a:t>
            </a:r>
          </a:p>
          <a:p>
            <a:r>
              <a:rPr lang="en-US" sz="1200" b="1" i="0" kern="1200" dirty="0">
                <a:solidFill>
                  <a:schemeClr val="tx1"/>
                </a:solidFill>
                <a:effectLst/>
                <a:latin typeface="+mn-lt"/>
                <a:ea typeface="+mn-ea"/>
                <a:cs typeface="+mn-cs"/>
              </a:rPr>
              <a:t>(c)</a:t>
            </a:r>
            <a:r>
              <a:rPr lang="en-US" sz="1200" b="0" i="0" kern="1200" dirty="0">
                <a:solidFill>
                  <a:schemeClr val="tx1"/>
                </a:solidFill>
                <a:effectLst/>
                <a:latin typeface="+mn-lt"/>
                <a:ea typeface="+mn-ea"/>
                <a:cs typeface="+mn-cs"/>
              </a:rPr>
              <a:t> Other factors</a:t>
            </a:r>
          </a:p>
          <a:p>
            <a:r>
              <a:rPr lang="en-US" sz="1200" b="0" i="0" kern="1200" dirty="0">
                <a:solidFill>
                  <a:schemeClr val="tx1"/>
                </a:solidFill>
                <a:effectLst/>
                <a:latin typeface="+mn-lt"/>
                <a:ea typeface="+mn-ea"/>
                <a:cs typeface="+mn-cs"/>
              </a:rPr>
              <a:t>Any other factors statutorily declared to be circumstances in mitigation or that reasonably relate to the defendant or the circumstances under which the crime was committed.</a:t>
            </a:r>
          </a:p>
          <a:p>
            <a:endParaRPr lang="en-US" dirty="0"/>
          </a:p>
        </p:txBody>
      </p:sp>
      <p:sp>
        <p:nvSpPr>
          <p:cNvPr id="4" name="Slide Number Placeholder 3"/>
          <p:cNvSpPr>
            <a:spLocks noGrp="1"/>
          </p:cNvSpPr>
          <p:nvPr>
            <p:ph type="sldNum" sz="quarter" idx="5"/>
          </p:nvPr>
        </p:nvSpPr>
        <p:spPr/>
        <p:txBody>
          <a:bodyPr/>
          <a:lstStyle/>
          <a:p>
            <a:fld id="{BC36ABA3-AE4D-41B5-81F6-BD969811D969}" type="slidenum">
              <a:rPr lang="en-US" smtClean="0"/>
              <a:t>93</a:t>
            </a:fld>
            <a:endParaRPr lang="en-US"/>
          </a:p>
        </p:txBody>
      </p:sp>
    </p:spTree>
    <p:extLst>
      <p:ext uri="{BB962C8B-B14F-4D97-AF65-F5344CB8AC3E}">
        <p14:creationId xmlns:p14="http://schemas.microsoft.com/office/powerpoint/2010/main" val="1560993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36ABA3-AE4D-41B5-81F6-BD969811D969}" type="slidenum">
              <a:rPr lang="en-US" smtClean="0"/>
              <a:t>129</a:t>
            </a:fld>
            <a:endParaRPr lang="en-US"/>
          </a:p>
        </p:txBody>
      </p:sp>
    </p:spTree>
    <p:extLst>
      <p:ext uri="{BB962C8B-B14F-4D97-AF65-F5344CB8AC3E}">
        <p14:creationId xmlns:p14="http://schemas.microsoft.com/office/powerpoint/2010/main" val="8788989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36ABA3-AE4D-41B5-81F6-BD969811D969}" type="slidenum">
              <a:rPr lang="en-US" smtClean="0"/>
              <a:t>131</a:t>
            </a:fld>
            <a:endParaRPr lang="en-US"/>
          </a:p>
        </p:txBody>
      </p:sp>
    </p:spTree>
    <p:extLst>
      <p:ext uri="{BB962C8B-B14F-4D97-AF65-F5344CB8AC3E}">
        <p14:creationId xmlns:p14="http://schemas.microsoft.com/office/powerpoint/2010/main" val="2861366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(b) Notwithstanding subdivision (a), a defendant sentenced pursuant to subdivision (a) shall not be granted probation if any of the provisions that would otherwise apply to the defendant prohibits the granting of probation</a:t>
            </a:r>
            <a:endParaRPr lang="en-US" dirty="0"/>
          </a:p>
        </p:txBody>
      </p:sp>
      <p:sp>
        <p:nvSpPr>
          <p:cNvPr id="4" name="Slide Number Placeholder 3"/>
          <p:cNvSpPr>
            <a:spLocks noGrp="1"/>
          </p:cNvSpPr>
          <p:nvPr>
            <p:ph type="sldNum" sz="quarter" idx="5"/>
          </p:nvPr>
        </p:nvSpPr>
        <p:spPr/>
        <p:txBody>
          <a:bodyPr/>
          <a:lstStyle/>
          <a:p>
            <a:fld id="{BC36ABA3-AE4D-41B5-81F6-BD969811D969}" type="slidenum">
              <a:rPr lang="en-US" smtClean="0"/>
              <a:t>20</a:t>
            </a:fld>
            <a:endParaRPr lang="en-US"/>
          </a:p>
        </p:txBody>
      </p:sp>
    </p:spTree>
    <p:extLst>
      <p:ext uri="{BB962C8B-B14F-4D97-AF65-F5344CB8AC3E}">
        <p14:creationId xmlns:p14="http://schemas.microsoft.com/office/powerpoint/2010/main" val="3041589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Rule 4.414. Criteria affecting probation</a:t>
            </a:r>
          </a:p>
          <a:p>
            <a:r>
              <a:rPr lang="en-US" sz="1200" b="0" i="0" kern="1200" dirty="0">
                <a:solidFill>
                  <a:schemeClr val="tx1"/>
                </a:solidFill>
                <a:effectLst/>
                <a:latin typeface="+mn-lt"/>
                <a:ea typeface="+mn-ea"/>
                <a:cs typeface="+mn-cs"/>
              </a:rPr>
              <a:t>Criteria affecting the decision to grant or deny probation include facts relating to the crime and facts relating to the defendant.</a:t>
            </a:r>
          </a:p>
          <a:p>
            <a:r>
              <a:rPr lang="en-US" sz="1200" b="1" i="0" kern="1200" dirty="0">
                <a:solidFill>
                  <a:schemeClr val="tx1"/>
                </a:solidFill>
                <a:effectLst/>
                <a:latin typeface="+mn-lt"/>
                <a:ea typeface="+mn-ea"/>
                <a:cs typeface="+mn-cs"/>
              </a:rPr>
              <a:t>(a) Facts relating to the crime</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Facts relating to the crime include:</a:t>
            </a:r>
          </a:p>
          <a:p>
            <a:r>
              <a:rPr lang="en-US" sz="1200" b="0" i="0" kern="1200" dirty="0">
                <a:solidFill>
                  <a:schemeClr val="tx1"/>
                </a:solidFill>
                <a:effectLst/>
                <a:latin typeface="+mn-lt"/>
                <a:ea typeface="+mn-ea"/>
                <a:cs typeface="+mn-cs"/>
              </a:rPr>
              <a:t>(1)  The nature, seriousness, and circumstances of the crime as compared to other instances of the same crime;</a:t>
            </a:r>
          </a:p>
          <a:p>
            <a:r>
              <a:rPr lang="en-US" sz="1200" b="0" i="0" kern="1200" dirty="0">
                <a:solidFill>
                  <a:schemeClr val="tx1"/>
                </a:solidFill>
                <a:effectLst/>
                <a:latin typeface="+mn-lt"/>
                <a:ea typeface="+mn-ea"/>
                <a:cs typeface="+mn-cs"/>
              </a:rPr>
              <a:t>(2)  Whether the defendant was armed with or used a weapon;</a:t>
            </a:r>
          </a:p>
          <a:p>
            <a:r>
              <a:rPr lang="en-US" sz="1200" b="0" i="0" kern="1200" dirty="0">
                <a:solidFill>
                  <a:schemeClr val="tx1"/>
                </a:solidFill>
                <a:effectLst/>
                <a:latin typeface="+mn-lt"/>
                <a:ea typeface="+mn-ea"/>
                <a:cs typeface="+mn-cs"/>
              </a:rPr>
              <a:t>(3)  The vulnerability of the victim;</a:t>
            </a:r>
          </a:p>
          <a:p>
            <a:r>
              <a:rPr lang="en-US" sz="1200" b="0" i="0" kern="1200" dirty="0">
                <a:solidFill>
                  <a:schemeClr val="tx1"/>
                </a:solidFill>
                <a:effectLst/>
                <a:latin typeface="+mn-lt"/>
                <a:ea typeface="+mn-ea"/>
                <a:cs typeface="+mn-cs"/>
              </a:rPr>
              <a:t>(4)  Whether the defendant inflicted physical or emotional injury;</a:t>
            </a:r>
          </a:p>
          <a:p>
            <a:r>
              <a:rPr lang="en-US" sz="1200" b="0" i="0" kern="1200" dirty="0">
                <a:solidFill>
                  <a:schemeClr val="tx1"/>
                </a:solidFill>
                <a:effectLst/>
                <a:latin typeface="+mn-lt"/>
                <a:ea typeface="+mn-ea"/>
                <a:cs typeface="+mn-cs"/>
              </a:rPr>
              <a:t>(5)  The degree of monetary loss to the victim;</a:t>
            </a:r>
          </a:p>
          <a:p>
            <a:r>
              <a:rPr lang="en-US" sz="1200" b="0" i="0" kern="1200" dirty="0">
                <a:solidFill>
                  <a:schemeClr val="tx1"/>
                </a:solidFill>
                <a:effectLst/>
                <a:latin typeface="+mn-lt"/>
                <a:ea typeface="+mn-ea"/>
                <a:cs typeface="+mn-cs"/>
              </a:rPr>
              <a:t>(6)  Whether the defendant was an active or a passive participant;</a:t>
            </a:r>
          </a:p>
          <a:p>
            <a:r>
              <a:rPr lang="en-US" sz="1200" b="0" i="0" kern="1200" dirty="0">
                <a:solidFill>
                  <a:schemeClr val="tx1"/>
                </a:solidFill>
                <a:effectLst/>
                <a:latin typeface="+mn-lt"/>
                <a:ea typeface="+mn-ea"/>
                <a:cs typeface="+mn-cs"/>
              </a:rPr>
              <a:t>(7)  Whether the crime was committed because of an unusual circumstance, such as great provocation, which is unlikely to recur;</a:t>
            </a:r>
          </a:p>
          <a:p>
            <a:r>
              <a:rPr lang="en-US" sz="1200" b="0" i="0" kern="1200" dirty="0">
                <a:solidFill>
                  <a:schemeClr val="tx1"/>
                </a:solidFill>
                <a:effectLst/>
                <a:latin typeface="+mn-lt"/>
                <a:ea typeface="+mn-ea"/>
                <a:cs typeface="+mn-cs"/>
              </a:rPr>
              <a:t>(8)  Whether the manner in which the crime was carried out demonstrated criminal sophistication or professionalism on the part of the defendant; and</a:t>
            </a:r>
          </a:p>
          <a:p>
            <a:r>
              <a:rPr lang="en-US" sz="1200" b="0" i="0" kern="1200" dirty="0">
                <a:solidFill>
                  <a:schemeClr val="tx1"/>
                </a:solidFill>
                <a:effectLst/>
                <a:latin typeface="+mn-lt"/>
                <a:ea typeface="+mn-ea"/>
                <a:cs typeface="+mn-cs"/>
              </a:rPr>
              <a:t>(9)  Whether the defendant took advantage of a position of trust or confidence to commit the crime.</a:t>
            </a:r>
          </a:p>
          <a:p>
            <a:endParaRPr lang="en-US" sz="1200" b="0" i="1"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(b) Facts relating to the defendant</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Facts relating to the defendant include:</a:t>
            </a:r>
          </a:p>
          <a:p>
            <a:r>
              <a:rPr lang="en-US" sz="1200" b="0" i="0" kern="1200" dirty="0">
                <a:solidFill>
                  <a:schemeClr val="tx1"/>
                </a:solidFill>
                <a:effectLst/>
                <a:latin typeface="+mn-lt"/>
                <a:ea typeface="+mn-ea"/>
                <a:cs typeface="+mn-cs"/>
              </a:rPr>
              <a:t>(1)  Prior record of criminal conduct, whether as an adult or a juvenile, including the recency and frequency of prior crimes; and whether the prior record indicates a pattern of regular or increasingly serious criminal conduct;</a:t>
            </a:r>
          </a:p>
          <a:p>
            <a:r>
              <a:rPr lang="en-US" sz="1200" b="0" i="0" kern="1200" dirty="0">
                <a:solidFill>
                  <a:schemeClr val="tx1"/>
                </a:solidFill>
                <a:effectLst/>
                <a:latin typeface="+mn-lt"/>
                <a:ea typeface="+mn-ea"/>
                <a:cs typeface="+mn-cs"/>
              </a:rPr>
              <a:t>(2)  Prior performance and present status on probation, mandatory supervision, </a:t>
            </a:r>
            <a:r>
              <a:rPr lang="en-US" sz="1200" b="0" i="0" kern="1200" dirty="0" err="1">
                <a:solidFill>
                  <a:schemeClr val="tx1"/>
                </a:solidFill>
                <a:effectLst/>
                <a:latin typeface="+mn-lt"/>
                <a:ea typeface="+mn-ea"/>
                <a:cs typeface="+mn-cs"/>
              </a:rPr>
              <a:t>postrelease</a:t>
            </a:r>
            <a:r>
              <a:rPr lang="en-US" sz="1200" b="0" i="0" kern="1200" dirty="0">
                <a:solidFill>
                  <a:schemeClr val="tx1"/>
                </a:solidFill>
                <a:effectLst/>
                <a:latin typeface="+mn-lt"/>
                <a:ea typeface="+mn-ea"/>
                <a:cs typeface="+mn-cs"/>
              </a:rPr>
              <a:t> community supervision, or parole;</a:t>
            </a:r>
          </a:p>
          <a:p>
            <a:r>
              <a:rPr lang="en-US" sz="1200" b="0" i="0" kern="1200" dirty="0">
                <a:solidFill>
                  <a:schemeClr val="tx1"/>
                </a:solidFill>
                <a:effectLst/>
                <a:latin typeface="+mn-lt"/>
                <a:ea typeface="+mn-ea"/>
                <a:cs typeface="+mn-cs"/>
              </a:rPr>
              <a:t>(3)  Willingness to comply with the terms of probation;</a:t>
            </a:r>
          </a:p>
          <a:p>
            <a:r>
              <a:rPr lang="en-US" sz="1200" b="0" i="0" kern="1200" dirty="0">
                <a:solidFill>
                  <a:schemeClr val="tx1"/>
                </a:solidFill>
                <a:effectLst/>
                <a:latin typeface="+mn-lt"/>
                <a:ea typeface="+mn-ea"/>
                <a:cs typeface="+mn-cs"/>
              </a:rPr>
              <a:t>(4)  Ability to comply with reasonable terms of probation as indicated by the defendant's age, education, health, mental faculties, history of alcohol or other substance abuse, family background and ties, employment and military service history, and other relevant factors;</a:t>
            </a:r>
          </a:p>
          <a:p>
            <a:r>
              <a:rPr lang="en-US" sz="1200" b="0" i="0" kern="1200" dirty="0">
                <a:solidFill>
                  <a:schemeClr val="tx1"/>
                </a:solidFill>
                <a:effectLst/>
                <a:latin typeface="+mn-lt"/>
                <a:ea typeface="+mn-ea"/>
                <a:cs typeface="+mn-cs"/>
              </a:rPr>
              <a:t>(5)  The likely effect of imprisonment on the defendant and his or her dependents;</a:t>
            </a:r>
          </a:p>
          <a:p>
            <a:r>
              <a:rPr lang="en-US" sz="1200" b="0" i="0" kern="1200" dirty="0">
                <a:solidFill>
                  <a:schemeClr val="tx1"/>
                </a:solidFill>
                <a:effectLst/>
                <a:latin typeface="+mn-lt"/>
                <a:ea typeface="+mn-ea"/>
                <a:cs typeface="+mn-cs"/>
              </a:rPr>
              <a:t>(6)  The adverse collateral consequences on the defendant's life resulting from the felony conviction;</a:t>
            </a:r>
          </a:p>
          <a:p>
            <a:r>
              <a:rPr lang="en-US" sz="1200" b="0" i="0" kern="1200" dirty="0">
                <a:solidFill>
                  <a:schemeClr val="tx1"/>
                </a:solidFill>
                <a:effectLst/>
                <a:latin typeface="+mn-lt"/>
                <a:ea typeface="+mn-ea"/>
                <a:cs typeface="+mn-cs"/>
              </a:rPr>
              <a:t>(7)  Whether the defendant is remorseful; and</a:t>
            </a:r>
          </a:p>
          <a:p>
            <a:r>
              <a:rPr lang="en-US" sz="1200" b="0" i="0" kern="1200" dirty="0">
                <a:solidFill>
                  <a:schemeClr val="tx1"/>
                </a:solidFill>
                <a:effectLst/>
                <a:latin typeface="+mn-lt"/>
                <a:ea typeface="+mn-ea"/>
                <a:cs typeface="+mn-cs"/>
              </a:rPr>
              <a:t>(8)  The likelihood that if not imprisoned the defendant will be a danger to others.</a:t>
            </a:r>
          </a:p>
          <a:p>
            <a:endParaRPr lang="en-US" dirty="0"/>
          </a:p>
        </p:txBody>
      </p:sp>
      <p:sp>
        <p:nvSpPr>
          <p:cNvPr id="4" name="Slide Number Placeholder 3"/>
          <p:cNvSpPr>
            <a:spLocks noGrp="1"/>
          </p:cNvSpPr>
          <p:nvPr>
            <p:ph type="sldNum" sz="quarter" idx="5"/>
          </p:nvPr>
        </p:nvSpPr>
        <p:spPr/>
        <p:txBody>
          <a:bodyPr/>
          <a:lstStyle/>
          <a:p>
            <a:fld id="{BC36ABA3-AE4D-41B5-81F6-BD969811D969}" type="slidenum">
              <a:rPr lang="en-US" smtClean="0"/>
              <a:t>26</a:t>
            </a:fld>
            <a:endParaRPr lang="en-US"/>
          </a:p>
        </p:txBody>
      </p:sp>
    </p:spTree>
    <p:extLst>
      <p:ext uri="{BB962C8B-B14F-4D97-AF65-F5344CB8AC3E}">
        <p14:creationId xmlns:p14="http://schemas.microsoft.com/office/powerpoint/2010/main" val="15405353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36ABA3-AE4D-41B5-81F6-BD969811D969}" type="slidenum">
              <a:rPr lang="en-US" smtClean="0"/>
              <a:t>27</a:t>
            </a:fld>
            <a:endParaRPr lang="en-US"/>
          </a:p>
        </p:txBody>
      </p:sp>
    </p:spTree>
    <p:extLst>
      <p:ext uri="{BB962C8B-B14F-4D97-AF65-F5344CB8AC3E}">
        <p14:creationId xmlns:p14="http://schemas.microsoft.com/office/powerpoint/2010/main" val="28794665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36ABA3-AE4D-41B5-81F6-BD969811D969}" type="slidenum">
              <a:rPr lang="en-US" smtClean="0"/>
              <a:t>32</a:t>
            </a:fld>
            <a:endParaRPr lang="en-US"/>
          </a:p>
        </p:txBody>
      </p:sp>
    </p:spTree>
    <p:extLst>
      <p:ext uri="{BB962C8B-B14F-4D97-AF65-F5344CB8AC3E}">
        <p14:creationId xmlns:p14="http://schemas.microsoft.com/office/powerpoint/2010/main" val="32694272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Rule 4.415. Criteria affecting the imposition of mandatory supervision</a:t>
            </a:r>
          </a:p>
          <a:p>
            <a:r>
              <a:rPr lang="en-US" sz="1200" b="1" i="0" kern="1200" dirty="0">
                <a:solidFill>
                  <a:schemeClr val="tx1"/>
                </a:solidFill>
                <a:effectLst/>
                <a:latin typeface="+mn-lt"/>
                <a:ea typeface="+mn-ea"/>
                <a:cs typeface="+mn-cs"/>
              </a:rPr>
              <a:t>(a) Presumption</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Except where the defendant is statutorily ineligible for suspension of any part of the sentence, when imposing a term of imprisonment in county jail under section 1170(h), the court must suspend execution of a concluding portion of the term to be served as a period of mandatory supervision unless the court finds, in the interests of justice, that mandatory supervision is not appropriate in a particular case. Because section 1170(h)(5)(A) establishes a statutory presumption in favor of the imposition of a period of mandatory supervision in all applicable cases, denials of a period of mandatory supervision should be limited.</a:t>
            </a:r>
          </a:p>
          <a:p>
            <a:r>
              <a:rPr lang="en-US" sz="1200" b="0" i="1" kern="1200" dirty="0">
                <a:solidFill>
                  <a:schemeClr val="tx1"/>
                </a:solidFill>
                <a:effectLst/>
                <a:latin typeface="+mn-lt"/>
                <a:ea typeface="+mn-ea"/>
                <a:cs typeface="+mn-cs"/>
              </a:rPr>
              <a:t>(</a:t>
            </a:r>
            <a:r>
              <a:rPr lang="en-US" sz="1200" b="0" i="1" kern="1200" dirty="0" err="1">
                <a:solidFill>
                  <a:schemeClr val="tx1"/>
                </a:solidFill>
                <a:effectLst/>
                <a:latin typeface="+mn-lt"/>
                <a:ea typeface="+mn-ea"/>
                <a:cs typeface="+mn-cs"/>
              </a:rPr>
              <a:t>Subd</a:t>
            </a:r>
            <a:r>
              <a:rPr lang="en-US" sz="1200" b="0" i="1" kern="1200" dirty="0">
                <a:solidFill>
                  <a:schemeClr val="tx1"/>
                </a:solidFill>
                <a:effectLst/>
                <a:latin typeface="+mn-lt"/>
                <a:ea typeface="+mn-ea"/>
                <a:cs typeface="+mn-cs"/>
              </a:rPr>
              <a:t> (a) amended effective January 1, 2017.)</a:t>
            </a:r>
          </a:p>
          <a:p>
            <a:r>
              <a:rPr lang="en-US" sz="1200" b="1" i="0" kern="1200" dirty="0">
                <a:solidFill>
                  <a:schemeClr val="tx1"/>
                </a:solidFill>
                <a:effectLst/>
                <a:latin typeface="+mn-lt"/>
                <a:ea typeface="+mn-ea"/>
                <a:cs typeface="+mn-cs"/>
              </a:rPr>
              <a:t>(b) Criteria for denying mandatory supervision in the interests of justice</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In determining that mandatory supervision is not appropriate in the interests of justice under section 1170(h)(5)(A), the court's determination must be based on factors that are specific to a particular case or defendant. Factors the court may consider include:</a:t>
            </a:r>
          </a:p>
          <a:p>
            <a:r>
              <a:rPr lang="en-US" sz="1200" b="0" i="0" kern="1200" dirty="0">
                <a:solidFill>
                  <a:schemeClr val="tx1"/>
                </a:solidFill>
                <a:effectLst/>
                <a:latin typeface="+mn-lt"/>
                <a:ea typeface="+mn-ea"/>
                <a:cs typeface="+mn-cs"/>
              </a:rPr>
              <a:t>(1)  Consideration of the balance of custody exposure available after imposition of presentence custody credits;</a:t>
            </a:r>
          </a:p>
          <a:p>
            <a:r>
              <a:rPr lang="en-US" sz="1200" b="0" i="0" kern="1200" dirty="0">
                <a:solidFill>
                  <a:schemeClr val="tx1"/>
                </a:solidFill>
                <a:effectLst/>
                <a:latin typeface="+mn-lt"/>
                <a:ea typeface="+mn-ea"/>
                <a:cs typeface="+mn-cs"/>
              </a:rPr>
              <a:t>(2)  The defendant's present status on probation, mandatory supervision, </a:t>
            </a:r>
            <a:r>
              <a:rPr lang="en-US" sz="1200" b="0" i="0" kern="1200" dirty="0" err="1">
                <a:solidFill>
                  <a:schemeClr val="tx1"/>
                </a:solidFill>
                <a:effectLst/>
                <a:latin typeface="+mn-lt"/>
                <a:ea typeface="+mn-ea"/>
                <a:cs typeface="+mn-cs"/>
              </a:rPr>
              <a:t>postrelease</a:t>
            </a:r>
            <a:r>
              <a:rPr lang="en-US" sz="1200" b="0" i="0" kern="1200" dirty="0">
                <a:solidFill>
                  <a:schemeClr val="tx1"/>
                </a:solidFill>
                <a:effectLst/>
                <a:latin typeface="+mn-lt"/>
                <a:ea typeface="+mn-ea"/>
                <a:cs typeface="+mn-cs"/>
              </a:rPr>
              <a:t> community supervision, or parole;</a:t>
            </a:r>
          </a:p>
          <a:p>
            <a:r>
              <a:rPr lang="en-US" sz="1200" b="0" i="0" kern="1200" dirty="0">
                <a:solidFill>
                  <a:schemeClr val="tx1"/>
                </a:solidFill>
                <a:effectLst/>
                <a:latin typeface="+mn-lt"/>
                <a:ea typeface="+mn-ea"/>
                <a:cs typeface="+mn-cs"/>
              </a:rPr>
              <a:t>(3)  Specific factors related to the defendant that indicate a lack of need for treatment or supervision upon release from custody; and</a:t>
            </a:r>
          </a:p>
          <a:p>
            <a:r>
              <a:rPr lang="en-US" sz="1200" b="0" i="0" kern="1200" dirty="0">
                <a:solidFill>
                  <a:schemeClr val="tx1"/>
                </a:solidFill>
                <a:effectLst/>
                <a:latin typeface="+mn-lt"/>
                <a:ea typeface="+mn-ea"/>
                <a:cs typeface="+mn-cs"/>
              </a:rPr>
              <a:t>(4)  Whether the nature, seriousness, or circumstances of the case or the defendant's past performance on supervision substantially outweigh the benefits of supervision in promoting public safety and the defendant's successful reentry into the community upon release from custody.</a:t>
            </a:r>
          </a:p>
          <a:p>
            <a:r>
              <a:rPr lang="en-US" sz="1200" b="1" i="0" kern="1200" dirty="0">
                <a:solidFill>
                  <a:schemeClr val="tx1"/>
                </a:solidFill>
                <a:effectLst/>
                <a:latin typeface="+mn-lt"/>
                <a:ea typeface="+mn-ea"/>
                <a:cs typeface="+mn-cs"/>
              </a:rPr>
              <a:t>(c) Criteria affecting conditions and length of mandatory supervision</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In exercising discretion to select the appropriate period and conditions of mandatory supervision, factors the court may consider include:</a:t>
            </a:r>
          </a:p>
          <a:p>
            <a:r>
              <a:rPr lang="en-US" sz="1200" b="0" i="0" kern="1200" dirty="0">
                <a:solidFill>
                  <a:schemeClr val="tx1"/>
                </a:solidFill>
                <a:effectLst/>
                <a:latin typeface="+mn-lt"/>
                <a:ea typeface="+mn-ea"/>
                <a:cs typeface="+mn-cs"/>
              </a:rPr>
              <a:t>(1)  Availability of appropriate community corrections programs;</a:t>
            </a:r>
          </a:p>
          <a:p>
            <a:r>
              <a:rPr lang="en-US" sz="1200" b="0" i="0" kern="1200" dirty="0">
                <a:solidFill>
                  <a:schemeClr val="tx1"/>
                </a:solidFill>
                <a:effectLst/>
                <a:latin typeface="+mn-lt"/>
                <a:ea typeface="+mn-ea"/>
                <a:cs typeface="+mn-cs"/>
              </a:rPr>
              <a:t>(2)  Victim restitution, including any conditions or period of supervision necessary to promote the collection of any court-ordered restitution;</a:t>
            </a:r>
          </a:p>
          <a:p>
            <a:r>
              <a:rPr lang="en-US" sz="1200" b="0" i="0" kern="1200" dirty="0">
                <a:solidFill>
                  <a:schemeClr val="tx1"/>
                </a:solidFill>
                <a:effectLst/>
                <a:latin typeface="+mn-lt"/>
                <a:ea typeface="+mn-ea"/>
                <a:cs typeface="+mn-cs"/>
              </a:rPr>
              <a:t>(3)  Consideration of length and conditions of supervision to promote the successful reintegration of the defendant into the community upon release from custody;</a:t>
            </a:r>
          </a:p>
          <a:p>
            <a:r>
              <a:rPr lang="en-US" sz="1200" b="0" i="0" kern="1200" dirty="0">
                <a:solidFill>
                  <a:schemeClr val="tx1"/>
                </a:solidFill>
                <a:effectLst/>
                <a:latin typeface="+mn-lt"/>
                <a:ea typeface="+mn-ea"/>
                <a:cs typeface="+mn-cs"/>
              </a:rPr>
              <a:t>(4)  Public safety, including protection of any victims and witnesses;</a:t>
            </a:r>
          </a:p>
          <a:p>
            <a:r>
              <a:rPr lang="en-US" sz="1200" b="0" i="0" kern="1200" dirty="0">
                <a:solidFill>
                  <a:schemeClr val="tx1"/>
                </a:solidFill>
                <a:effectLst/>
                <a:latin typeface="+mn-lt"/>
                <a:ea typeface="+mn-ea"/>
                <a:cs typeface="+mn-cs"/>
              </a:rPr>
              <a:t>(5)  Past performance and present status on probation, mandatory supervision, </a:t>
            </a:r>
            <a:r>
              <a:rPr lang="en-US" sz="1200" b="0" i="0" kern="1200" dirty="0" err="1">
                <a:solidFill>
                  <a:schemeClr val="tx1"/>
                </a:solidFill>
                <a:effectLst/>
                <a:latin typeface="+mn-lt"/>
                <a:ea typeface="+mn-ea"/>
                <a:cs typeface="+mn-cs"/>
              </a:rPr>
              <a:t>postrelease</a:t>
            </a:r>
            <a:r>
              <a:rPr lang="en-US" sz="1200" b="0" i="0" kern="1200" dirty="0">
                <a:solidFill>
                  <a:schemeClr val="tx1"/>
                </a:solidFill>
                <a:effectLst/>
                <a:latin typeface="+mn-lt"/>
                <a:ea typeface="+mn-ea"/>
                <a:cs typeface="+mn-cs"/>
              </a:rPr>
              <a:t> community supervision, and parole;</a:t>
            </a:r>
          </a:p>
          <a:p>
            <a:r>
              <a:rPr lang="en-US" sz="1200" b="0" i="0" kern="1200" dirty="0">
                <a:solidFill>
                  <a:schemeClr val="tx1"/>
                </a:solidFill>
                <a:effectLst/>
                <a:latin typeface="+mn-lt"/>
                <a:ea typeface="+mn-ea"/>
                <a:cs typeface="+mn-cs"/>
              </a:rPr>
              <a:t>(6)  The balance of custody exposure after imposition of presentence custody credits;</a:t>
            </a:r>
          </a:p>
          <a:p>
            <a:r>
              <a:rPr lang="en-US" sz="1200" b="0" i="0" kern="1200" dirty="0">
                <a:solidFill>
                  <a:schemeClr val="tx1"/>
                </a:solidFill>
                <a:effectLst/>
                <a:latin typeface="+mn-lt"/>
                <a:ea typeface="+mn-ea"/>
                <a:cs typeface="+mn-cs"/>
              </a:rPr>
              <a:t>(7)  Consideration of the statutory accrual of post-sentence custody credits for mandatory supervision under section 1170(h)(5)(B) and sentences served in county jail under section 4019(a)(6);</a:t>
            </a:r>
          </a:p>
          <a:p>
            <a:r>
              <a:rPr lang="en-US" sz="1200" b="0" i="0" kern="1200" dirty="0">
                <a:solidFill>
                  <a:schemeClr val="tx1"/>
                </a:solidFill>
                <a:effectLst/>
                <a:latin typeface="+mn-lt"/>
                <a:ea typeface="+mn-ea"/>
                <a:cs typeface="+mn-cs"/>
              </a:rPr>
              <a:t>(8)  The defendant's specific needs and risk factors identified by a risk/needs assessment, if available; and</a:t>
            </a:r>
          </a:p>
          <a:p>
            <a:r>
              <a:rPr lang="en-US" sz="1200" b="0" i="0" kern="1200" dirty="0">
                <a:solidFill>
                  <a:schemeClr val="tx1"/>
                </a:solidFill>
                <a:effectLst/>
                <a:latin typeface="+mn-lt"/>
                <a:ea typeface="+mn-ea"/>
                <a:cs typeface="+mn-cs"/>
              </a:rPr>
              <a:t>(9)  The likely effect of extended imprisonment on the defendant and any dependents.</a:t>
            </a:r>
          </a:p>
          <a:p>
            <a:r>
              <a:rPr lang="en-US" sz="1200" b="0" i="1" kern="1200" dirty="0">
                <a:solidFill>
                  <a:schemeClr val="tx1"/>
                </a:solidFill>
                <a:effectLst/>
                <a:latin typeface="+mn-lt"/>
                <a:ea typeface="+mn-ea"/>
                <a:cs typeface="+mn-cs"/>
              </a:rPr>
              <a:t>(</a:t>
            </a:r>
            <a:r>
              <a:rPr lang="en-US" sz="1200" b="0" i="1" kern="1200" dirty="0" err="1">
                <a:solidFill>
                  <a:schemeClr val="tx1"/>
                </a:solidFill>
                <a:effectLst/>
                <a:latin typeface="+mn-lt"/>
                <a:ea typeface="+mn-ea"/>
                <a:cs typeface="+mn-cs"/>
              </a:rPr>
              <a:t>Subd</a:t>
            </a:r>
            <a:r>
              <a:rPr lang="en-US" sz="1200" b="0" i="1" kern="1200" dirty="0">
                <a:solidFill>
                  <a:schemeClr val="tx1"/>
                </a:solidFill>
                <a:effectLst/>
                <a:latin typeface="+mn-lt"/>
                <a:ea typeface="+mn-ea"/>
                <a:cs typeface="+mn-cs"/>
              </a:rPr>
              <a:t> (c) amended effective January 1, 2018.)</a:t>
            </a:r>
          </a:p>
          <a:p>
            <a:r>
              <a:rPr lang="en-US" sz="1200" b="1" i="0" kern="1200" dirty="0">
                <a:solidFill>
                  <a:schemeClr val="tx1"/>
                </a:solidFill>
                <a:effectLst/>
                <a:latin typeface="+mn-lt"/>
                <a:ea typeface="+mn-ea"/>
                <a:cs typeface="+mn-cs"/>
              </a:rPr>
              <a:t>(d) Statement of reasons for denial of mandatory supervision</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Notwithstanding rule 4.412(a), when a court denies a period of mandatory supervision in the interests of justice, the court must state the reasons for the denial on the record.</a:t>
            </a:r>
          </a:p>
          <a:p>
            <a:endParaRPr lang="en-US" dirty="0"/>
          </a:p>
        </p:txBody>
      </p:sp>
      <p:sp>
        <p:nvSpPr>
          <p:cNvPr id="4" name="Slide Number Placeholder 3"/>
          <p:cNvSpPr>
            <a:spLocks noGrp="1"/>
          </p:cNvSpPr>
          <p:nvPr>
            <p:ph type="sldNum" sz="quarter" idx="5"/>
          </p:nvPr>
        </p:nvSpPr>
        <p:spPr/>
        <p:txBody>
          <a:bodyPr/>
          <a:lstStyle/>
          <a:p>
            <a:fld id="{BC36ABA3-AE4D-41B5-81F6-BD969811D969}" type="slidenum">
              <a:rPr lang="en-US" smtClean="0"/>
              <a:t>44</a:t>
            </a:fld>
            <a:endParaRPr lang="en-US"/>
          </a:p>
        </p:txBody>
      </p:sp>
    </p:spTree>
    <p:extLst>
      <p:ext uri="{BB962C8B-B14F-4D97-AF65-F5344CB8AC3E}">
        <p14:creationId xmlns:p14="http://schemas.microsoft.com/office/powerpoint/2010/main" val="9336306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36ABA3-AE4D-41B5-81F6-BD969811D969}" type="slidenum">
              <a:rPr lang="en-US" smtClean="0"/>
              <a:t>45</a:t>
            </a:fld>
            <a:endParaRPr lang="en-US"/>
          </a:p>
        </p:txBody>
      </p:sp>
    </p:spTree>
    <p:extLst>
      <p:ext uri="{BB962C8B-B14F-4D97-AF65-F5344CB8AC3E}">
        <p14:creationId xmlns:p14="http://schemas.microsoft.com/office/powerpoint/2010/main" val="30698264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Rule 4.420. Selection of term of imprisonment</a:t>
            </a:r>
          </a:p>
          <a:p>
            <a:r>
              <a:rPr lang="en-US" sz="1200" b="1" i="0" kern="1200" dirty="0">
                <a:solidFill>
                  <a:schemeClr val="tx1"/>
                </a:solidFill>
                <a:effectLst/>
                <a:latin typeface="+mn-lt"/>
                <a:ea typeface="+mn-ea"/>
                <a:cs typeface="+mn-cs"/>
              </a:rPr>
              <a:t>(a)</a:t>
            </a:r>
            <a:r>
              <a:rPr lang="en-US" sz="1200" b="0" i="0" kern="1200" dirty="0">
                <a:solidFill>
                  <a:schemeClr val="tx1"/>
                </a:solidFill>
                <a:effectLst/>
                <a:latin typeface="+mn-lt"/>
                <a:ea typeface="+mn-ea"/>
                <a:cs typeface="+mn-cs"/>
              </a:rPr>
              <a:t> When a sentence of imprisonment is imposed, or the execution of a sentence of imprisonment is ordered suspended, the sentencing judge must select the upper, middle, or lower term on each count for which the defendant has been convicted, as provided in section 1170(b) and these rules.</a:t>
            </a:r>
          </a:p>
          <a:p>
            <a:r>
              <a:rPr lang="en-US" sz="1200" b="0" i="1" kern="1200" dirty="0">
                <a:solidFill>
                  <a:schemeClr val="tx1"/>
                </a:solidFill>
                <a:effectLst/>
                <a:latin typeface="+mn-lt"/>
                <a:ea typeface="+mn-ea"/>
                <a:cs typeface="+mn-cs"/>
              </a:rPr>
              <a:t>(</a:t>
            </a:r>
            <a:r>
              <a:rPr lang="en-US" sz="1200" b="0" i="1" kern="1200" dirty="0" err="1">
                <a:solidFill>
                  <a:schemeClr val="tx1"/>
                </a:solidFill>
                <a:effectLst/>
                <a:latin typeface="+mn-lt"/>
                <a:ea typeface="+mn-ea"/>
                <a:cs typeface="+mn-cs"/>
              </a:rPr>
              <a:t>Subd</a:t>
            </a:r>
            <a:r>
              <a:rPr lang="en-US" sz="1200" b="0" i="1" kern="1200" dirty="0">
                <a:solidFill>
                  <a:schemeClr val="tx1"/>
                </a:solidFill>
                <a:effectLst/>
                <a:latin typeface="+mn-lt"/>
                <a:ea typeface="+mn-ea"/>
                <a:cs typeface="+mn-cs"/>
              </a:rPr>
              <a:t> (a) amended effective May 23, 2007; previously amended effective July 28, 1977, January 1, 1991, and January 1, 2007.)</a:t>
            </a:r>
          </a:p>
          <a:p>
            <a:r>
              <a:rPr lang="en-US" sz="1200" b="1" i="0" kern="1200" dirty="0">
                <a:solidFill>
                  <a:schemeClr val="tx1"/>
                </a:solidFill>
                <a:effectLst/>
                <a:latin typeface="+mn-lt"/>
                <a:ea typeface="+mn-ea"/>
                <a:cs typeface="+mn-cs"/>
              </a:rPr>
              <a:t>(b) </a:t>
            </a:r>
            <a:r>
              <a:rPr lang="en-US" sz="1200" b="0" i="0" kern="1200" dirty="0">
                <a:solidFill>
                  <a:schemeClr val="tx1"/>
                </a:solidFill>
                <a:effectLst/>
                <a:latin typeface="+mn-lt"/>
                <a:ea typeface="+mn-ea"/>
                <a:cs typeface="+mn-cs"/>
              </a:rPr>
              <a:t>In exercising his or her discretion in selecting one of the three authorized terms of imprisonment referred to in section 1170(b), the sentencing judge may consider circumstances in aggravation or mitigation, and any other factor reasonably related to the sentencing decision. The relevant circumstances may be obtained from the case record, the probation officer's report, other reports and statements properly received, statements in aggravation or mitigation, and any evidence introduced at the sentencing hearing.</a:t>
            </a:r>
          </a:p>
          <a:p>
            <a:r>
              <a:rPr lang="en-US" sz="1200" b="0" i="1" kern="1200" dirty="0">
                <a:solidFill>
                  <a:schemeClr val="tx1"/>
                </a:solidFill>
                <a:effectLst/>
                <a:latin typeface="+mn-lt"/>
                <a:ea typeface="+mn-ea"/>
                <a:cs typeface="+mn-cs"/>
              </a:rPr>
              <a:t>(</a:t>
            </a:r>
            <a:r>
              <a:rPr lang="en-US" sz="1200" b="0" i="1" kern="1200" dirty="0" err="1">
                <a:solidFill>
                  <a:schemeClr val="tx1"/>
                </a:solidFill>
                <a:effectLst/>
                <a:latin typeface="+mn-lt"/>
                <a:ea typeface="+mn-ea"/>
                <a:cs typeface="+mn-cs"/>
              </a:rPr>
              <a:t>Subd</a:t>
            </a:r>
            <a:r>
              <a:rPr lang="en-US" sz="1200" b="0" i="1" kern="1200" dirty="0">
                <a:solidFill>
                  <a:schemeClr val="tx1"/>
                </a:solidFill>
                <a:effectLst/>
                <a:latin typeface="+mn-lt"/>
                <a:ea typeface="+mn-ea"/>
                <a:cs typeface="+mn-cs"/>
              </a:rPr>
              <a:t> (b) amended effective January 1, 2017; previously amended effective July 28, 1977, January 1, 1991, January 1, 2007, May 23, 2007, and January 1, 2008.)</a:t>
            </a:r>
          </a:p>
          <a:p>
            <a:r>
              <a:rPr lang="en-US" sz="1200" b="1" i="0" kern="1200" dirty="0">
                <a:solidFill>
                  <a:schemeClr val="tx1"/>
                </a:solidFill>
                <a:effectLst/>
                <a:latin typeface="+mn-lt"/>
                <a:ea typeface="+mn-ea"/>
                <a:cs typeface="+mn-cs"/>
              </a:rPr>
              <a:t>(c)</a:t>
            </a:r>
            <a:r>
              <a:rPr lang="en-US" sz="1200" b="0" i="0" kern="1200" dirty="0">
                <a:solidFill>
                  <a:schemeClr val="tx1"/>
                </a:solidFill>
                <a:effectLst/>
                <a:latin typeface="+mn-lt"/>
                <a:ea typeface="+mn-ea"/>
                <a:cs typeface="+mn-cs"/>
              </a:rPr>
              <a:t> To comply with section 1170(b), a fact charged and found as an enhancement may be used as a reason for imposing a particular term only if the court has discretion to strike the punishment for the enhancement and does so. The use of a fact of an enhancement to impose the upper term of imprisonment is an adequate reason for striking the additional term of imprisonment, regardless of the effect on the total term.</a:t>
            </a:r>
          </a:p>
          <a:p>
            <a:r>
              <a:rPr lang="en-US" sz="1200" b="0" i="1" kern="1200" dirty="0">
                <a:solidFill>
                  <a:schemeClr val="tx1"/>
                </a:solidFill>
                <a:effectLst/>
                <a:latin typeface="+mn-lt"/>
                <a:ea typeface="+mn-ea"/>
                <a:cs typeface="+mn-cs"/>
              </a:rPr>
              <a:t>(</a:t>
            </a:r>
            <a:r>
              <a:rPr lang="en-US" sz="1200" b="0" i="1" kern="1200" dirty="0" err="1">
                <a:solidFill>
                  <a:schemeClr val="tx1"/>
                </a:solidFill>
                <a:effectLst/>
                <a:latin typeface="+mn-lt"/>
                <a:ea typeface="+mn-ea"/>
                <a:cs typeface="+mn-cs"/>
              </a:rPr>
              <a:t>Subd</a:t>
            </a:r>
            <a:r>
              <a:rPr lang="en-US" sz="1200" b="0" i="1" kern="1200" dirty="0">
                <a:solidFill>
                  <a:schemeClr val="tx1"/>
                </a:solidFill>
                <a:effectLst/>
                <a:latin typeface="+mn-lt"/>
                <a:ea typeface="+mn-ea"/>
                <a:cs typeface="+mn-cs"/>
              </a:rPr>
              <a:t> (c) amended effective January 1, 2018; adopted effective January 1, 1991.)</a:t>
            </a:r>
          </a:p>
          <a:p>
            <a:r>
              <a:rPr lang="en-US" sz="1200" b="1" i="0" kern="1200" dirty="0">
                <a:solidFill>
                  <a:schemeClr val="tx1"/>
                </a:solidFill>
                <a:effectLst/>
                <a:latin typeface="+mn-lt"/>
                <a:ea typeface="+mn-ea"/>
                <a:cs typeface="+mn-cs"/>
              </a:rPr>
              <a:t>(d)</a:t>
            </a:r>
            <a:r>
              <a:rPr lang="en-US" sz="1200" b="0" i="0" kern="1200" dirty="0">
                <a:solidFill>
                  <a:schemeClr val="tx1"/>
                </a:solidFill>
                <a:effectLst/>
                <a:latin typeface="+mn-lt"/>
                <a:ea typeface="+mn-ea"/>
                <a:cs typeface="+mn-cs"/>
              </a:rPr>
              <a:t> A fact that is an element of the crime on which punishment is being imposed may not be used to impose a particular term.</a:t>
            </a:r>
          </a:p>
          <a:p>
            <a:r>
              <a:rPr lang="en-US" sz="1200" b="0" i="1" kern="1200" dirty="0">
                <a:solidFill>
                  <a:schemeClr val="tx1"/>
                </a:solidFill>
                <a:effectLst/>
                <a:latin typeface="+mn-lt"/>
                <a:ea typeface="+mn-ea"/>
                <a:cs typeface="+mn-cs"/>
              </a:rPr>
              <a:t>(</a:t>
            </a:r>
            <a:r>
              <a:rPr lang="en-US" sz="1200" b="0" i="1" kern="1200" dirty="0" err="1">
                <a:solidFill>
                  <a:schemeClr val="tx1"/>
                </a:solidFill>
                <a:effectLst/>
                <a:latin typeface="+mn-lt"/>
                <a:ea typeface="+mn-ea"/>
                <a:cs typeface="+mn-cs"/>
              </a:rPr>
              <a:t>Subd</a:t>
            </a:r>
            <a:r>
              <a:rPr lang="en-US" sz="1200" b="0" i="1" kern="1200" dirty="0">
                <a:solidFill>
                  <a:schemeClr val="tx1"/>
                </a:solidFill>
                <a:effectLst/>
                <a:latin typeface="+mn-lt"/>
                <a:ea typeface="+mn-ea"/>
                <a:cs typeface="+mn-cs"/>
              </a:rPr>
              <a:t> (d) amended effective January 1, 2018; adopted effective January 1, 1991; previously amended effective January 1, 2007, May 23, 2007, and January 1, 2008.)</a:t>
            </a:r>
          </a:p>
          <a:p>
            <a:r>
              <a:rPr lang="en-US" sz="1200" b="1" i="0" kern="1200" dirty="0">
                <a:solidFill>
                  <a:schemeClr val="tx1"/>
                </a:solidFill>
                <a:effectLst/>
                <a:latin typeface="+mn-lt"/>
                <a:ea typeface="+mn-ea"/>
                <a:cs typeface="+mn-cs"/>
              </a:rPr>
              <a:t>(e) </a:t>
            </a:r>
            <a:r>
              <a:rPr lang="en-US" sz="1200" b="0" i="0" kern="1200" dirty="0">
                <a:solidFill>
                  <a:schemeClr val="tx1"/>
                </a:solidFill>
                <a:effectLst/>
                <a:latin typeface="+mn-lt"/>
                <a:ea typeface="+mn-ea"/>
                <a:cs typeface="+mn-cs"/>
              </a:rPr>
              <a:t>The reasons for selecting one of the three authorized terms of imprisonment referred to in section 1170(b) must be stated orally on the record.</a:t>
            </a:r>
          </a:p>
          <a:p>
            <a:endParaRPr lang="en-US" dirty="0"/>
          </a:p>
        </p:txBody>
      </p:sp>
      <p:sp>
        <p:nvSpPr>
          <p:cNvPr id="4" name="Slide Number Placeholder 3"/>
          <p:cNvSpPr>
            <a:spLocks noGrp="1"/>
          </p:cNvSpPr>
          <p:nvPr>
            <p:ph type="sldNum" sz="quarter" idx="5"/>
          </p:nvPr>
        </p:nvSpPr>
        <p:spPr/>
        <p:txBody>
          <a:bodyPr/>
          <a:lstStyle/>
          <a:p>
            <a:fld id="{BC36ABA3-AE4D-41B5-81F6-BD969811D969}" type="slidenum">
              <a:rPr lang="en-US" smtClean="0"/>
              <a:t>91</a:t>
            </a:fld>
            <a:endParaRPr lang="en-US"/>
          </a:p>
        </p:txBody>
      </p:sp>
    </p:spTree>
    <p:extLst>
      <p:ext uri="{BB962C8B-B14F-4D97-AF65-F5344CB8AC3E}">
        <p14:creationId xmlns:p14="http://schemas.microsoft.com/office/powerpoint/2010/main" val="18464200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Rule 4.421. Circumstances in aggravation</a:t>
            </a:r>
          </a:p>
          <a:p>
            <a:r>
              <a:rPr lang="en-US" sz="1200" b="0" i="0" kern="1200" dirty="0">
                <a:solidFill>
                  <a:schemeClr val="tx1"/>
                </a:solidFill>
                <a:effectLst/>
                <a:latin typeface="+mn-lt"/>
                <a:ea typeface="+mn-ea"/>
                <a:cs typeface="+mn-cs"/>
              </a:rPr>
              <a:t>Circumstances in aggravation include factors relating to the crime and factors relating to the defendant.</a:t>
            </a:r>
          </a:p>
          <a:p>
            <a:r>
              <a:rPr lang="en-US" sz="1200" b="1" i="0" kern="1200" dirty="0">
                <a:solidFill>
                  <a:schemeClr val="tx1"/>
                </a:solidFill>
                <a:effectLst/>
                <a:latin typeface="+mn-lt"/>
                <a:ea typeface="+mn-ea"/>
                <a:cs typeface="+mn-cs"/>
              </a:rPr>
              <a:t>(a) Factors relating to the crime</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Factors relating to the crime, whether or not charged or chargeable as enhancements include that:</a:t>
            </a:r>
          </a:p>
          <a:p>
            <a:r>
              <a:rPr lang="en-US" sz="1200" b="0" i="0" kern="1200" dirty="0">
                <a:solidFill>
                  <a:schemeClr val="tx1"/>
                </a:solidFill>
                <a:effectLst/>
                <a:latin typeface="+mn-lt"/>
                <a:ea typeface="+mn-ea"/>
                <a:cs typeface="+mn-cs"/>
              </a:rPr>
              <a:t>(1)  The crime involved great violence, great bodily harm, threat of great bodily harm, or other acts disclosing a high degree of cruelty, viciousness, or callousness;</a:t>
            </a:r>
          </a:p>
          <a:p>
            <a:r>
              <a:rPr lang="en-US" sz="1200" b="0" i="0" kern="1200" dirty="0">
                <a:solidFill>
                  <a:schemeClr val="tx1"/>
                </a:solidFill>
                <a:effectLst/>
                <a:latin typeface="+mn-lt"/>
                <a:ea typeface="+mn-ea"/>
                <a:cs typeface="+mn-cs"/>
              </a:rPr>
              <a:t>(2)  The defendant was armed with or used a weapon at the time of the commission of the crime;</a:t>
            </a:r>
          </a:p>
          <a:p>
            <a:r>
              <a:rPr lang="en-US" sz="1200" b="0" i="0" kern="1200" dirty="0">
                <a:solidFill>
                  <a:schemeClr val="tx1"/>
                </a:solidFill>
                <a:effectLst/>
                <a:latin typeface="+mn-lt"/>
                <a:ea typeface="+mn-ea"/>
                <a:cs typeface="+mn-cs"/>
              </a:rPr>
              <a:t>(3)  The victim was particularly vulnerable;</a:t>
            </a:r>
          </a:p>
          <a:p>
            <a:r>
              <a:rPr lang="en-US" sz="1200" b="0" i="0" kern="1200" dirty="0">
                <a:solidFill>
                  <a:schemeClr val="tx1"/>
                </a:solidFill>
                <a:effectLst/>
                <a:latin typeface="+mn-lt"/>
                <a:ea typeface="+mn-ea"/>
                <a:cs typeface="+mn-cs"/>
              </a:rPr>
              <a:t>(4)  The defendant induced others to participate in the commission of the crime or occupied a position of leadership or dominance of other participants in its commission;</a:t>
            </a:r>
          </a:p>
          <a:p>
            <a:r>
              <a:rPr lang="en-US" sz="1200" b="0" i="0" kern="1200" dirty="0">
                <a:solidFill>
                  <a:schemeClr val="tx1"/>
                </a:solidFill>
                <a:effectLst/>
                <a:latin typeface="+mn-lt"/>
                <a:ea typeface="+mn-ea"/>
                <a:cs typeface="+mn-cs"/>
              </a:rPr>
              <a:t>(5)  The defendant induced a minor to commit or assist in the commission of the crime;</a:t>
            </a:r>
          </a:p>
          <a:p>
            <a:r>
              <a:rPr lang="en-US" sz="1200" b="0" i="0" kern="1200" dirty="0">
                <a:solidFill>
                  <a:schemeClr val="tx1"/>
                </a:solidFill>
                <a:effectLst/>
                <a:latin typeface="+mn-lt"/>
                <a:ea typeface="+mn-ea"/>
                <a:cs typeface="+mn-cs"/>
              </a:rPr>
              <a:t>(6)  The defendant threatened witnesses, unlawfully prevented or dissuaded witnesses from testifying, suborned perjury, or in any other way illegally interfered with the judicial process;</a:t>
            </a:r>
          </a:p>
          <a:p>
            <a:r>
              <a:rPr lang="en-US" sz="1200" b="0" i="0" kern="1200" dirty="0">
                <a:solidFill>
                  <a:schemeClr val="tx1"/>
                </a:solidFill>
                <a:effectLst/>
                <a:latin typeface="+mn-lt"/>
                <a:ea typeface="+mn-ea"/>
                <a:cs typeface="+mn-cs"/>
              </a:rPr>
              <a:t>(7)  The defendant was convicted of other crimes for which consecutive sentences could have been imposed but for which concurrent sentences are being imposed;</a:t>
            </a:r>
          </a:p>
          <a:p>
            <a:r>
              <a:rPr lang="en-US" sz="1200" b="0" i="0" kern="1200" dirty="0">
                <a:solidFill>
                  <a:schemeClr val="tx1"/>
                </a:solidFill>
                <a:effectLst/>
                <a:latin typeface="+mn-lt"/>
                <a:ea typeface="+mn-ea"/>
                <a:cs typeface="+mn-cs"/>
              </a:rPr>
              <a:t>(8)  The manner in which the crime was carried out indicates planning, sophistication, or professionalism;</a:t>
            </a:r>
          </a:p>
          <a:p>
            <a:r>
              <a:rPr lang="en-US" sz="1200" b="0" i="0" kern="1200" dirty="0">
                <a:solidFill>
                  <a:schemeClr val="tx1"/>
                </a:solidFill>
                <a:effectLst/>
                <a:latin typeface="+mn-lt"/>
                <a:ea typeface="+mn-ea"/>
                <a:cs typeface="+mn-cs"/>
              </a:rPr>
              <a:t>(9)  The crime involved an attempted or actual taking or damage of great monetary value;</a:t>
            </a:r>
          </a:p>
          <a:p>
            <a:r>
              <a:rPr lang="en-US" sz="1200" b="0" i="0" kern="1200" dirty="0">
                <a:solidFill>
                  <a:schemeClr val="tx1"/>
                </a:solidFill>
                <a:effectLst/>
                <a:latin typeface="+mn-lt"/>
                <a:ea typeface="+mn-ea"/>
                <a:cs typeface="+mn-cs"/>
              </a:rPr>
              <a:t>(10)  The crime involved a large quantity of contraband; and</a:t>
            </a:r>
          </a:p>
          <a:p>
            <a:r>
              <a:rPr lang="en-US" sz="1200" b="0" i="0" kern="1200" dirty="0">
                <a:solidFill>
                  <a:schemeClr val="tx1"/>
                </a:solidFill>
                <a:effectLst/>
                <a:latin typeface="+mn-lt"/>
                <a:ea typeface="+mn-ea"/>
                <a:cs typeface="+mn-cs"/>
              </a:rPr>
              <a:t>(11)  The defendant took advantage of a position of trust or confidence to commit the offense.</a:t>
            </a:r>
          </a:p>
          <a:p>
            <a:r>
              <a:rPr lang="en-US" sz="1200" b="0" i="0" kern="1200" dirty="0">
                <a:solidFill>
                  <a:schemeClr val="tx1"/>
                </a:solidFill>
                <a:effectLst/>
                <a:latin typeface="+mn-lt"/>
                <a:ea typeface="+mn-ea"/>
                <a:cs typeface="+mn-cs"/>
              </a:rPr>
              <a:t>(12)  The crime constitutes a hate crime under section 422.55 and:</a:t>
            </a:r>
          </a:p>
          <a:p>
            <a:r>
              <a:rPr lang="en-US" sz="1200" b="0" i="0" kern="1200" dirty="0">
                <a:solidFill>
                  <a:schemeClr val="tx1"/>
                </a:solidFill>
                <a:effectLst/>
                <a:latin typeface="+mn-lt"/>
                <a:ea typeface="+mn-ea"/>
                <a:cs typeface="+mn-cs"/>
              </a:rPr>
              <a:t>(A)  No hate crime enhancements under section 422.75 are imposed; and</a:t>
            </a:r>
          </a:p>
          <a:p>
            <a:r>
              <a:rPr lang="en-US" sz="1200" b="0" i="0" kern="1200" dirty="0">
                <a:solidFill>
                  <a:schemeClr val="tx1"/>
                </a:solidFill>
                <a:effectLst/>
                <a:latin typeface="+mn-lt"/>
                <a:ea typeface="+mn-ea"/>
                <a:cs typeface="+mn-cs"/>
              </a:rPr>
              <a:t>(B)  The crime is not subject to sentencing under section 1170.8.</a:t>
            </a:r>
          </a:p>
          <a:p>
            <a:r>
              <a:rPr lang="en-US" sz="1200" b="0" i="1" kern="1200" dirty="0">
                <a:solidFill>
                  <a:schemeClr val="tx1"/>
                </a:solidFill>
                <a:effectLst/>
                <a:latin typeface="+mn-lt"/>
                <a:ea typeface="+mn-ea"/>
                <a:cs typeface="+mn-cs"/>
              </a:rPr>
              <a:t>(</a:t>
            </a:r>
            <a:r>
              <a:rPr lang="en-US" sz="1200" b="0" i="1" kern="1200" dirty="0" err="1">
                <a:solidFill>
                  <a:schemeClr val="tx1"/>
                </a:solidFill>
                <a:effectLst/>
                <a:latin typeface="+mn-lt"/>
                <a:ea typeface="+mn-ea"/>
                <a:cs typeface="+mn-cs"/>
              </a:rPr>
              <a:t>Subd</a:t>
            </a:r>
            <a:r>
              <a:rPr lang="en-US" sz="1200" b="0" i="1" kern="1200" dirty="0">
                <a:solidFill>
                  <a:schemeClr val="tx1"/>
                </a:solidFill>
                <a:effectLst/>
                <a:latin typeface="+mn-lt"/>
                <a:ea typeface="+mn-ea"/>
                <a:cs typeface="+mn-cs"/>
              </a:rPr>
              <a:t> (a) amended effective May 23, 2007; previously amended effective January 1, 1991, and January 1, 2007.)</a:t>
            </a:r>
          </a:p>
          <a:p>
            <a:r>
              <a:rPr lang="en-US" sz="1200" b="1" i="0" kern="1200" dirty="0">
                <a:solidFill>
                  <a:schemeClr val="tx1"/>
                </a:solidFill>
                <a:effectLst/>
                <a:latin typeface="+mn-lt"/>
                <a:ea typeface="+mn-ea"/>
                <a:cs typeface="+mn-cs"/>
              </a:rPr>
              <a:t>(b) Factors relating to the defendant</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Factors relating to the defendant include that:</a:t>
            </a:r>
          </a:p>
          <a:p>
            <a:r>
              <a:rPr lang="en-US" sz="1200" b="0" i="0" kern="1200" dirty="0">
                <a:solidFill>
                  <a:schemeClr val="tx1"/>
                </a:solidFill>
                <a:effectLst/>
                <a:latin typeface="+mn-lt"/>
                <a:ea typeface="+mn-ea"/>
                <a:cs typeface="+mn-cs"/>
              </a:rPr>
              <a:t>(1)  The defendant has engaged in violent conduct that indicates a serious danger to society;</a:t>
            </a:r>
          </a:p>
          <a:p>
            <a:r>
              <a:rPr lang="en-US" sz="1200" b="0" i="0" kern="1200" dirty="0">
                <a:solidFill>
                  <a:schemeClr val="tx1"/>
                </a:solidFill>
                <a:effectLst/>
                <a:latin typeface="+mn-lt"/>
                <a:ea typeface="+mn-ea"/>
                <a:cs typeface="+mn-cs"/>
              </a:rPr>
              <a:t>(2)  The defendant's prior convictions as an adult or sustained petitions in juvenile delinquency proceedings are numerous or of increasing seriousness;</a:t>
            </a:r>
          </a:p>
          <a:p>
            <a:r>
              <a:rPr lang="en-US" sz="1200" b="0" i="0" kern="1200" dirty="0">
                <a:solidFill>
                  <a:schemeClr val="tx1"/>
                </a:solidFill>
                <a:effectLst/>
                <a:latin typeface="+mn-lt"/>
                <a:ea typeface="+mn-ea"/>
                <a:cs typeface="+mn-cs"/>
              </a:rPr>
              <a:t>(3)  The defendant has served a prior term in prison or county jail under section 1170(h);</a:t>
            </a:r>
          </a:p>
          <a:p>
            <a:r>
              <a:rPr lang="en-US" sz="1200" b="0" i="0" kern="1200" dirty="0">
                <a:solidFill>
                  <a:schemeClr val="tx1"/>
                </a:solidFill>
                <a:effectLst/>
                <a:latin typeface="+mn-lt"/>
                <a:ea typeface="+mn-ea"/>
                <a:cs typeface="+mn-cs"/>
              </a:rPr>
              <a:t>(4)  The defendant was on probation, mandatory supervision, </a:t>
            </a:r>
            <a:r>
              <a:rPr lang="en-US" sz="1200" b="0" i="0" kern="1200" dirty="0" err="1">
                <a:solidFill>
                  <a:schemeClr val="tx1"/>
                </a:solidFill>
                <a:effectLst/>
                <a:latin typeface="+mn-lt"/>
                <a:ea typeface="+mn-ea"/>
                <a:cs typeface="+mn-cs"/>
              </a:rPr>
              <a:t>postrelease</a:t>
            </a:r>
            <a:r>
              <a:rPr lang="en-US" sz="1200" b="0" i="0" kern="1200" dirty="0">
                <a:solidFill>
                  <a:schemeClr val="tx1"/>
                </a:solidFill>
                <a:effectLst/>
                <a:latin typeface="+mn-lt"/>
                <a:ea typeface="+mn-ea"/>
                <a:cs typeface="+mn-cs"/>
              </a:rPr>
              <a:t> community supervision, or parole when the crime was committed; and</a:t>
            </a:r>
          </a:p>
          <a:p>
            <a:r>
              <a:rPr lang="en-US" sz="1200" b="0" i="0" kern="1200" dirty="0">
                <a:solidFill>
                  <a:schemeClr val="tx1"/>
                </a:solidFill>
                <a:effectLst/>
                <a:latin typeface="+mn-lt"/>
                <a:ea typeface="+mn-ea"/>
                <a:cs typeface="+mn-cs"/>
              </a:rPr>
              <a:t>(5)  The defendant's prior performance on probation, mandatory supervision, </a:t>
            </a:r>
            <a:r>
              <a:rPr lang="en-US" sz="1200" b="0" i="0" kern="1200" dirty="0" err="1">
                <a:solidFill>
                  <a:schemeClr val="tx1"/>
                </a:solidFill>
                <a:effectLst/>
                <a:latin typeface="+mn-lt"/>
                <a:ea typeface="+mn-ea"/>
                <a:cs typeface="+mn-cs"/>
              </a:rPr>
              <a:t>postrelease</a:t>
            </a:r>
            <a:r>
              <a:rPr lang="en-US" sz="1200" b="0" i="0" kern="1200" dirty="0">
                <a:solidFill>
                  <a:schemeClr val="tx1"/>
                </a:solidFill>
                <a:effectLst/>
                <a:latin typeface="+mn-lt"/>
                <a:ea typeface="+mn-ea"/>
                <a:cs typeface="+mn-cs"/>
              </a:rPr>
              <a:t> community supervision, or parole was unsatisfactory.</a:t>
            </a:r>
          </a:p>
          <a:p>
            <a:r>
              <a:rPr lang="en-US" sz="1200" b="0" i="1" kern="1200" dirty="0">
                <a:solidFill>
                  <a:schemeClr val="tx1"/>
                </a:solidFill>
                <a:effectLst/>
                <a:latin typeface="+mn-lt"/>
                <a:ea typeface="+mn-ea"/>
                <a:cs typeface="+mn-cs"/>
              </a:rPr>
              <a:t>(</a:t>
            </a:r>
            <a:r>
              <a:rPr lang="en-US" sz="1200" b="0" i="1" kern="1200" dirty="0" err="1">
                <a:solidFill>
                  <a:schemeClr val="tx1"/>
                </a:solidFill>
                <a:effectLst/>
                <a:latin typeface="+mn-lt"/>
                <a:ea typeface="+mn-ea"/>
                <a:cs typeface="+mn-cs"/>
              </a:rPr>
              <a:t>Subd</a:t>
            </a:r>
            <a:r>
              <a:rPr lang="en-US" sz="1200" b="0" i="1" kern="1200" dirty="0">
                <a:solidFill>
                  <a:schemeClr val="tx1"/>
                </a:solidFill>
                <a:effectLst/>
                <a:latin typeface="+mn-lt"/>
                <a:ea typeface="+mn-ea"/>
                <a:cs typeface="+mn-cs"/>
              </a:rPr>
              <a:t> (b) amended effective January 1, 2017; previously amended effective January 1, 1991, January 1, 2007, and May 23, 2007.)</a:t>
            </a:r>
          </a:p>
          <a:p>
            <a:r>
              <a:rPr lang="en-US" sz="1200" b="1" i="0" kern="1200" dirty="0">
                <a:solidFill>
                  <a:schemeClr val="tx1"/>
                </a:solidFill>
                <a:effectLst/>
                <a:latin typeface="+mn-lt"/>
                <a:ea typeface="+mn-ea"/>
                <a:cs typeface="+mn-cs"/>
              </a:rPr>
              <a:t>(c) Other factors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Any other factors statutorily declared to be circumstances in aggravation or that reasonably relate to the defendant or the circumstances under which the crime was committed.</a:t>
            </a:r>
          </a:p>
          <a:p>
            <a:endParaRPr lang="en-US" dirty="0"/>
          </a:p>
        </p:txBody>
      </p:sp>
      <p:sp>
        <p:nvSpPr>
          <p:cNvPr id="4" name="Slide Number Placeholder 3"/>
          <p:cNvSpPr>
            <a:spLocks noGrp="1"/>
          </p:cNvSpPr>
          <p:nvPr>
            <p:ph type="sldNum" sz="quarter" idx="5"/>
          </p:nvPr>
        </p:nvSpPr>
        <p:spPr/>
        <p:txBody>
          <a:bodyPr/>
          <a:lstStyle/>
          <a:p>
            <a:fld id="{BC36ABA3-AE4D-41B5-81F6-BD969811D969}" type="slidenum">
              <a:rPr lang="en-US" smtClean="0"/>
              <a:t>92</a:t>
            </a:fld>
            <a:endParaRPr lang="en-US"/>
          </a:p>
        </p:txBody>
      </p:sp>
    </p:spTree>
    <p:extLst>
      <p:ext uri="{BB962C8B-B14F-4D97-AF65-F5344CB8AC3E}">
        <p14:creationId xmlns:p14="http://schemas.microsoft.com/office/powerpoint/2010/main" val="2897571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7E1EF-215D-456E-A19F-BDCD00A3BF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28A152-54FE-4CFB-B18E-D39D53805F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A140B33-1AD5-4782-A3C6-E067DBF0F068}"/>
              </a:ext>
            </a:extLst>
          </p:cNvPr>
          <p:cNvSpPr>
            <a:spLocks noGrp="1"/>
          </p:cNvSpPr>
          <p:nvPr>
            <p:ph type="dt" sz="half" idx="10"/>
          </p:nvPr>
        </p:nvSpPr>
        <p:spPr/>
        <p:txBody>
          <a:bodyPr/>
          <a:lstStyle/>
          <a:p>
            <a:fld id="{4DC076C9-AB38-427D-8AFD-350A48C66FAA}" type="datetimeFigureOut">
              <a:rPr lang="en-US" smtClean="0"/>
              <a:t>4/22/2021</a:t>
            </a:fld>
            <a:endParaRPr lang="en-US"/>
          </a:p>
        </p:txBody>
      </p:sp>
      <p:sp>
        <p:nvSpPr>
          <p:cNvPr id="5" name="Footer Placeholder 4">
            <a:extLst>
              <a:ext uri="{FF2B5EF4-FFF2-40B4-BE49-F238E27FC236}">
                <a16:creationId xmlns:a16="http://schemas.microsoft.com/office/drawing/2014/main" id="{3046891B-6334-4700-AB91-7202D9ABBB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EDB45C-3825-4F33-A436-6725BFC7F343}"/>
              </a:ext>
            </a:extLst>
          </p:cNvPr>
          <p:cNvSpPr>
            <a:spLocks noGrp="1"/>
          </p:cNvSpPr>
          <p:nvPr>
            <p:ph type="sldNum" sz="quarter" idx="12"/>
          </p:nvPr>
        </p:nvSpPr>
        <p:spPr/>
        <p:txBody>
          <a:bodyPr/>
          <a:lstStyle/>
          <a:p>
            <a:fld id="{F7238A8D-E72B-449D-85C9-86D7EFFFE6C6}" type="slidenum">
              <a:rPr lang="en-US" smtClean="0"/>
              <a:t>‹#›</a:t>
            </a:fld>
            <a:endParaRPr lang="en-US"/>
          </a:p>
        </p:txBody>
      </p:sp>
    </p:spTree>
    <p:extLst>
      <p:ext uri="{BB962C8B-B14F-4D97-AF65-F5344CB8AC3E}">
        <p14:creationId xmlns:p14="http://schemas.microsoft.com/office/powerpoint/2010/main" val="921371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BB314-FB7D-4350-BD2D-C7E9FA586A6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984D89-4010-494D-8C92-89C4AA3D4B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CDB018-CAC2-4137-86C8-8CAB5EB51DDC}"/>
              </a:ext>
            </a:extLst>
          </p:cNvPr>
          <p:cNvSpPr>
            <a:spLocks noGrp="1"/>
          </p:cNvSpPr>
          <p:nvPr>
            <p:ph type="dt" sz="half" idx="10"/>
          </p:nvPr>
        </p:nvSpPr>
        <p:spPr/>
        <p:txBody>
          <a:bodyPr/>
          <a:lstStyle/>
          <a:p>
            <a:fld id="{4DC076C9-AB38-427D-8AFD-350A48C66FAA}" type="datetimeFigureOut">
              <a:rPr lang="en-US" smtClean="0"/>
              <a:t>4/22/2021</a:t>
            </a:fld>
            <a:endParaRPr lang="en-US"/>
          </a:p>
        </p:txBody>
      </p:sp>
      <p:sp>
        <p:nvSpPr>
          <p:cNvPr id="5" name="Footer Placeholder 4">
            <a:extLst>
              <a:ext uri="{FF2B5EF4-FFF2-40B4-BE49-F238E27FC236}">
                <a16:creationId xmlns:a16="http://schemas.microsoft.com/office/drawing/2014/main" id="{FEBB2E37-5FE1-4D2D-9C36-094A478FF5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1A07F2-0CAF-438E-AF19-CDD4676008C7}"/>
              </a:ext>
            </a:extLst>
          </p:cNvPr>
          <p:cNvSpPr>
            <a:spLocks noGrp="1"/>
          </p:cNvSpPr>
          <p:nvPr>
            <p:ph type="sldNum" sz="quarter" idx="12"/>
          </p:nvPr>
        </p:nvSpPr>
        <p:spPr/>
        <p:txBody>
          <a:bodyPr/>
          <a:lstStyle/>
          <a:p>
            <a:fld id="{F7238A8D-E72B-449D-85C9-86D7EFFFE6C6}" type="slidenum">
              <a:rPr lang="en-US" smtClean="0"/>
              <a:t>‹#›</a:t>
            </a:fld>
            <a:endParaRPr lang="en-US"/>
          </a:p>
        </p:txBody>
      </p:sp>
    </p:spTree>
    <p:extLst>
      <p:ext uri="{BB962C8B-B14F-4D97-AF65-F5344CB8AC3E}">
        <p14:creationId xmlns:p14="http://schemas.microsoft.com/office/powerpoint/2010/main" val="304668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FD59-987C-4457-B582-3571AF94351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523E0F5-FCBE-419C-9843-39C6B887975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FF1734-0F75-416F-A167-0C8B0660B2B3}"/>
              </a:ext>
            </a:extLst>
          </p:cNvPr>
          <p:cNvSpPr>
            <a:spLocks noGrp="1"/>
          </p:cNvSpPr>
          <p:nvPr>
            <p:ph type="dt" sz="half" idx="10"/>
          </p:nvPr>
        </p:nvSpPr>
        <p:spPr/>
        <p:txBody>
          <a:bodyPr/>
          <a:lstStyle/>
          <a:p>
            <a:fld id="{4DC076C9-AB38-427D-8AFD-350A48C66FAA}" type="datetimeFigureOut">
              <a:rPr lang="en-US" smtClean="0"/>
              <a:t>4/22/2021</a:t>
            </a:fld>
            <a:endParaRPr lang="en-US"/>
          </a:p>
        </p:txBody>
      </p:sp>
      <p:sp>
        <p:nvSpPr>
          <p:cNvPr id="5" name="Footer Placeholder 4">
            <a:extLst>
              <a:ext uri="{FF2B5EF4-FFF2-40B4-BE49-F238E27FC236}">
                <a16:creationId xmlns:a16="http://schemas.microsoft.com/office/drawing/2014/main" id="{D15FD50F-DD23-4D4F-8234-E2A29A97D6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D4ABD7-4D61-41BC-A565-60D72672FF47}"/>
              </a:ext>
            </a:extLst>
          </p:cNvPr>
          <p:cNvSpPr>
            <a:spLocks noGrp="1"/>
          </p:cNvSpPr>
          <p:nvPr>
            <p:ph type="sldNum" sz="quarter" idx="12"/>
          </p:nvPr>
        </p:nvSpPr>
        <p:spPr/>
        <p:txBody>
          <a:bodyPr/>
          <a:lstStyle/>
          <a:p>
            <a:fld id="{F7238A8D-E72B-449D-85C9-86D7EFFFE6C6}" type="slidenum">
              <a:rPr lang="en-US" smtClean="0"/>
              <a:t>‹#›</a:t>
            </a:fld>
            <a:endParaRPr lang="en-US"/>
          </a:p>
        </p:txBody>
      </p:sp>
    </p:spTree>
    <p:extLst>
      <p:ext uri="{BB962C8B-B14F-4D97-AF65-F5344CB8AC3E}">
        <p14:creationId xmlns:p14="http://schemas.microsoft.com/office/powerpoint/2010/main" val="3891118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3E0BC-6D45-4FA6-AF37-DD47647D97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8C5682-4C7F-443B-94E9-3EA6AC26096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B4B20D-7BDF-4B74-A265-880E0F45FADA}"/>
              </a:ext>
            </a:extLst>
          </p:cNvPr>
          <p:cNvSpPr>
            <a:spLocks noGrp="1"/>
          </p:cNvSpPr>
          <p:nvPr>
            <p:ph type="dt" sz="half" idx="10"/>
          </p:nvPr>
        </p:nvSpPr>
        <p:spPr/>
        <p:txBody>
          <a:bodyPr/>
          <a:lstStyle/>
          <a:p>
            <a:fld id="{4DC076C9-AB38-427D-8AFD-350A48C66FAA}" type="datetimeFigureOut">
              <a:rPr lang="en-US" smtClean="0"/>
              <a:t>4/22/2021</a:t>
            </a:fld>
            <a:endParaRPr lang="en-US"/>
          </a:p>
        </p:txBody>
      </p:sp>
      <p:sp>
        <p:nvSpPr>
          <p:cNvPr id="5" name="Footer Placeholder 4">
            <a:extLst>
              <a:ext uri="{FF2B5EF4-FFF2-40B4-BE49-F238E27FC236}">
                <a16:creationId xmlns:a16="http://schemas.microsoft.com/office/drawing/2014/main" id="{3223B13A-EEC6-47D6-8DA2-5D8B5E6D1C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4E71F6-CC72-4C2F-B4CE-1A0A6B4D9737}"/>
              </a:ext>
            </a:extLst>
          </p:cNvPr>
          <p:cNvSpPr>
            <a:spLocks noGrp="1"/>
          </p:cNvSpPr>
          <p:nvPr>
            <p:ph type="sldNum" sz="quarter" idx="12"/>
          </p:nvPr>
        </p:nvSpPr>
        <p:spPr/>
        <p:txBody>
          <a:bodyPr/>
          <a:lstStyle/>
          <a:p>
            <a:fld id="{F7238A8D-E72B-449D-85C9-86D7EFFFE6C6}" type="slidenum">
              <a:rPr lang="en-US" smtClean="0"/>
              <a:t>‹#›</a:t>
            </a:fld>
            <a:endParaRPr lang="en-US"/>
          </a:p>
        </p:txBody>
      </p:sp>
    </p:spTree>
    <p:extLst>
      <p:ext uri="{BB962C8B-B14F-4D97-AF65-F5344CB8AC3E}">
        <p14:creationId xmlns:p14="http://schemas.microsoft.com/office/powerpoint/2010/main" val="2734267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CD737-B875-4E27-9F5E-34E722D3CB1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8393A74-BD3A-45B1-97F7-2EF5A158E4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AA2411D-1AFE-487A-AA8D-087BD8D943F1}"/>
              </a:ext>
            </a:extLst>
          </p:cNvPr>
          <p:cNvSpPr>
            <a:spLocks noGrp="1"/>
          </p:cNvSpPr>
          <p:nvPr>
            <p:ph type="dt" sz="half" idx="10"/>
          </p:nvPr>
        </p:nvSpPr>
        <p:spPr/>
        <p:txBody>
          <a:bodyPr/>
          <a:lstStyle/>
          <a:p>
            <a:fld id="{4DC076C9-AB38-427D-8AFD-350A48C66FAA}" type="datetimeFigureOut">
              <a:rPr lang="en-US" smtClean="0"/>
              <a:t>4/22/2021</a:t>
            </a:fld>
            <a:endParaRPr lang="en-US"/>
          </a:p>
        </p:txBody>
      </p:sp>
      <p:sp>
        <p:nvSpPr>
          <p:cNvPr id="5" name="Footer Placeholder 4">
            <a:extLst>
              <a:ext uri="{FF2B5EF4-FFF2-40B4-BE49-F238E27FC236}">
                <a16:creationId xmlns:a16="http://schemas.microsoft.com/office/drawing/2014/main" id="{0C1ADA8F-AF22-40FB-8D7B-65428BC32C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3B6108-4009-4C74-97A9-85857CEBD988}"/>
              </a:ext>
            </a:extLst>
          </p:cNvPr>
          <p:cNvSpPr>
            <a:spLocks noGrp="1"/>
          </p:cNvSpPr>
          <p:nvPr>
            <p:ph type="sldNum" sz="quarter" idx="12"/>
          </p:nvPr>
        </p:nvSpPr>
        <p:spPr/>
        <p:txBody>
          <a:bodyPr/>
          <a:lstStyle/>
          <a:p>
            <a:fld id="{F7238A8D-E72B-449D-85C9-86D7EFFFE6C6}" type="slidenum">
              <a:rPr lang="en-US" smtClean="0"/>
              <a:t>‹#›</a:t>
            </a:fld>
            <a:endParaRPr lang="en-US"/>
          </a:p>
        </p:txBody>
      </p:sp>
    </p:spTree>
    <p:extLst>
      <p:ext uri="{BB962C8B-B14F-4D97-AF65-F5344CB8AC3E}">
        <p14:creationId xmlns:p14="http://schemas.microsoft.com/office/powerpoint/2010/main" val="64816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DC625-B166-4D69-A947-9A821CEB9F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AE6063-4E81-4DBB-975D-D418895F569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6A6297-BADE-42F4-9476-B3B064C1425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ED82EA3-60F0-460C-92EC-5D1BAEDEE066}"/>
              </a:ext>
            </a:extLst>
          </p:cNvPr>
          <p:cNvSpPr>
            <a:spLocks noGrp="1"/>
          </p:cNvSpPr>
          <p:nvPr>
            <p:ph type="dt" sz="half" idx="10"/>
          </p:nvPr>
        </p:nvSpPr>
        <p:spPr/>
        <p:txBody>
          <a:bodyPr/>
          <a:lstStyle/>
          <a:p>
            <a:fld id="{4DC076C9-AB38-427D-8AFD-350A48C66FAA}" type="datetimeFigureOut">
              <a:rPr lang="en-US" smtClean="0"/>
              <a:t>4/22/2021</a:t>
            </a:fld>
            <a:endParaRPr lang="en-US"/>
          </a:p>
        </p:txBody>
      </p:sp>
      <p:sp>
        <p:nvSpPr>
          <p:cNvPr id="6" name="Footer Placeholder 5">
            <a:extLst>
              <a:ext uri="{FF2B5EF4-FFF2-40B4-BE49-F238E27FC236}">
                <a16:creationId xmlns:a16="http://schemas.microsoft.com/office/drawing/2014/main" id="{AD26E633-502C-4ACC-9723-93D32A46FE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356573-FEAD-4550-A2D4-EB7284016040}"/>
              </a:ext>
            </a:extLst>
          </p:cNvPr>
          <p:cNvSpPr>
            <a:spLocks noGrp="1"/>
          </p:cNvSpPr>
          <p:nvPr>
            <p:ph type="sldNum" sz="quarter" idx="12"/>
          </p:nvPr>
        </p:nvSpPr>
        <p:spPr/>
        <p:txBody>
          <a:bodyPr/>
          <a:lstStyle/>
          <a:p>
            <a:fld id="{F7238A8D-E72B-449D-85C9-86D7EFFFE6C6}" type="slidenum">
              <a:rPr lang="en-US" smtClean="0"/>
              <a:t>‹#›</a:t>
            </a:fld>
            <a:endParaRPr lang="en-US"/>
          </a:p>
        </p:txBody>
      </p:sp>
    </p:spTree>
    <p:extLst>
      <p:ext uri="{BB962C8B-B14F-4D97-AF65-F5344CB8AC3E}">
        <p14:creationId xmlns:p14="http://schemas.microsoft.com/office/powerpoint/2010/main" val="2266529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90EF4-7B94-43B1-9E10-6E130EF3D08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3BFB4AF-62A2-4FDA-9510-0CD81DB4A4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864E5B-F870-4AB4-9BD9-5CF7DDFACB0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AB08D1-4969-4149-9C21-CCF4C049F8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99F852-52F6-44B3-AA90-B5E81F08151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9789910-6E39-4879-AA6D-4F2B134F7D83}"/>
              </a:ext>
            </a:extLst>
          </p:cNvPr>
          <p:cNvSpPr>
            <a:spLocks noGrp="1"/>
          </p:cNvSpPr>
          <p:nvPr>
            <p:ph type="dt" sz="half" idx="10"/>
          </p:nvPr>
        </p:nvSpPr>
        <p:spPr/>
        <p:txBody>
          <a:bodyPr/>
          <a:lstStyle/>
          <a:p>
            <a:fld id="{4DC076C9-AB38-427D-8AFD-350A48C66FAA}" type="datetimeFigureOut">
              <a:rPr lang="en-US" smtClean="0"/>
              <a:t>4/22/2021</a:t>
            </a:fld>
            <a:endParaRPr lang="en-US"/>
          </a:p>
        </p:txBody>
      </p:sp>
      <p:sp>
        <p:nvSpPr>
          <p:cNvPr id="8" name="Footer Placeholder 7">
            <a:extLst>
              <a:ext uri="{FF2B5EF4-FFF2-40B4-BE49-F238E27FC236}">
                <a16:creationId xmlns:a16="http://schemas.microsoft.com/office/drawing/2014/main" id="{81AEC228-AEB9-4EF0-80CF-62F0BF9DAF9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19673F3-8901-4AC3-AC62-C94F8DEFA524}"/>
              </a:ext>
            </a:extLst>
          </p:cNvPr>
          <p:cNvSpPr>
            <a:spLocks noGrp="1"/>
          </p:cNvSpPr>
          <p:nvPr>
            <p:ph type="sldNum" sz="quarter" idx="12"/>
          </p:nvPr>
        </p:nvSpPr>
        <p:spPr/>
        <p:txBody>
          <a:bodyPr/>
          <a:lstStyle/>
          <a:p>
            <a:fld id="{F7238A8D-E72B-449D-85C9-86D7EFFFE6C6}" type="slidenum">
              <a:rPr lang="en-US" smtClean="0"/>
              <a:t>‹#›</a:t>
            </a:fld>
            <a:endParaRPr lang="en-US"/>
          </a:p>
        </p:txBody>
      </p:sp>
    </p:spTree>
    <p:extLst>
      <p:ext uri="{BB962C8B-B14F-4D97-AF65-F5344CB8AC3E}">
        <p14:creationId xmlns:p14="http://schemas.microsoft.com/office/powerpoint/2010/main" val="3840944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2A75E-1524-4BDC-92A8-8306AFDE02C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5944F93-027D-488C-942D-05B0EEE0A2A2}"/>
              </a:ext>
            </a:extLst>
          </p:cNvPr>
          <p:cNvSpPr>
            <a:spLocks noGrp="1"/>
          </p:cNvSpPr>
          <p:nvPr>
            <p:ph type="dt" sz="half" idx="10"/>
          </p:nvPr>
        </p:nvSpPr>
        <p:spPr/>
        <p:txBody>
          <a:bodyPr/>
          <a:lstStyle/>
          <a:p>
            <a:fld id="{4DC076C9-AB38-427D-8AFD-350A48C66FAA}" type="datetimeFigureOut">
              <a:rPr lang="en-US" smtClean="0"/>
              <a:t>4/22/2021</a:t>
            </a:fld>
            <a:endParaRPr lang="en-US"/>
          </a:p>
        </p:txBody>
      </p:sp>
      <p:sp>
        <p:nvSpPr>
          <p:cNvPr id="4" name="Footer Placeholder 3">
            <a:extLst>
              <a:ext uri="{FF2B5EF4-FFF2-40B4-BE49-F238E27FC236}">
                <a16:creationId xmlns:a16="http://schemas.microsoft.com/office/drawing/2014/main" id="{B721C811-3761-4650-9769-E1D90F9A25B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1E5E983-7413-4D86-913B-E74243CBF0C5}"/>
              </a:ext>
            </a:extLst>
          </p:cNvPr>
          <p:cNvSpPr>
            <a:spLocks noGrp="1"/>
          </p:cNvSpPr>
          <p:nvPr>
            <p:ph type="sldNum" sz="quarter" idx="12"/>
          </p:nvPr>
        </p:nvSpPr>
        <p:spPr/>
        <p:txBody>
          <a:bodyPr/>
          <a:lstStyle/>
          <a:p>
            <a:fld id="{F7238A8D-E72B-449D-85C9-86D7EFFFE6C6}" type="slidenum">
              <a:rPr lang="en-US" smtClean="0"/>
              <a:t>‹#›</a:t>
            </a:fld>
            <a:endParaRPr lang="en-US"/>
          </a:p>
        </p:txBody>
      </p:sp>
    </p:spTree>
    <p:extLst>
      <p:ext uri="{BB962C8B-B14F-4D97-AF65-F5344CB8AC3E}">
        <p14:creationId xmlns:p14="http://schemas.microsoft.com/office/powerpoint/2010/main" val="3158620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70F717-DA5D-4E8E-A332-7B8C1960B988}"/>
              </a:ext>
            </a:extLst>
          </p:cNvPr>
          <p:cNvSpPr>
            <a:spLocks noGrp="1"/>
          </p:cNvSpPr>
          <p:nvPr>
            <p:ph type="dt" sz="half" idx="10"/>
          </p:nvPr>
        </p:nvSpPr>
        <p:spPr/>
        <p:txBody>
          <a:bodyPr/>
          <a:lstStyle/>
          <a:p>
            <a:fld id="{4DC076C9-AB38-427D-8AFD-350A48C66FAA}" type="datetimeFigureOut">
              <a:rPr lang="en-US" smtClean="0"/>
              <a:t>4/22/2021</a:t>
            </a:fld>
            <a:endParaRPr lang="en-US"/>
          </a:p>
        </p:txBody>
      </p:sp>
      <p:sp>
        <p:nvSpPr>
          <p:cNvPr id="3" name="Footer Placeholder 2">
            <a:extLst>
              <a:ext uri="{FF2B5EF4-FFF2-40B4-BE49-F238E27FC236}">
                <a16:creationId xmlns:a16="http://schemas.microsoft.com/office/drawing/2014/main" id="{BF981C04-5BA2-48AB-B0CD-6805701571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E2CB0E-3C06-4386-BE95-3C259EBB2446}"/>
              </a:ext>
            </a:extLst>
          </p:cNvPr>
          <p:cNvSpPr>
            <a:spLocks noGrp="1"/>
          </p:cNvSpPr>
          <p:nvPr>
            <p:ph type="sldNum" sz="quarter" idx="12"/>
          </p:nvPr>
        </p:nvSpPr>
        <p:spPr/>
        <p:txBody>
          <a:bodyPr/>
          <a:lstStyle/>
          <a:p>
            <a:fld id="{F7238A8D-E72B-449D-85C9-86D7EFFFE6C6}" type="slidenum">
              <a:rPr lang="en-US" smtClean="0"/>
              <a:t>‹#›</a:t>
            </a:fld>
            <a:endParaRPr lang="en-US"/>
          </a:p>
        </p:txBody>
      </p:sp>
    </p:spTree>
    <p:extLst>
      <p:ext uri="{BB962C8B-B14F-4D97-AF65-F5344CB8AC3E}">
        <p14:creationId xmlns:p14="http://schemas.microsoft.com/office/powerpoint/2010/main" val="2683119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F12A6-AA4A-4ECD-B425-D228615065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EF6E340-3799-44CC-A148-39754B036A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88F3000-DA16-4C12-9602-89636AB4DA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0BB11F-A949-42B0-9F4C-5037EB19283C}"/>
              </a:ext>
            </a:extLst>
          </p:cNvPr>
          <p:cNvSpPr>
            <a:spLocks noGrp="1"/>
          </p:cNvSpPr>
          <p:nvPr>
            <p:ph type="dt" sz="half" idx="10"/>
          </p:nvPr>
        </p:nvSpPr>
        <p:spPr/>
        <p:txBody>
          <a:bodyPr/>
          <a:lstStyle/>
          <a:p>
            <a:fld id="{4DC076C9-AB38-427D-8AFD-350A48C66FAA}" type="datetimeFigureOut">
              <a:rPr lang="en-US" smtClean="0"/>
              <a:t>4/22/2021</a:t>
            </a:fld>
            <a:endParaRPr lang="en-US"/>
          </a:p>
        </p:txBody>
      </p:sp>
      <p:sp>
        <p:nvSpPr>
          <p:cNvPr id="6" name="Footer Placeholder 5">
            <a:extLst>
              <a:ext uri="{FF2B5EF4-FFF2-40B4-BE49-F238E27FC236}">
                <a16:creationId xmlns:a16="http://schemas.microsoft.com/office/drawing/2014/main" id="{B6A53B4F-E70C-475B-A59F-AF15506E1A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87BB47-54D7-4076-988A-AADE9EE30E93}"/>
              </a:ext>
            </a:extLst>
          </p:cNvPr>
          <p:cNvSpPr>
            <a:spLocks noGrp="1"/>
          </p:cNvSpPr>
          <p:nvPr>
            <p:ph type="sldNum" sz="quarter" idx="12"/>
          </p:nvPr>
        </p:nvSpPr>
        <p:spPr/>
        <p:txBody>
          <a:bodyPr/>
          <a:lstStyle/>
          <a:p>
            <a:fld id="{F7238A8D-E72B-449D-85C9-86D7EFFFE6C6}" type="slidenum">
              <a:rPr lang="en-US" smtClean="0"/>
              <a:t>‹#›</a:t>
            </a:fld>
            <a:endParaRPr lang="en-US"/>
          </a:p>
        </p:txBody>
      </p:sp>
    </p:spTree>
    <p:extLst>
      <p:ext uri="{BB962C8B-B14F-4D97-AF65-F5344CB8AC3E}">
        <p14:creationId xmlns:p14="http://schemas.microsoft.com/office/powerpoint/2010/main" val="3709908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7B4BD-0A2C-4DD6-A8A6-8BFF9D267D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8BD27E6-07C4-480E-A150-5326B75AA3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39DBEB5-B94B-442B-AEDB-331A46B9D8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DC3591-3C26-47CE-AC50-6CDA0E237743}"/>
              </a:ext>
            </a:extLst>
          </p:cNvPr>
          <p:cNvSpPr>
            <a:spLocks noGrp="1"/>
          </p:cNvSpPr>
          <p:nvPr>
            <p:ph type="dt" sz="half" idx="10"/>
          </p:nvPr>
        </p:nvSpPr>
        <p:spPr/>
        <p:txBody>
          <a:bodyPr/>
          <a:lstStyle/>
          <a:p>
            <a:fld id="{4DC076C9-AB38-427D-8AFD-350A48C66FAA}" type="datetimeFigureOut">
              <a:rPr lang="en-US" smtClean="0"/>
              <a:t>4/22/2021</a:t>
            </a:fld>
            <a:endParaRPr lang="en-US"/>
          </a:p>
        </p:txBody>
      </p:sp>
      <p:sp>
        <p:nvSpPr>
          <p:cNvPr id="6" name="Footer Placeholder 5">
            <a:extLst>
              <a:ext uri="{FF2B5EF4-FFF2-40B4-BE49-F238E27FC236}">
                <a16:creationId xmlns:a16="http://schemas.microsoft.com/office/drawing/2014/main" id="{B5AE9EAC-75E6-48CB-9938-187D7085D7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7C852E-163C-4ADA-A24C-3B3A0E42BAA9}"/>
              </a:ext>
            </a:extLst>
          </p:cNvPr>
          <p:cNvSpPr>
            <a:spLocks noGrp="1"/>
          </p:cNvSpPr>
          <p:nvPr>
            <p:ph type="sldNum" sz="quarter" idx="12"/>
          </p:nvPr>
        </p:nvSpPr>
        <p:spPr/>
        <p:txBody>
          <a:bodyPr/>
          <a:lstStyle/>
          <a:p>
            <a:fld id="{F7238A8D-E72B-449D-85C9-86D7EFFFE6C6}" type="slidenum">
              <a:rPr lang="en-US" smtClean="0"/>
              <a:t>‹#›</a:t>
            </a:fld>
            <a:endParaRPr lang="en-US"/>
          </a:p>
        </p:txBody>
      </p:sp>
    </p:spTree>
    <p:extLst>
      <p:ext uri="{BB962C8B-B14F-4D97-AF65-F5344CB8AC3E}">
        <p14:creationId xmlns:p14="http://schemas.microsoft.com/office/powerpoint/2010/main" val="3228661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32F842-8643-451A-9AB4-6D3DA0B853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F606458-908D-4540-8064-6642EC39AF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64149E-32AD-4EE1-9F46-2319731F5E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C076C9-AB38-427D-8AFD-350A48C66FAA}" type="datetimeFigureOut">
              <a:rPr lang="en-US" smtClean="0"/>
              <a:t>4/22/2021</a:t>
            </a:fld>
            <a:endParaRPr lang="en-US"/>
          </a:p>
        </p:txBody>
      </p:sp>
      <p:sp>
        <p:nvSpPr>
          <p:cNvPr id="5" name="Footer Placeholder 4">
            <a:extLst>
              <a:ext uri="{FF2B5EF4-FFF2-40B4-BE49-F238E27FC236}">
                <a16:creationId xmlns:a16="http://schemas.microsoft.com/office/drawing/2014/main" id="{A301963E-7661-45EF-BB65-0DE7201640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D217137-EFB2-452D-A515-C1DC8F16B1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238A8D-E72B-449D-85C9-86D7EFFFE6C6}" type="slidenum">
              <a:rPr lang="en-US" smtClean="0"/>
              <a:t>‹#›</a:t>
            </a:fld>
            <a:endParaRPr lang="en-US"/>
          </a:p>
        </p:txBody>
      </p:sp>
    </p:spTree>
    <p:extLst>
      <p:ext uri="{BB962C8B-B14F-4D97-AF65-F5344CB8AC3E}">
        <p14:creationId xmlns:p14="http://schemas.microsoft.com/office/powerpoint/2010/main" val="13307807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1C9CC24-B375-4226-BF2B-61FADBBA69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D70A28E-4FD8-4474-A206-E15B5EBB3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1084747"/>
            <a:ext cx="12188952" cy="3294207"/>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39647E21-5366-4638-AC97-D8CD4111EB5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8235" r="8214" b="45501"/>
          <a:stretch>
            <a:fillRect/>
          </a:stretch>
        </p:blipFill>
        <p:spPr>
          <a:xfrm flipV="1">
            <a:off x="0" y="0"/>
            <a:ext cx="12191999" cy="4473360"/>
          </a:xfrm>
          <a:custGeom>
            <a:avLst/>
            <a:gdLst>
              <a:gd name="connsiteX0" fmla="*/ 0 w 12191999"/>
              <a:gd name="connsiteY0" fmla="*/ 4473360 h 4473360"/>
              <a:gd name="connsiteX1" fmla="*/ 12191999 w 12191999"/>
              <a:gd name="connsiteY1" fmla="*/ 4473360 h 4473360"/>
              <a:gd name="connsiteX2" fmla="*/ 12191999 w 12191999"/>
              <a:gd name="connsiteY2" fmla="*/ 0 h 4473360"/>
              <a:gd name="connsiteX3" fmla="*/ 0 w 12191999"/>
              <a:gd name="connsiteY3" fmla="*/ 0 h 4473360"/>
            </a:gdLst>
            <a:ahLst/>
            <a:cxnLst>
              <a:cxn ang="0">
                <a:pos x="connsiteX0" y="connsiteY0"/>
              </a:cxn>
              <a:cxn ang="0">
                <a:pos x="connsiteX1" y="connsiteY1"/>
              </a:cxn>
              <a:cxn ang="0">
                <a:pos x="connsiteX2" y="connsiteY2"/>
              </a:cxn>
              <a:cxn ang="0">
                <a:pos x="connsiteX3" y="connsiteY3"/>
              </a:cxn>
            </a:cxnLst>
            <a:rect l="l" t="t" r="r" b="b"/>
            <a:pathLst>
              <a:path w="12191999" h="4473360">
                <a:moveTo>
                  <a:pt x="0" y="4473360"/>
                </a:moveTo>
                <a:lnTo>
                  <a:pt x="12191999" y="4473360"/>
                </a:lnTo>
                <a:lnTo>
                  <a:pt x="12191999" y="0"/>
                </a:lnTo>
                <a:lnTo>
                  <a:pt x="0" y="0"/>
                </a:lnTo>
                <a:close/>
              </a:path>
            </a:pathLst>
          </a:custGeom>
        </p:spPr>
      </p:pic>
      <p:sp>
        <p:nvSpPr>
          <p:cNvPr id="2" name="Title 1">
            <a:extLst>
              <a:ext uri="{FF2B5EF4-FFF2-40B4-BE49-F238E27FC236}">
                <a16:creationId xmlns:a16="http://schemas.microsoft.com/office/drawing/2014/main" id="{FADA64B8-B48D-4757-BFBE-DC7B4DA67903}"/>
              </a:ext>
            </a:extLst>
          </p:cNvPr>
          <p:cNvSpPr>
            <a:spLocks noGrp="1"/>
          </p:cNvSpPr>
          <p:nvPr>
            <p:ph type="ctrTitle"/>
          </p:nvPr>
        </p:nvSpPr>
        <p:spPr>
          <a:xfrm>
            <a:off x="753925" y="2076450"/>
            <a:ext cx="10684151" cy="1345134"/>
          </a:xfrm>
        </p:spPr>
        <p:txBody>
          <a:bodyPr anchor="ctr">
            <a:noAutofit/>
          </a:bodyPr>
          <a:lstStyle/>
          <a:p>
            <a:r>
              <a:rPr lang="en-US" sz="9600" b="1" cap="small">
                <a:solidFill>
                  <a:srgbClr val="FFFFFF"/>
                </a:solidFill>
              </a:rPr>
              <a:t>Sentencing</a:t>
            </a:r>
            <a:endParaRPr lang="en-US" sz="9600" b="1" cap="small" dirty="0">
              <a:solidFill>
                <a:srgbClr val="FFFFFF"/>
              </a:solidFill>
            </a:endParaRPr>
          </a:p>
        </p:txBody>
      </p:sp>
      <p:sp>
        <p:nvSpPr>
          <p:cNvPr id="3" name="Subtitle 2">
            <a:extLst>
              <a:ext uri="{FF2B5EF4-FFF2-40B4-BE49-F238E27FC236}">
                <a16:creationId xmlns:a16="http://schemas.microsoft.com/office/drawing/2014/main" id="{DAFE7A66-B685-48DB-B562-C650700E377C}"/>
              </a:ext>
            </a:extLst>
          </p:cNvPr>
          <p:cNvSpPr>
            <a:spLocks noGrp="1"/>
          </p:cNvSpPr>
          <p:nvPr>
            <p:ph type="subTitle" idx="1"/>
          </p:nvPr>
        </p:nvSpPr>
        <p:spPr>
          <a:xfrm>
            <a:off x="4465281" y="5773253"/>
            <a:ext cx="9469211" cy="865639"/>
          </a:xfrm>
        </p:spPr>
        <p:txBody>
          <a:bodyPr anchor="ctr">
            <a:normAutofit/>
          </a:bodyPr>
          <a:lstStyle/>
          <a:p>
            <a:r>
              <a:rPr lang="en-US" sz="2800">
                <a:solidFill>
                  <a:srgbClr val="000000"/>
                </a:solidFill>
              </a:rPr>
              <a:t>Sean Riordan</a:t>
            </a:r>
            <a:endParaRPr lang="en-US" sz="2800" dirty="0">
              <a:solidFill>
                <a:srgbClr val="000000"/>
              </a:solidFill>
            </a:endParaRPr>
          </a:p>
        </p:txBody>
      </p:sp>
    </p:spTree>
    <p:extLst>
      <p:ext uri="{BB962C8B-B14F-4D97-AF65-F5344CB8AC3E}">
        <p14:creationId xmlns:p14="http://schemas.microsoft.com/office/powerpoint/2010/main" val="674300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PC 654 – Common Issues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260427" y="2753936"/>
            <a:ext cx="7860890" cy="3971667"/>
          </a:xfrm>
        </p:spPr>
        <p:txBody>
          <a:bodyPr>
            <a:normAutofit lnSpcReduction="10000"/>
          </a:bodyPr>
          <a:lstStyle/>
          <a:p>
            <a:pPr marL="0" indent="0">
              <a:buNone/>
            </a:pPr>
            <a:r>
              <a:rPr lang="en-US" u="sng" dirty="0"/>
              <a:t>Held 654 Applied</a:t>
            </a:r>
          </a:p>
          <a:p>
            <a:r>
              <a:rPr lang="en-US" dirty="0"/>
              <a:t>Burglary to commit a robbery</a:t>
            </a:r>
          </a:p>
          <a:p>
            <a:r>
              <a:rPr lang="en-US" dirty="0"/>
              <a:t>Assault/threats during robbery</a:t>
            </a:r>
          </a:p>
          <a:p>
            <a:r>
              <a:rPr lang="en-US" dirty="0"/>
              <a:t>Residential Burglary and theft of vehicle therefrom</a:t>
            </a:r>
          </a:p>
          <a:p>
            <a:r>
              <a:rPr lang="en-US" dirty="0"/>
              <a:t>DUI &amp; DUI w/ 14601</a:t>
            </a:r>
          </a:p>
          <a:p>
            <a:r>
              <a:rPr lang="en-US" dirty="0"/>
              <a:t>Multiple Assaults on same victim close in time</a:t>
            </a:r>
          </a:p>
          <a:p>
            <a:r>
              <a:rPr lang="en-US" dirty="0"/>
              <a:t>Multiple theft victims in 1 residence</a:t>
            </a:r>
          </a:p>
          <a:p>
            <a:r>
              <a:rPr lang="en-US" dirty="0"/>
              <a:t>Receiving Stolen Property from multiple victims</a:t>
            </a:r>
          </a:p>
        </p:txBody>
      </p:sp>
      <p:sp>
        <p:nvSpPr>
          <p:cNvPr id="6" name="Content Placeholder 2">
            <a:extLst>
              <a:ext uri="{FF2B5EF4-FFF2-40B4-BE49-F238E27FC236}">
                <a16:creationId xmlns:a16="http://schemas.microsoft.com/office/drawing/2014/main" id="{F5F59662-35B2-4357-A05A-A9D5A2E1CBC4}"/>
              </a:ext>
            </a:extLst>
          </p:cNvPr>
          <p:cNvSpPr txBox="1">
            <a:spLocks/>
          </p:cNvSpPr>
          <p:nvPr/>
        </p:nvSpPr>
        <p:spPr>
          <a:xfrm>
            <a:off x="8381744" y="2753936"/>
            <a:ext cx="4584290" cy="39716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u="sng" dirty="0"/>
          </a:p>
          <a:p>
            <a:r>
              <a:rPr lang="en-US" dirty="0"/>
              <a:t>Child Porn</a:t>
            </a:r>
          </a:p>
          <a:p>
            <a:r>
              <a:rPr lang="en-US" dirty="0"/>
              <a:t>Loaded Gun</a:t>
            </a:r>
          </a:p>
          <a:p>
            <a:r>
              <a:rPr lang="en-US" dirty="0"/>
              <a:t>Multiple Drugs*</a:t>
            </a:r>
          </a:p>
          <a:p>
            <a:endParaRPr lang="en-US" dirty="0"/>
          </a:p>
        </p:txBody>
      </p:sp>
    </p:spTree>
    <p:extLst>
      <p:ext uri="{BB962C8B-B14F-4D97-AF65-F5344CB8AC3E}">
        <p14:creationId xmlns:p14="http://schemas.microsoft.com/office/powerpoint/2010/main" val="252488487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DSL – Multiple Felonies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u="sng" dirty="0"/>
              <a:t>Prior Convictions &amp; PC 12022.1 (Out on Bail)</a:t>
            </a:r>
          </a:p>
          <a:p>
            <a:pPr marL="914400"/>
            <a:r>
              <a:rPr lang="en-US" dirty="0"/>
              <a:t>Added on after all Subordinate Terms are added to the Principal Term</a:t>
            </a:r>
          </a:p>
          <a:p>
            <a:pPr marL="914400"/>
            <a:r>
              <a:rPr lang="en-US" dirty="0"/>
              <a:t>Not subject to the 1/3 mid term rule because not part of the “Subordinate Term”</a:t>
            </a:r>
          </a:p>
          <a:p>
            <a:pPr marL="914400"/>
            <a:endParaRPr lang="en-US" dirty="0"/>
          </a:p>
        </p:txBody>
      </p:sp>
    </p:spTree>
    <p:extLst>
      <p:ext uri="{BB962C8B-B14F-4D97-AF65-F5344CB8AC3E}">
        <p14:creationId xmlns:p14="http://schemas.microsoft.com/office/powerpoint/2010/main" val="124139340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DSL – Multiple Felonies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u="sng" dirty="0"/>
              <a:t>Principal Term</a:t>
            </a:r>
          </a:p>
          <a:p>
            <a:pPr marL="914400"/>
            <a:r>
              <a:rPr lang="en-US" dirty="0"/>
              <a:t>Base term for crime</a:t>
            </a:r>
          </a:p>
          <a:p>
            <a:pPr marL="1371600" lvl="1"/>
            <a:r>
              <a:rPr lang="en-US" dirty="0"/>
              <a:t>i.e. 2-3-5 for PC 212.5</a:t>
            </a:r>
          </a:p>
          <a:p>
            <a:pPr marL="1143000" lvl="1" indent="0">
              <a:buNone/>
            </a:pPr>
            <a:r>
              <a:rPr lang="en-US" dirty="0"/>
              <a:t>	</a:t>
            </a:r>
            <a:r>
              <a:rPr lang="en-US" u="sng" dirty="0"/>
              <a:t>PLUS</a:t>
            </a:r>
          </a:p>
          <a:p>
            <a:pPr marL="914400"/>
            <a:r>
              <a:rPr lang="en-US" dirty="0"/>
              <a:t>Additional Term for Conduct Based Enhancements</a:t>
            </a:r>
          </a:p>
          <a:p>
            <a:pPr marL="1371600" lvl="1"/>
            <a:r>
              <a:rPr lang="en-US" dirty="0"/>
              <a:t>i.e. +1 for PC 12022(b)(1)</a:t>
            </a:r>
          </a:p>
        </p:txBody>
      </p:sp>
    </p:spTree>
    <p:extLst>
      <p:ext uri="{BB962C8B-B14F-4D97-AF65-F5344CB8AC3E}">
        <p14:creationId xmlns:p14="http://schemas.microsoft.com/office/powerpoint/2010/main" val="208416552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DSL – Multiple Felonies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u="sng" dirty="0"/>
              <a:t>Subordinate Term</a:t>
            </a:r>
          </a:p>
          <a:p>
            <a:pPr marL="914400"/>
            <a:r>
              <a:rPr lang="en-US" dirty="0"/>
              <a:t>1/3 Middle Term</a:t>
            </a:r>
          </a:p>
          <a:p>
            <a:pPr marL="1371600" lvl="1"/>
            <a:r>
              <a:rPr lang="en-US" dirty="0"/>
              <a:t>i.e. 1 year [2-3-5 for PC 212.5]</a:t>
            </a:r>
          </a:p>
          <a:p>
            <a:pPr marL="1143000" lvl="1" indent="0">
              <a:buNone/>
            </a:pPr>
            <a:r>
              <a:rPr lang="en-US" dirty="0"/>
              <a:t>	</a:t>
            </a:r>
            <a:r>
              <a:rPr lang="en-US" u="sng" dirty="0"/>
              <a:t>PLUS</a:t>
            </a:r>
          </a:p>
          <a:p>
            <a:pPr marL="914400"/>
            <a:r>
              <a:rPr lang="en-US" dirty="0"/>
              <a:t>Additional Term for Conduct Based Enhancements</a:t>
            </a:r>
          </a:p>
          <a:p>
            <a:pPr marL="1371600" lvl="1"/>
            <a:r>
              <a:rPr lang="en-US" dirty="0"/>
              <a:t>i.e. 4 months [+1 for PC 12022(b)(1)]</a:t>
            </a:r>
          </a:p>
        </p:txBody>
      </p:sp>
    </p:spTree>
    <p:extLst>
      <p:ext uri="{BB962C8B-B14F-4D97-AF65-F5344CB8AC3E}">
        <p14:creationId xmlns:p14="http://schemas.microsoft.com/office/powerpoint/2010/main" val="102372325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DSL – Multiple Felonies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dirty="0"/>
              <a:t>Example:</a:t>
            </a:r>
          </a:p>
          <a:p>
            <a:pPr marL="914400"/>
            <a:r>
              <a:rPr lang="en-US" dirty="0"/>
              <a:t>Case A = HS 11378</a:t>
            </a:r>
          </a:p>
          <a:p>
            <a:pPr marL="914400"/>
            <a:r>
              <a:rPr lang="en-US" dirty="0"/>
              <a:t>Case B = PC 212.5(c) w/ 12022.7(a)</a:t>
            </a:r>
          </a:p>
          <a:p>
            <a:pPr marL="0" indent="0">
              <a:buNone/>
            </a:pPr>
            <a:endParaRPr lang="en-US" dirty="0"/>
          </a:p>
          <a:p>
            <a:pPr marL="0" indent="0">
              <a:buNone/>
            </a:pPr>
            <a:r>
              <a:rPr lang="en-US" dirty="0"/>
              <a:t>Which case must be the “Principal Term”?</a:t>
            </a:r>
          </a:p>
          <a:p>
            <a:pPr marL="914400"/>
            <a:r>
              <a:rPr lang="en-US" dirty="0"/>
              <a:t>Either.</a:t>
            </a:r>
          </a:p>
          <a:p>
            <a:pPr marL="1371600" lvl="1"/>
            <a:r>
              <a:rPr lang="en-US" dirty="0"/>
              <a:t>It is not longest exposure; it is longest imposed sentence.</a:t>
            </a:r>
          </a:p>
          <a:p>
            <a:pPr marL="1371600" lvl="1"/>
            <a:r>
              <a:rPr lang="en-US" i="1" dirty="0"/>
              <a:t>P v. Miller </a:t>
            </a:r>
            <a:r>
              <a:rPr lang="en-US" dirty="0"/>
              <a:t>(2006) 145 Cal.App.4th 206</a:t>
            </a:r>
          </a:p>
          <a:p>
            <a:pPr marL="1371600" lvl="1"/>
            <a:endParaRPr lang="en-US" dirty="0"/>
          </a:p>
          <a:p>
            <a:pPr marL="0" indent="0">
              <a:buNone/>
            </a:pPr>
            <a:endParaRPr lang="en-US" dirty="0"/>
          </a:p>
          <a:p>
            <a:endParaRPr lang="en-US" dirty="0"/>
          </a:p>
        </p:txBody>
      </p:sp>
    </p:spTree>
    <p:extLst>
      <p:ext uri="{BB962C8B-B14F-4D97-AF65-F5344CB8AC3E}">
        <p14:creationId xmlns:p14="http://schemas.microsoft.com/office/powerpoint/2010/main" val="9977108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DSL – Multiple Felonies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lnSpcReduction="10000"/>
          </a:bodyPr>
          <a:lstStyle/>
          <a:p>
            <a:pPr marL="0" indent="0">
              <a:buNone/>
            </a:pPr>
            <a:r>
              <a:rPr lang="en-US" dirty="0"/>
              <a:t>So long as the court does not impose a 1/3 Mid Term sentence that is longer than the principal term, the sentence is legal.</a:t>
            </a:r>
          </a:p>
          <a:p>
            <a:pPr marL="0" indent="0">
              <a:buNone/>
            </a:pPr>
            <a:endParaRPr lang="en-US" dirty="0"/>
          </a:p>
          <a:p>
            <a:pPr marL="0" indent="0">
              <a:buNone/>
            </a:pPr>
            <a:r>
              <a:rPr lang="en-US" dirty="0"/>
              <a:t>Example: Same Case A &amp; B as before</a:t>
            </a:r>
          </a:p>
          <a:p>
            <a:r>
              <a:rPr lang="en-US" dirty="0"/>
              <a:t>The court cannot use the Low Term from the HS 11378 as the Principal Term</a:t>
            </a:r>
          </a:p>
          <a:p>
            <a:r>
              <a:rPr lang="en-US" dirty="0"/>
              <a:t>With a Subordinate Term of 1/3 Mid Term on the PC 212.5 [</a:t>
            </a:r>
            <a:r>
              <a:rPr lang="en-US" dirty="0" err="1"/>
              <a:t>1Y</a:t>
            </a:r>
            <a:r>
              <a:rPr lang="en-US" dirty="0"/>
              <a:t>] plus 1/3 the Punishment on PC 12022.7 [</a:t>
            </a:r>
            <a:r>
              <a:rPr lang="en-US" dirty="0" err="1"/>
              <a:t>1Y</a:t>
            </a:r>
            <a:r>
              <a:rPr lang="en-US" dirty="0"/>
              <a:t>]</a:t>
            </a:r>
          </a:p>
          <a:p>
            <a:pPr lvl="1"/>
            <a:r>
              <a:rPr lang="en-US" dirty="0" err="1"/>
              <a:t>16M</a:t>
            </a:r>
            <a:r>
              <a:rPr lang="en-US" dirty="0"/>
              <a:t> is less than </a:t>
            </a:r>
            <a:r>
              <a:rPr lang="en-US" dirty="0" err="1"/>
              <a:t>2Y</a:t>
            </a:r>
            <a:endParaRPr lang="en-US" dirty="0"/>
          </a:p>
          <a:p>
            <a:endParaRPr lang="en-US" dirty="0"/>
          </a:p>
        </p:txBody>
      </p:sp>
    </p:spTree>
    <p:extLst>
      <p:ext uri="{BB962C8B-B14F-4D97-AF65-F5344CB8AC3E}">
        <p14:creationId xmlns:p14="http://schemas.microsoft.com/office/powerpoint/2010/main" val="222951722"/>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DSL – Multiple Felonies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dirty="0"/>
              <a:t>Example:</a:t>
            </a:r>
          </a:p>
          <a:p>
            <a:pPr marL="0" indent="0">
              <a:buNone/>
            </a:pPr>
            <a:r>
              <a:rPr lang="en-US" dirty="0"/>
              <a:t>D convicted of 3 counts of PC 212.5(c) [2-3-5] w/ 12022.53(b) [+10]</a:t>
            </a:r>
          </a:p>
          <a:p>
            <a:pPr marL="914400"/>
            <a:r>
              <a:rPr lang="en-US" dirty="0"/>
              <a:t>Principal Term </a:t>
            </a:r>
          </a:p>
          <a:p>
            <a:pPr marL="1371600" lvl="1"/>
            <a:r>
              <a:rPr lang="en-US" dirty="0"/>
              <a:t>Count 1 = 2-3-5 + 10</a:t>
            </a:r>
          </a:p>
          <a:p>
            <a:pPr marL="914400"/>
            <a:r>
              <a:rPr lang="en-US" dirty="0"/>
              <a:t>Subordinate Term</a:t>
            </a:r>
          </a:p>
          <a:p>
            <a:pPr marL="1371600" lvl="1"/>
            <a:r>
              <a:rPr lang="en-US" dirty="0"/>
              <a:t>Count 2 = 1/3 Mid Term [</a:t>
            </a:r>
            <a:r>
              <a:rPr lang="en-US" dirty="0" err="1"/>
              <a:t>1Y</a:t>
            </a:r>
            <a:r>
              <a:rPr lang="en-US" dirty="0"/>
              <a:t>] + 1/3 of 10 year term [</a:t>
            </a:r>
            <a:r>
              <a:rPr lang="en-US" dirty="0" err="1"/>
              <a:t>3Y4M</a:t>
            </a:r>
            <a:r>
              <a:rPr lang="en-US" dirty="0"/>
              <a:t>]</a:t>
            </a:r>
          </a:p>
          <a:p>
            <a:pPr marL="1143000" lvl="1" indent="0">
              <a:buNone/>
            </a:pPr>
            <a:r>
              <a:rPr lang="en-US" dirty="0"/>
              <a:t>	PLUS</a:t>
            </a:r>
          </a:p>
          <a:p>
            <a:pPr marL="1371600" lvl="1"/>
            <a:r>
              <a:rPr lang="en-US" dirty="0"/>
              <a:t>Count 3 = 1/3 Mid Term [</a:t>
            </a:r>
            <a:r>
              <a:rPr lang="en-US" dirty="0" err="1"/>
              <a:t>1Y</a:t>
            </a:r>
            <a:r>
              <a:rPr lang="en-US" dirty="0"/>
              <a:t>] + 1/3 of 10 year term [</a:t>
            </a:r>
            <a:r>
              <a:rPr lang="en-US" dirty="0" err="1"/>
              <a:t>3Y4M</a:t>
            </a:r>
            <a:r>
              <a:rPr lang="en-US" dirty="0"/>
              <a:t>]</a:t>
            </a:r>
          </a:p>
          <a:p>
            <a:pPr marL="1371600" lvl="1"/>
            <a:endParaRPr lang="en-US" dirty="0"/>
          </a:p>
        </p:txBody>
      </p:sp>
    </p:spTree>
    <p:extLst>
      <p:ext uri="{BB962C8B-B14F-4D97-AF65-F5344CB8AC3E}">
        <p14:creationId xmlns:p14="http://schemas.microsoft.com/office/powerpoint/2010/main" val="156745619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DSL – Multiple Felonies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a:bodyPr>
          <a:lstStyle/>
          <a:p>
            <a:pPr marL="0" indent="0">
              <a:buNone/>
            </a:pPr>
            <a:r>
              <a:rPr lang="en-US" dirty="0"/>
              <a:t>Example:</a:t>
            </a:r>
          </a:p>
          <a:p>
            <a:pPr marL="0" indent="0">
              <a:buNone/>
            </a:pPr>
            <a:r>
              <a:rPr lang="en-US" dirty="0"/>
              <a:t>Case A = PC 212.5(c) [2-3-5] w/ 12022.53(b) [+10]</a:t>
            </a:r>
          </a:p>
          <a:p>
            <a:pPr marL="0" indent="0">
              <a:buNone/>
            </a:pPr>
            <a:r>
              <a:rPr lang="en-US" dirty="0"/>
              <a:t>Case B = PC 245(a)(2) [2-3-4] w/ 12022.5(a) [3-4-10]</a:t>
            </a:r>
          </a:p>
          <a:p>
            <a:pPr marL="914400"/>
            <a:r>
              <a:rPr lang="en-US" dirty="0"/>
              <a:t>Principal Term </a:t>
            </a:r>
          </a:p>
          <a:p>
            <a:pPr marL="1371600" lvl="1"/>
            <a:r>
              <a:rPr lang="en-US" dirty="0"/>
              <a:t>Case A = 2-3-5 + 10</a:t>
            </a:r>
          </a:p>
          <a:p>
            <a:pPr marL="914400"/>
            <a:r>
              <a:rPr lang="en-US" dirty="0"/>
              <a:t>Subordinate Term</a:t>
            </a:r>
          </a:p>
          <a:p>
            <a:pPr marL="1371600" lvl="1"/>
            <a:r>
              <a:rPr lang="en-US" dirty="0"/>
              <a:t>Case B = 1/3 Mid Term [</a:t>
            </a:r>
            <a:r>
              <a:rPr lang="en-US" dirty="0" err="1"/>
              <a:t>1Y</a:t>
            </a:r>
            <a:r>
              <a:rPr lang="en-US" dirty="0"/>
              <a:t>] + 1/3 of any term of the 3-4-10 Triad!</a:t>
            </a:r>
          </a:p>
        </p:txBody>
      </p:sp>
    </p:spTree>
    <p:extLst>
      <p:ext uri="{BB962C8B-B14F-4D97-AF65-F5344CB8AC3E}">
        <p14:creationId xmlns:p14="http://schemas.microsoft.com/office/powerpoint/2010/main" val="112476387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DSL – Multiple Felonies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fontScale="92500" lnSpcReduction="10000"/>
          </a:bodyPr>
          <a:lstStyle/>
          <a:p>
            <a:pPr marL="0" indent="0">
              <a:buNone/>
            </a:pPr>
            <a:r>
              <a:rPr lang="en-US" dirty="0"/>
              <a:t>Example Continued:</a:t>
            </a:r>
          </a:p>
          <a:p>
            <a:pPr marL="914400"/>
            <a:r>
              <a:rPr lang="en-US" dirty="0"/>
              <a:t>Principal Term </a:t>
            </a:r>
          </a:p>
          <a:p>
            <a:pPr marL="1371600" lvl="1"/>
            <a:r>
              <a:rPr lang="en-US" dirty="0"/>
              <a:t>Case A = 2-3-5 + 10</a:t>
            </a:r>
          </a:p>
          <a:p>
            <a:pPr marL="914400"/>
            <a:r>
              <a:rPr lang="en-US" dirty="0"/>
              <a:t>Subordinate Term</a:t>
            </a:r>
          </a:p>
          <a:p>
            <a:pPr marL="1371600" lvl="1"/>
            <a:r>
              <a:rPr lang="en-US" dirty="0"/>
              <a:t>Case B = 1/3 Mid Term [1Y] + 1/3 of any term of the 3-4-10 Triad!</a:t>
            </a:r>
          </a:p>
          <a:p>
            <a:pPr marL="914400"/>
            <a:r>
              <a:rPr lang="en-US" dirty="0"/>
              <a:t>Aggregate Term</a:t>
            </a:r>
          </a:p>
          <a:p>
            <a:pPr marL="1371600" lvl="1"/>
            <a:r>
              <a:rPr lang="en-US" dirty="0"/>
              <a:t>Case A + Case B = 3 [MT] + 10 + 1Y + 1Y = 15Y</a:t>
            </a:r>
          </a:p>
          <a:p>
            <a:pPr marL="1371600" lvl="1"/>
            <a:endParaRPr lang="en-US" dirty="0"/>
          </a:p>
          <a:p>
            <a:pPr marL="3175" indent="0">
              <a:buNone/>
            </a:pPr>
            <a:r>
              <a:rPr lang="en-US" dirty="0"/>
              <a:t>What if D was out on bail in Case A when he committed Case B</a:t>
            </a:r>
          </a:p>
          <a:p>
            <a:pPr marL="917575" lvl="1" indent="-457200"/>
            <a:r>
              <a:rPr lang="en-US" dirty="0"/>
              <a:t>Add “Status Enhancements” to Aggregate Term, so 15Y + 2Y</a:t>
            </a:r>
          </a:p>
        </p:txBody>
      </p:sp>
    </p:spTree>
    <p:extLst>
      <p:ext uri="{BB962C8B-B14F-4D97-AF65-F5344CB8AC3E}">
        <p14:creationId xmlns:p14="http://schemas.microsoft.com/office/powerpoint/2010/main" val="144927073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DSL – Multiple Felonies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5"/>
            <a:ext cx="10323301" cy="608866"/>
          </a:xfrm>
        </p:spPr>
        <p:txBody>
          <a:bodyPr>
            <a:normAutofit/>
          </a:bodyPr>
          <a:lstStyle/>
          <a:p>
            <a:pPr marL="0" indent="0" algn="ctr">
              <a:buNone/>
            </a:pPr>
            <a:r>
              <a:rPr lang="en-US" b="1" u="sng" dirty="0"/>
              <a:t>Aggregate Term</a:t>
            </a:r>
          </a:p>
        </p:txBody>
      </p:sp>
      <p:sp>
        <p:nvSpPr>
          <p:cNvPr id="2" name="TextBox 1">
            <a:extLst>
              <a:ext uri="{FF2B5EF4-FFF2-40B4-BE49-F238E27FC236}">
                <a16:creationId xmlns:a16="http://schemas.microsoft.com/office/drawing/2014/main" id="{18D75F9B-4D27-4E77-A9BF-2C72BB6B6421}"/>
              </a:ext>
            </a:extLst>
          </p:cNvPr>
          <p:cNvSpPr txBox="1"/>
          <p:nvPr/>
        </p:nvSpPr>
        <p:spPr>
          <a:xfrm>
            <a:off x="653778" y="3729771"/>
            <a:ext cx="3297936" cy="1754326"/>
          </a:xfrm>
          <a:prstGeom prst="rect">
            <a:avLst/>
          </a:prstGeom>
          <a:noFill/>
        </p:spPr>
        <p:txBody>
          <a:bodyPr wrap="square" rtlCol="0">
            <a:spAutoFit/>
          </a:bodyPr>
          <a:lstStyle/>
          <a:p>
            <a:pPr algn="ctr"/>
            <a:r>
              <a:rPr lang="en-US" u="sng" dirty="0"/>
              <a:t>Principal Term</a:t>
            </a:r>
          </a:p>
          <a:p>
            <a:r>
              <a:rPr lang="en-US" dirty="0"/>
              <a:t>Base Term for Crime</a:t>
            </a:r>
          </a:p>
          <a:p>
            <a:r>
              <a:rPr lang="en-US" dirty="0"/>
              <a:t>	+</a:t>
            </a:r>
          </a:p>
          <a:p>
            <a:r>
              <a:rPr lang="en-US" dirty="0"/>
              <a:t>Conduct Based Enhancement Term</a:t>
            </a:r>
          </a:p>
          <a:p>
            <a:endParaRPr lang="en-US" dirty="0"/>
          </a:p>
        </p:txBody>
      </p:sp>
      <p:sp>
        <p:nvSpPr>
          <p:cNvPr id="6" name="Plus Sign 5">
            <a:extLst>
              <a:ext uri="{FF2B5EF4-FFF2-40B4-BE49-F238E27FC236}">
                <a16:creationId xmlns:a16="http://schemas.microsoft.com/office/drawing/2014/main" id="{752A4E9A-EC74-4C86-A51A-8B3BE47CEA64}"/>
              </a:ext>
            </a:extLst>
          </p:cNvPr>
          <p:cNvSpPr/>
          <p:nvPr/>
        </p:nvSpPr>
        <p:spPr>
          <a:xfrm>
            <a:off x="3739860" y="4017331"/>
            <a:ext cx="865632" cy="9022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E2CE35F5-0F7A-4D9E-A461-BC4A24F2D212}"/>
              </a:ext>
            </a:extLst>
          </p:cNvPr>
          <p:cNvSpPr txBox="1"/>
          <p:nvPr/>
        </p:nvSpPr>
        <p:spPr>
          <a:xfrm>
            <a:off x="4817346" y="3729771"/>
            <a:ext cx="2948958" cy="1477328"/>
          </a:xfrm>
          <a:prstGeom prst="rect">
            <a:avLst/>
          </a:prstGeom>
          <a:noFill/>
        </p:spPr>
        <p:txBody>
          <a:bodyPr wrap="square" rtlCol="0">
            <a:spAutoFit/>
          </a:bodyPr>
          <a:lstStyle/>
          <a:p>
            <a:pPr algn="ctr"/>
            <a:r>
              <a:rPr lang="en-US" u="sng" dirty="0"/>
              <a:t>Subordinate Term(s)</a:t>
            </a:r>
          </a:p>
          <a:p>
            <a:r>
              <a:rPr lang="en-US" dirty="0"/>
              <a:t>1/3 Mid Term for Crime(s)</a:t>
            </a:r>
          </a:p>
          <a:p>
            <a:r>
              <a:rPr lang="en-US" dirty="0"/>
              <a:t>	+</a:t>
            </a:r>
          </a:p>
          <a:p>
            <a:r>
              <a:rPr lang="en-US" dirty="0"/>
              <a:t>1/3 Term for Conduct Based Enhancement(s)</a:t>
            </a:r>
          </a:p>
        </p:txBody>
      </p:sp>
      <p:sp>
        <p:nvSpPr>
          <p:cNvPr id="11" name="Plus Sign 10">
            <a:extLst>
              <a:ext uri="{FF2B5EF4-FFF2-40B4-BE49-F238E27FC236}">
                <a16:creationId xmlns:a16="http://schemas.microsoft.com/office/drawing/2014/main" id="{702437B9-C8BD-4522-9BB0-AB4FF3E45916}"/>
              </a:ext>
            </a:extLst>
          </p:cNvPr>
          <p:cNvSpPr/>
          <p:nvPr/>
        </p:nvSpPr>
        <p:spPr>
          <a:xfrm>
            <a:off x="7766304" y="3903760"/>
            <a:ext cx="865632" cy="90220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59D79C71-D075-4651-98C3-935752DD75C4}"/>
              </a:ext>
            </a:extLst>
          </p:cNvPr>
          <p:cNvSpPr txBox="1"/>
          <p:nvPr/>
        </p:nvSpPr>
        <p:spPr>
          <a:xfrm>
            <a:off x="8732484" y="3729771"/>
            <a:ext cx="2948958" cy="1200329"/>
          </a:xfrm>
          <a:prstGeom prst="rect">
            <a:avLst/>
          </a:prstGeom>
          <a:noFill/>
        </p:spPr>
        <p:txBody>
          <a:bodyPr wrap="square" rtlCol="0">
            <a:spAutoFit/>
          </a:bodyPr>
          <a:lstStyle/>
          <a:p>
            <a:pPr algn="ctr"/>
            <a:r>
              <a:rPr lang="en-US" u="sng" dirty="0"/>
              <a:t>Status Enhancements</a:t>
            </a:r>
          </a:p>
          <a:p>
            <a:pPr marL="285750" indent="-285750">
              <a:buFont typeface="Arial" panose="020B0604020202020204" pitchFamily="34" charset="0"/>
              <a:buChar char="•"/>
            </a:pPr>
            <a:r>
              <a:rPr lang="en-US" dirty="0"/>
              <a:t>Out On Bail</a:t>
            </a:r>
          </a:p>
          <a:p>
            <a:pPr marL="285750" indent="-285750">
              <a:buFont typeface="Arial" panose="020B0604020202020204" pitchFamily="34" charset="0"/>
              <a:buChar char="•"/>
            </a:pPr>
            <a:r>
              <a:rPr lang="en-US" dirty="0"/>
              <a:t>Nickel Priors</a:t>
            </a:r>
          </a:p>
          <a:p>
            <a:pPr marL="285750" indent="-285750">
              <a:buFont typeface="Arial" panose="020B0604020202020204" pitchFamily="34" charset="0"/>
              <a:buChar char="•"/>
            </a:pPr>
            <a:r>
              <a:rPr lang="en-US" dirty="0"/>
              <a:t>Prison Priors</a:t>
            </a:r>
          </a:p>
        </p:txBody>
      </p:sp>
    </p:spTree>
    <p:extLst>
      <p:ext uri="{BB962C8B-B14F-4D97-AF65-F5344CB8AC3E}">
        <p14:creationId xmlns:p14="http://schemas.microsoft.com/office/powerpoint/2010/main" val="34574192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DSL – Multiple Felonies &amp; MS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a:bodyPr>
          <a:lstStyle/>
          <a:p>
            <a:pPr marL="0" indent="0">
              <a:buNone/>
            </a:pPr>
            <a:r>
              <a:rPr lang="en-US" dirty="0"/>
              <a:t>Example:</a:t>
            </a:r>
          </a:p>
          <a:p>
            <a:r>
              <a:rPr lang="en-US" dirty="0"/>
              <a:t>Case A = HS 11378 &amp; Case B = PC 460(b) w/ 12022.1</a:t>
            </a:r>
          </a:p>
          <a:p>
            <a:r>
              <a:rPr lang="en-US" dirty="0"/>
              <a:t>Sentence = 16M + 8M + 2Y = 4Y 1170(a)</a:t>
            </a:r>
          </a:p>
          <a:p>
            <a:r>
              <a:rPr lang="en-US" dirty="0"/>
              <a:t>Court Splits 2Y I/C &amp; 2Y on MS</a:t>
            </a:r>
          </a:p>
          <a:p>
            <a:endParaRPr lang="en-US" dirty="0"/>
          </a:p>
          <a:p>
            <a:r>
              <a:rPr lang="en-US" dirty="0"/>
              <a:t>While out on MS, D commits another PC 460(b)</a:t>
            </a:r>
          </a:p>
          <a:p>
            <a:pPr lvl="1"/>
            <a:r>
              <a:rPr lang="en-US" dirty="0"/>
              <a:t>Max sentence is 8M consecutive</a:t>
            </a:r>
          </a:p>
          <a:p>
            <a:pPr lvl="1"/>
            <a:r>
              <a:rPr lang="en-US" dirty="0"/>
              <a:t>UNLESS the court re-sentences on the entire sentence</a:t>
            </a:r>
          </a:p>
        </p:txBody>
      </p:sp>
    </p:spTree>
    <p:extLst>
      <p:ext uri="{BB962C8B-B14F-4D97-AF65-F5344CB8AC3E}">
        <p14:creationId xmlns:p14="http://schemas.microsoft.com/office/powerpoint/2010/main" val="1401713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61" y="836512"/>
            <a:ext cx="10657173" cy="1325563"/>
          </a:xfrm>
        </p:spPr>
        <p:txBody>
          <a:bodyPr>
            <a:normAutofit/>
          </a:bodyPr>
          <a:lstStyle/>
          <a:p>
            <a:pPr algn="ctr"/>
            <a:r>
              <a:rPr lang="en-US" sz="4000" dirty="0">
                <a:solidFill>
                  <a:srgbClr val="FFFFFF"/>
                </a:solidFill>
              </a:rPr>
              <a:t>Defendant has been found guilty, now what??</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767261" y="2630299"/>
            <a:ext cx="4806166" cy="4351338"/>
          </a:xfrm>
        </p:spPr>
        <p:txBody>
          <a:bodyPr/>
          <a:lstStyle/>
          <a:p>
            <a:pPr marL="0" indent="0" algn="ctr">
              <a:buNone/>
            </a:pPr>
            <a:r>
              <a:rPr lang="en-US" b="1" u="sng" dirty="0"/>
              <a:t>Probation</a:t>
            </a:r>
          </a:p>
          <a:p>
            <a:r>
              <a:rPr lang="en-US" dirty="0"/>
              <a:t>Is D Eligible?</a:t>
            </a:r>
          </a:p>
          <a:p>
            <a:pPr lvl="1"/>
            <a:r>
              <a:rPr lang="en-US" dirty="0"/>
              <a:t>Presumptive Denial</a:t>
            </a:r>
          </a:p>
          <a:p>
            <a:pPr lvl="1"/>
            <a:r>
              <a:rPr lang="en-US" dirty="0"/>
              <a:t>Mandatory Denial</a:t>
            </a:r>
          </a:p>
          <a:p>
            <a:r>
              <a:rPr lang="en-US" dirty="0"/>
              <a:t>Is D Amenable?</a:t>
            </a:r>
          </a:p>
          <a:p>
            <a:r>
              <a:rPr lang="en-US" dirty="0"/>
              <a:t>Length</a:t>
            </a:r>
          </a:p>
          <a:p>
            <a:r>
              <a:rPr lang="en-US" dirty="0"/>
              <a:t>Terms</a:t>
            </a:r>
          </a:p>
          <a:p>
            <a:pPr lvl="1"/>
            <a:r>
              <a:rPr lang="en-US" dirty="0"/>
              <a:t>Including Jail Time</a:t>
            </a:r>
          </a:p>
        </p:txBody>
      </p:sp>
      <p:sp>
        <p:nvSpPr>
          <p:cNvPr id="10" name="Content Placeholder 2">
            <a:extLst>
              <a:ext uri="{FF2B5EF4-FFF2-40B4-BE49-F238E27FC236}">
                <a16:creationId xmlns:a16="http://schemas.microsoft.com/office/drawing/2014/main" id="{BC4BF038-0664-4D69-AB9F-78928F38B5DE}"/>
              </a:ext>
            </a:extLst>
          </p:cNvPr>
          <p:cNvSpPr txBox="1">
            <a:spLocks/>
          </p:cNvSpPr>
          <p:nvPr/>
        </p:nvSpPr>
        <p:spPr>
          <a:xfrm>
            <a:off x="5573426" y="2630299"/>
            <a:ext cx="5204301"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b="1" u="sng" dirty="0"/>
              <a:t>Jail/Prison</a:t>
            </a:r>
          </a:p>
          <a:p>
            <a:r>
              <a:rPr lang="en-US" dirty="0"/>
              <a:t>Misdemeanors</a:t>
            </a:r>
          </a:p>
          <a:p>
            <a:r>
              <a:rPr lang="en-US" dirty="0"/>
              <a:t>Single Felony Determinate</a:t>
            </a:r>
          </a:p>
          <a:p>
            <a:r>
              <a:rPr lang="en-US" dirty="0"/>
              <a:t>Felony &amp; Misdemeanor(s)</a:t>
            </a:r>
          </a:p>
          <a:p>
            <a:r>
              <a:rPr lang="en-US" dirty="0"/>
              <a:t>Multiple Felony Determinate</a:t>
            </a:r>
          </a:p>
          <a:p>
            <a:r>
              <a:rPr lang="en-US" dirty="0"/>
              <a:t>Indeterminate Felony</a:t>
            </a:r>
          </a:p>
          <a:p>
            <a:r>
              <a:rPr lang="en-US" dirty="0"/>
              <a:t>Indeterminate &amp; Determinate Felony</a:t>
            </a:r>
          </a:p>
        </p:txBody>
      </p:sp>
    </p:spTree>
    <p:extLst>
      <p:ext uri="{BB962C8B-B14F-4D97-AF65-F5344CB8AC3E}">
        <p14:creationId xmlns:p14="http://schemas.microsoft.com/office/powerpoint/2010/main" val="2000546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DSL – Multiple Felonies &amp; MS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a:bodyPr>
          <a:lstStyle/>
          <a:p>
            <a:pPr marL="0" indent="0">
              <a:buNone/>
            </a:pPr>
            <a:r>
              <a:rPr lang="en-US" dirty="0"/>
              <a:t>Example:</a:t>
            </a:r>
          </a:p>
          <a:p>
            <a:r>
              <a:rPr lang="en-US" dirty="0"/>
              <a:t>Case A = HS 11378 &amp; Case B = PC 460(b) w/ 12022.1</a:t>
            </a:r>
          </a:p>
          <a:p>
            <a:r>
              <a:rPr lang="en-US" dirty="0"/>
              <a:t>Sentence = 16M + 8M + 2Y = 4Y 1170(a)</a:t>
            </a:r>
          </a:p>
          <a:p>
            <a:r>
              <a:rPr lang="en-US" dirty="0"/>
              <a:t>Court Splits 2Y I/C &amp; 2Y on MS</a:t>
            </a:r>
          </a:p>
          <a:p>
            <a:endParaRPr lang="en-US" dirty="0"/>
          </a:p>
          <a:p>
            <a:r>
              <a:rPr lang="en-US" dirty="0"/>
              <a:t>While out on MS, D commits PC 29800(a)(1)</a:t>
            </a:r>
          </a:p>
          <a:p>
            <a:pPr lvl="1"/>
            <a:r>
              <a:rPr lang="en-US" dirty="0"/>
              <a:t>Max sentence is 8M consecutive unless resentencing</a:t>
            </a:r>
          </a:p>
          <a:p>
            <a:pPr lvl="1"/>
            <a:r>
              <a:rPr lang="en-US" dirty="0"/>
              <a:t>HOWEVER, entire term converts to CDCR!</a:t>
            </a:r>
          </a:p>
        </p:txBody>
      </p:sp>
    </p:spTree>
    <p:extLst>
      <p:ext uri="{BB962C8B-B14F-4D97-AF65-F5344CB8AC3E}">
        <p14:creationId xmlns:p14="http://schemas.microsoft.com/office/powerpoint/2010/main" val="285048096"/>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DSL – Multiple Felonies &amp; MS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a:bodyPr>
          <a:lstStyle/>
          <a:p>
            <a:pPr marL="0" indent="0">
              <a:buNone/>
            </a:pPr>
            <a:r>
              <a:rPr lang="en-US" dirty="0"/>
              <a:t>Example:</a:t>
            </a:r>
          </a:p>
          <a:p>
            <a:r>
              <a:rPr lang="en-US" dirty="0"/>
              <a:t>Case A = HS 11378 &amp; Case B = PC 460(b) w/ 12022.1</a:t>
            </a:r>
          </a:p>
          <a:p>
            <a:r>
              <a:rPr lang="en-US" dirty="0"/>
              <a:t>Sentence = 16M + 8M + 2Y = 4Y 1170(a)</a:t>
            </a:r>
          </a:p>
          <a:p>
            <a:r>
              <a:rPr lang="en-US" dirty="0"/>
              <a:t>Court Splits 2Y I/C &amp; 2Y on MS</a:t>
            </a:r>
          </a:p>
          <a:p>
            <a:endParaRPr lang="en-US" dirty="0"/>
          </a:p>
          <a:p>
            <a:r>
              <a:rPr lang="en-US" dirty="0"/>
              <a:t>While out on MS, D commits PC 212.5(c)</a:t>
            </a:r>
          </a:p>
          <a:p>
            <a:pPr lvl="1"/>
            <a:r>
              <a:rPr lang="en-US" dirty="0"/>
              <a:t>If court does not re-sentence, max is 1Y consecutive, but whole term CDCR</a:t>
            </a:r>
          </a:p>
        </p:txBody>
      </p:sp>
    </p:spTree>
    <p:extLst>
      <p:ext uri="{BB962C8B-B14F-4D97-AF65-F5344CB8AC3E}">
        <p14:creationId xmlns:p14="http://schemas.microsoft.com/office/powerpoint/2010/main" val="1109987328"/>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DSL – Multiple Felonies &amp; MS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a:bodyPr>
          <a:lstStyle/>
          <a:p>
            <a:pPr marL="0" indent="0">
              <a:buNone/>
            </a:pPr>
            <a:r>
              <a:rPr lang="en-US" dirty="0"/>
              <a:t>Example Cont.:</a:t>
            </a:r>
          </a:p>
          <a:p>
            <a:r>
              <a:rPr lang="en-US" dirty="0"/>
              <a:t>PC 212.5(c)		2-3-5			5Y</a:t>
            </a:r>
          </a:p>
          <a:p>
            <a:r>
              <a:rPr lang="en-US" dirty="0"/>
              <a:t>PC 11378(a)		16-2-3		+8M</a:t>
            </a:r>
          </a:p>
          <a:p>
            <a:r>
              <a:rPr lang="en-US" dirty="0"/>
              <a:t>PC 460(b)			16-2-3		+8M</a:t>
            </a:r>
          </a:p>
          <a:p>
            <a:r>
              <a:rPr lang="en-US" dirty="0"/>
              <a:t>PC 12022.1		+2			</a:t>
            </a:r>
            <a:r>
              <a:rPr lang="en-US" u="sng" dirty="0"/>
              <a:t>+2Y		</a:t>
            </a:r>
          </a:p>
          <a:p>
            <a:pPr marL="0" indent="0">
              <a:buNone/>
            </a:pPr>
            <a:r>
              <a:rPr lang="en-US" dirty="0"/>
              <a:t>							8Y 4M CDCR</a:t>
            </a:r>
          </a:p>
        </p:txBody>
      </p:sp>
    </p:spTree>
    <p:extLst>
      <p:ext uri="{BB962C8B-B14F-4D97-AF65-F5344CB8AC3E}">
        <p14:creationId xmlns:p14="http://schemas.microsoft.com/office/powerpoint/2010/main" val="3324346404"/>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DSL – Multiple Felonies &amp; Different Jurisdictions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lnSpcReduction="10000"/>
          </a:bodyPr>
          <a:lstStyle/>
          <a:p>
            <a:pPr marL="0" indent="0">
              <a:buNone/>
            </a:pPr>
            <a:r>
              <a:rPr lang="en-US" dirty="0"/>
              <a:t>Example Cont.:</a:t>
            </a:r>
          </a:p>
          <a:p>
            <a:r>
              <a:rPr lang="en-US" dirty="0"/>
              <a:t>Santa Clara </a:t>
            </a:r>
          </a:p>
          <a:p>
            <a:pPr lvl="1"/>
            <a:r>
              <a:rPr lang="en-US" dirty="0"/>
              <a:t>D convicted of PC 460(b), sentenced to 8M I/C &amp; 8M on MS</a:t>
            </a:r>
          </a:p>
          <a:p>
            <a:r>
              <a:rPr lang="en-US" dirty="0"/>
              <a:t>San Mateo</a:t>
            </a:r>
          </a:p>
          <a:p>
            <a:pPr lvl="1"/>
            <a:r>
              <a:rPr lang="en-US" dirty="0"/>
              <a:t>D convicted of HS 11378</a:t>
            </a:r>
          </a:p>
          <a:p>
            <a:pPr lvl="1"/>
            <a:r>
              <a:rPr lang="en-US" dirty="0"/>
              <a:t>What Options does court have?</a:t>
            </a:r>
          </a:p>
          <a:p>
            <a:pPr lvl="2"/>
            <a:r>
              <a:rPr lang="en-US" dirty="0"/>
              <a:t>Resentence &amp; make SMC case principal</a:t>
            </a:r>
          </a:p>
          <a:p>
            <a:pPr lvl="3"/>
            <a:r>
              <a:rPr lang="en-US" dirty="0"/>
              <a:t>Still have to keep 8M of MS</a:t>
            </a:r>
          </a:p>
          <a:p>
            <a:pPr lvl="2"/>
            <a:r>
              <a:rPr lang="en-US" dirty="0"/>
              <a:t>Sentence SMC case as subordinate</a:t>
            </a:r>
          </a:p>
          <a:p>
            <a:pPr lvl="3"/>
            <a:r>
              <a:rPr lang="en-US" dirty="0"/>
              <a:t>Can be I/C or on MS</a:t>
            </a:r>
          </a:p>
          <a:p>
            <a:pPr lvl="2"/>
            <a:r>
              <a:rPr lang="en-US" dirty="0"/>
              <a:t>Concurrent </a:t>
            </a:r>
          </a:p>
        </p:txBody>
      </p:sp>
    </p:spTree>
    <p:extLst>
      <p:ext uri="{BB962C8B-B14F-4D97-AF65-F5344CB8AC3E}">
        <p14:creationId xmlns:p14="http://schemas.microsoft.com/office/powerpoint/2010/main" val="156901405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Exceptions to the 1/3 Rule</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Kidnapping – PC 1170.1(b)</a:t>
            </a:r>
          </a:p>
          <a:p>
            <a:r>
              <a:rPr lang="en-US" dirty="0"/>
              <a:t>“In Prison” Offenses – PC 1170.1(c)</a:t>
            </a:r>
          </a:p>
          <a:p>
            <a:r>
              <a:rPr lang="en-US" dirty="0"/>
              <a:t>Witness Intimidation – PC 1170.13 &amp; 1170.15</a:t>
            </a:r>
          </a:p>
          <a:p>
            <a:r>
              <a:rPr lang="en-US" dirty="0"/>
              <a:t>Voluntary Manslaughter – PC 1170.16</a:t>
            </a:r>
          </a:p>
          <a:p>
            <a:r>
              <a:rPr lang="en-US" dirty="0"/>
              <a:t>Forceable Escape – 4532(b)(1)</a:t>
            </a:r>
          </a:p>
          <a:p>
            <a:r>
              <a:rPr lang="en-US" dirty="0"/>
              <a:t>Forcible Sex Crimes – PC 667.7(c) &amp; (d)</a:t>
            </a:r>
          </a:p>
        </p:txBody>
      </p:sp>
    </p:spTree>
    <p:extLst>
      <p:ext uri="{BB962C8B-B14F-4D97-AF65-F5344CB8AC3E}">
        <p14:creationId xmlns:p14="http://schemas.microsoft.com/office/powerpoint/2010/main" val="289506359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Exceptions to the 1/3 Rule</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Misdemeanors</a:t>
            </a:r>
          </a:p>
          <a:p>
            <a:pPr lvl="1"/>
            <a:r>
              <a:rPr lang="en-US" dirty="0"/>
              <a:t>Misdemeanors that are not subject to PC 654 can be sentence consecutively to any felony sentence</a:t>
            </a:r>
          </a:p>
          <a:p>
            <a:pPr lvl="1"/>
            <a:r>
              <a:rPr lang="en-US" dirty="0"/>
              <a:t>They are imposed as full-term sentences, not subject to the 1/3 rule</a:t>
            </a:r>
          </a:p>
          <a:p>
            <a:pPr lvl="2"/>
            <a:r>
              <a:rPr lang="en-US" i="1" dirty="0"/>
              <a:t>In re Eric J. </a:t>
            </a:r>
            <a:r>
              <a:rPr lang="en-US" dirty="0"/>
              <a:t>(1979) 25 Cal.3d 522, 537-38</a:t>
            </a:r>
          </a:p>
          <a:p>
            <a:pPr lvl="2"/>
            <a:r>
              <a:rPr lang="en-US" i="1" dirty="0"/>
              <a:t>P v. </a:t>
            </a:r>
            <a:r>
              <a:rPr lang="en-US" i="1" dirty="0" err="1"/>
              <a:t>Erdelen</a:t>
            </a:r>
            <a:r>
              <a:rPr lang="en-US" i="1" dirty="0"/>
              <a:t> </a:t>
            </a:r>
            <a:r>
              <a:rPr lang="en-US" dirty="0"/>
              <a:t>(1996) 46 Cal.App.4th 86</a:t>
            </a:r>
          </a:p>
          <a:p>
            <a:pPr lvl="2"/>
            <a:endParaRPr lang="en-US" dirty="0"/>
          </a:p>
          <a:p>
            <a:pPr lvl="1"/>
            <a:r>
              <a:rPr lang="en-US" dirty="0"/>
              <a:t>Useful for using up pre-sentence confinement credits so D has less credits towards prison term.</a:t>
            </a:r>
          </a:p>
        </p:txBody>
      </p:sp>
    </p:spTree>
    <p:extLst>
      <p:ext uri="{BB962C8B-B14F-4D97-AF65-F5344CB8AC3E}">
        <p14:creationId xmlns:p14="http://schemas.microsoft.com/office/powerpoint/2010/main" val="58855765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Exceptions to the 1/3 Rule</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Other Jurisdiction Sentences - Federal or Out of State</a:t>
            </a:r>
          </a:p>
          <a:p>
            <a:pPr lvl="1"/>
            <a:r>
              <a:rPr lang="en-US" dirty="0"/>
              <a:t>Sentences from another jurisdiction (out-of-state court or federal court) are computed separately from California DSL sentences; if consecutive, terms from other jurisdictions are </a:t>
            </a:r>
            <a:r>
              <a:rPr lang="en-US" b="1" u="sng" dirty="0"/>
              <a:t>not</a:t>
            </a:r>
            <a:r>
              <a:rPr lang="en-US" dirty="0"/>
              <a:t> part of the principal/subordinate computation </a:t>
            </a:r>
          </a:p>
          <a:p>
            <a:pPr lvl="2"/>
            <a:r>
              <a:rPr lang="en-US" dirty="0"/>
              <a:t>CRC 4.451(b)</a:t>
            </a:r>
          </a:p>
          <a:p>
            <a:pPr lvl="2"/>
            <a:r>
              <a:rPr lang="en-US" i="1" dirty="0"/>
              <a:t>P v. Veasey </a:t>
            </a:r>
            <a:r>
              <a:rPr lang="en-US" dirty="0"/>
              <a:t>(1979) 98 Cal.App.3d 779</a:t>
            </a:r>
          </a:p>
          <a:p>
            <a:pPr lvl="2"/>
            <a:r>
              <a:rPr lang="en-US" i="1" dirty="0"/>
              <a:t>P v. </a:t>
            </a:r>
            <a:r>
              <a:rPr lang="en-US" i="1" dirty="0" err="1"/>
              <a:t>Gulbrandsen</a:t>
            </a:r>
            <a:r>
              <a:rPr lang="en-US" i="1" dirty="0"/>
              <a:t> </a:t>
            </a:r>
            <a:r>
              <a:rPr lang="en-US" dirty="0"/>
              <a:t>(1989) 209 Cal.App.3d 1547, 1552-61</a:t>
            </a:r>
            <a:br>
              <a:rPr lang="en-US" dirty="0"/>
            </a:br>
            <a:br>
              <a:rPr lang="en-US" dirty="0"/>
            </a:br>
            <a:endParaRPr lang="en-US" dirty="0"/>
          </a:p>
        </p:txBody>
      </p:sp>
    </p:spTree>
    <p:extLst>
      <p:ext uri="{BB962C8B-B14F-4D97-AF65-F5344CB8AC3E}">
        <p14:creationId xmlns:p14="http://schemas.microsoft.com/office/powerpoint/2010/main" val="1154632813"/>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Concurrent Sentencing</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lnSpcReduction="10000"/>
          </a:bodyPr>
          <a:lstStyle/>
          <a:p>
            <a:r>
              <a:rPr lang="en-US" dirty="0"/>
              <a:t>Two or more sentences being served at the same time</a:t>
            </a:r>
          </a:p>
          <a:p>
            <a:r>
              <a:rPr lang="en-US" dirty="0"/>
              <a:t>Not subject to the principal/subordinate term rules of PC 1170.1</a:t>
            </a:r>
          </a:p>
          <a:p>
            <a:pPr lvl="1"/>
            <a:r>
              <a:rPr lang="en-US" dirty="0"/>
              <a:t>Because each term is a separate “Aggregate Term”</a:t>
            </a:r>
          </a:p>
          <a:p>
            <a:r>
              <a:rPr lang="en-US" dirty="0"/>
              <a:t>Results in terms of different lengths with different start and end dates as well as different credits</a:t>
            </a:r>
          </a:p>
          <a:p>
            <a:endParaRPr lang="en-US" dirty="0"/>
          </a:p>
          <a:p>
            <a:r>
              <a:rPr lang="en-US" u="sng" dirty="0"/>
              <a:t>Note</a:t>
            </a:r>
            <a:r>
              <a:rPr lang="en-US" dirty="0"/>
              <a:t>: you may be able to achieve a longer sentence with concurrent terms rather than consecutive.</a:t>
            </a:r>
          </a:p>
          <a:p>
            <a:pPr lvl="1"/>
            <a:r>
              <a:rPr lang="en-US" i="1" dirty="0"/>
              <a:t>P v. Lepe </a:t>
            </a:r>
            <a:r>
              <a:rPr lang="en-US" dirty="0"/>
              <a:t>(1987) 195 Cal.App.3rd 1347</a:t>
            </a:r>
            <a:endParaRPr lang="en-US" i="1" dirty="0"/>
          </a:p>
        </p:txBody>
      </p:sp>
    </p:spTree>
    <p:extLst>
      <p:ext uri="{BB962C8B-B14F-4D97-AF65-F5344CB8AC3E}">
        <p14:creationId xmlns:p14="http://schemas.microsoft.com/office/powerpoint/2010/main" val="268930250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63C11A00-A2A3-417C-B33D-DC753ED7C3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3964" t="3964" r="3964" b="3964"/>
          <a:stretch>
            <a:fillRect/>
          </a:stretch>
        </p:blipFill>
        <p:spPr>
          <a:xfrm>
            <a:off x="0" y="1"/>
            <a:ext cx="12192000" cy="6857998"/>
          </a:xfrm>
          <a:custGeom>
            <a:avLst/>
            <a:gdLst>
              <a:gd name="connsiteX0" fmla="*/ 0 w 12192000"/>
              <a:gd name="connsiteY0" fmla="*/ 0 h 6857998"/>
              <a:gd name="connsiteX1" fmla="*/ 12192000 w 12192000"/>
              <a:gd name="connsiteY1" fmla="*/ 0 h 6857998"/>
              <a:gd name="connsiteX2" fmla="*/ 12192000 w 12192000"/>
              <a:gd name="connsiteY2" fmla="*/ 6857998 h 6857998"/>
              <a:gd name="connsiteX3" fmla="*/ 0 w 12192000"/>
              <a:gd name="connsiteY3" fmla="*/ 6857998 h 6857998"/>
            </a:gdLst>
            <a:ahLst/>
            <a:cxnLst>
              <a:cxn ang="0">
                <a:pos x="connsiteX0" y="connsiteY0"/>
              </a:cxn>
              <a:cxn ang="0">
                <a:pos x="connsiteX1" y="connsiteY1"/>
              </a:cxn>
              <a:cxn ang="0">
                <a:pos x="connsiteX2" y="connsiteY2"/>
              </a:cxn>
              <a:cxn ang="0">
                <a:pos x="connsiteX3" y="connsiteY3"/>
              </a:cxn>
            </a:cxnLst>
            <a:rect l="l" t="t" r="r" b="b"/>
            <a:pathLst>
              <a:path w="12192000" h="6857998">
                <a:moveTo>
                  <a:pt x="0" y="0"/>
                </a:moveTo>
                <a:lnTo>
                  <a:pt x="12192000" y="0"/>
                </a:lnTo>
                <a:lnTo>
                  <a:pt x="12192000" y="6857998"/>
                </a:lnTo>
                <a:lnTo>
                  <a:pt x="0" y="6857998"/>
                </a:lnTo>
                <a:close/>
              </a:path>
            </a:pathLst>
          </a:custGeom>
        </p:spPr>
      </p:pic>
      <p:sp>
        <p:nvSpPr>
          <p:cNvPr id="3" name="Content Placeholder 2">
            <a:extLst>
              <a:ext uri="{FF2B5EF4-FFF2-40B4-BE49-F238E27FC236}">
                <a16:creationId xmlns:a16="http://schemas.microsoft.com/office/drawing/2014/main" id="{850B39B2-D618-4DB8-869B-E2FAC940BC3B}"/>
              </a:ext>
            </a:extLst>
          </p:cNvPr>
          <p:cNvSpPr>
            <a:spLocks noGrp="1"/>
          </p:cNvSpPr>
          <p:nvPr>
            <p:ph idx="1"/>
          </p:nvPr>
        </p:nvSpPr>
        <p:spPr>
          <a:xfrm>
            <a:off x="2520902" y="2669381"/>
            <a:ext cx="6955124" cy="1519238"/>
          </a:xfrm>
        </p:spPr>
        <p:txBody>
          <a:bodyPr anchor="t">
            <a:normAutofit/>
          </a:bodyPr>
          <a:lstStyle/>
          <a:p>
            <a:pPr marL="0" indent="0" algn="ctr">
              <a:buNone/>
            </a:pPr>
            <a:r>
              <a:rPr lang="en-US" sz="6000" dirty="0">
                <a:solidFill>
                  <a:srgbClr val="FFFFFF"/>
                </a:solidFill>
              </a:rPr>
              <a:t>The Three Strikes Law</a:t>
            </a:r>
          </a:p>
        </p:txBody>
      </p:sp>
    </p:spTree>
    <p:extLst>
      <p:ext uri="{BB962C8B-B14F-4D97-AF65-F5344CB8AC3E}">
        <p14:creationId xmlns:p14="http://schemas.microsoft.com/office/powerpoint/2010/main" val="1515854439"/>
      </p:ext>
    </p:extLst>
  </p:cSld>
  <p:clrMapOvr>
    <a:overrideClrMapping bg1="dk1" tx1="lt1" bg2="dk2" tx2="lt2" accent1="accent1" accent2="accent2" accent3="accent3" accent4="accent4" accent5="accent5" accent6="accent6" hlink="hlink" folHlink="folHlink"/>
  </p:clrMapOvr>
</p:sld>
</file>

<file path=ppt/slides/slide1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PC 667 v. PC 1170.12</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2128235" y="3032987"/>
            <a:ext cx="7935220" cy="3971667"/>
          </a:xfrm>
        </p:spPr>
        <p:txBody>
          <a:bodyPr/>
          <a:lstStyle/>
          <a:p>
            <a:pPr marL="0" indent="0" algn="ctr">
              <a:buNone/>
            </a:pPr>
            <a:r>
              <a:rPr lang="en-US" dirty="0"/>
              <a:t>Nearly identical statutory structures </a:t>
            </a:r>
          </a:p>
          <a:p>
            <a:pPr marL="0" indent="0" algn="ctr">
              <a:buNone/>
            </a:pPr>
            <a:r>
              <a:rPr lang="en-US" dirty="0"/>
              <a:t>that have the same effect on a current felony conviction.</a:t>
            </a:r>
          </a:p>
          <a:p>
            <a:pPr marL="0" indent="0" algn="ctr">
              <a:buNone/>
            </a:pPr>
            <a:endParaRPr lang="en-US" dirty="0"/>
          </a:p>
          <a:p>
            <a:pPr marL="0" indent="0" algn="ctr">
              <a:buNone/>
            </a:pPr>
            <a:r>
              <a:rPr lang="en-US" dirty="0"/>
              <a:t>PC 667(b)-(</a:t>
            </a:r>
            <a:r>
              <a:rPr lang="en-US" dirty="0" err="1"/>
              <a:t>i</a:t>
            </a:r>
            <a:r>
              <a:rPr lang="en-US" dirty="0"/>
              <a:t>) was enacted by legislation while </a:t>
            </a:r>
          </a:p>
          <a:p>
            <a:pPr marL="0" indent="0" algn="ctr">
              <a:buNone/>
            </a:pPr>
            <a:r>
              <a:rPr lang="en-US" dirty="0"/>
              <a:t>PC 1170.12 was enacted Prop. 184</a:t>
            </a:r>
          </a:p>
        </p:txBody>
      </p:sp>
    </p:spTree>
    <p:extLst>
      <p:ext uri="{BB962C8B-B14F-4D97-AF65-F5344CB8AC3E}">
        <p14:creationId xmlns:p14="http://schemas.microsoft.com/office/powerpoint/2010/main" val="387588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63C11A00-A2A3-417C-B33D-DC753ED7C3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3964" t="3964" r="3964" b="3964"/>
          <a:stretch>
            <a:fillRect/>
          </a:stretch>
        </p:blipFill>
        <p:spPr>
          <a:xfrm>
            <a:off x="0" y="1"/>
            <a:ext cx="12192000" cy="6857998"/>
          </a:xfrm>
          <a:custGeom>
            <a:avLst/>
            <a:gdLst>
              <a:gd name="connsiteX0" fmla="*/ 0 w 12192000"/>
              <a:gd name="connsiteY0" fmla="*/ 0 h 6857998"/>
              <a:gd name="connsiteX1" fmla="*/ 12192000 w 12192000"/>
              <a:gd name="connsiteY1" fmla="*/ 0 h 6857998"/>
              <a:gd name="connsiteX2" fmla="*/ 12192000 w 12192000"/>
              <a:gd name="connsiteY2" fmla="*/ 6857998 h 6857998"/>
              <a:gd name="connsiteX3" fmla="*/ 0 w 12192000"/>
              <a:gd name="connsiteY3" fmla="*/ 6857998 h 6857998"/>
            </a:gdLst>
            <a:ahLst/>
            <a:cxnLst>
              <a:cxn ang="0">
                <a:pos x="connsiteX0" y="connsiteY0"/>
              </a:cxn>
              <a:cxn ang="0">
                <a:pos x="connsiteX1" y="connsiteY1"/>
              </a:cxn>
              <a:cxn ang="0">
                <a:pos x="connsiteX2" y="connsiteY2"/>
              </a:cxn>
              <a:cxn ang="0">
                <a:pos x="connsiteX3" y="connsiteY3"/>
              </a:cxn>
            </a:cxnLst>
            <a:rect l="l" t="t" r="r" b="b"/>
            <a:pathLst>
              <a:path w="12192000" h="6857998">
                <a:moveTo>
                  <a:pt x="0" y="0"/>
                </a:moveTo>
                <a:lnTo>
                  <a:pt x="12192000" y="0"/>
                </a:lnTo>
                <a:lnTo>
                  <a:pt x="12192000" y="6857998"/>
                </a:lnTo>
                <a:lnTo>
                  <a:pt x="0" y="6857998"/>
                </a:lnTo>
                <a:close/>
              </a:path>
            </a:pathLst>
          </a:custGeom>
        </p:spPr>
      </p:pic>
      <p:sp>
        <p:nvSpPr>
          <p:cNvPr id="3" name="Content Placeholder 2">
            <a:extLst>
              <a:ext uri="{FF2B5EF4-FFF2-40B4-BE49-F238E27FC236}">
                <a16:creationId xmlns:a16="http://schemas.microsoft.com/office/drawing/2014/main" id="{850B39B2-D618-4DB8-869B-E2FAC940BC3B}"/>
              </a:ext>
            </a:extLst>
          </p:cNvPr>
          <p:cNvSpPr>
            <a:spLocks noGrp="1"/>
          </p:cNvSpPr>
          <p:nvPr>
            <p:ph idx="1"/>
          </p:nvPr>
        </p:nvSpPr>
        <p:spPr>
          <a:xfrm>
            <a:off x="2496518" y="2617279"/>
            <a:ext cx="6955124" cy="3038475"/>
          </a:xfrm>
        </p:spPr>
        <p:txBody>
          <a:bodyPr anchor="t">
            <a:normAutofit/>
          </a:bodyPr>
          <a:lstStyle/>
          <a:p>
            <a:pPr marL="0" indent="0" algn="ctr">
              <a:buNone/>
            </a:pPr>
            <a:r>
              <a:rPr lang="en-US" sz="6000" dirty="0">
                <a:solidFill>
                  <a:srgbClr val="FFFFFF"/>
                </a:solidFill>
              </a:rPr>
              <a:t>Probation</a:t>
            </a:r>
          </a:p>
        </p:txBody>
      </p:sp>
    </p:spTree>
    <p:extLst>
      <p:ext uri="{BB962C8B-B14F-4D97-AF65-F5344CB8AC3E}">
        <p14:creationId xmlns:p14="http://schemas.microsoft.com/office/powerpoint/2010/main" val="2044891195"/>
      </p:ext>
    </p:extLst>
  </p:cSld>
  <p:clrMapOvr>
    <a:overrideClrMapping bg1="dk1" tx1="lt1" bg2="dk2" tx2="lt2" accent1="accent1" accent2="accent2" accent3="accent3" accent4="accent4" accent5="accent5" accent6="accent6" hlink="hlink" folHlink="folHlink"/>
  </p:clrMapOvr>
</p:sld>
</file>

<file path=ppt/slides/slide1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The Three Strikes Law</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u="sng" dirty="0"/>
              <a:t>The Basic Premise:</a:t>
            </a:r>
          </a:p>
          <a:p>
            <a:pPr marL="971550" lvl="1" indent="-514350">
              <a:buFont typeface="+mj-lt"/>
              <a:buAutoNum type="arabicPeriod"/>
            </a:pPr>
            <a:r>
              <a:rPr lang="en-US" dirty="0"/>
              <a:t>If D has one or more qualifying prior convictions, the punishment for a new non-qualifying felony conviction is doubled.</a:t>
            </a:r>
          </a:p>
          <a:p>
            <a:pPr marL="971550" lvl="1" indent="-514350">
              <a:buFont typeface="+mj-lt"/>
              <a:buAutoNum type="arabicPeriod"/>
            </a:pPr>
            <a:endParaRPr lang="en-US" dirty="0"/>
          </a:p>
          <a:p>
            <a:pPr marL="971550" lvl="1" indent="-514350">
              <a:buFont typeface="+mj-lt"/>
              <a:buAutoNum type="arabicPeriod"/>
            </a:pPr>
            <a:r>
              <a:rPr lang="en-US" dirty="0"/>
              <a:t>If D has two or more qualifying prior convictions, and a new conviction for a qualifying offense, the punishment becomes an indeterminate life term with a minimum of at least 25 years in prison</a:t>
            </a:r>
          </a:p>
        </p:txBody>
      </p:sp>
    </p:spTree>
    <p:extLst>
      <p:ext uri="{BB962C8B-B14F-4D97-AF65-F5344CB8AC3E}">
        <p14:creationId xmlns:p14="http://schemas.microsoft.com/office/powerpoint/2010/main" val="3321033544"/>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The Three Strikes Law</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lnSpcReduction="10000"/>
          </a:bodyPr>
          <a:lstStyle/>
          <a:p>
            <a:pPr marL="0" indent="0">
              <a:buNone/>
            </a:pPr>
            <a:r>
              <a:rPr lang="en-US" dirty="0"/>
              <a:t>What is a “Strike”?</a:t>
            </a:r>
          </a:p>
          <a:p>
            <a:r>
              <a:rPr lang="en-US" dirty="0"/>
              <a:t>PC 1192.7(c) – “Serious Felony” List</a:t>
            </a:r>
          </a:p>
          <a:p>
            <a:pPr lvl="1"/>
            <a:r>
              <a:rPr lang="en-US" dirty="0"/>
              <a:t>See PC 1192.8 Also!</a:t>
            </a:r>
          </a:p>
          <a:p>
            <a:r>
              <a:rPr lang="en-US" dirty="0"/>
              <a:t>PC 667.5(c) – “Violent Felony” List</a:t>
            </a:r>
          </a:p>
          <a:p>
            <a:pPr lvl="1"/>
            <a:r>
              <a:rPr lang="en-US" dirty="0"/>
              <a:t>Specific Crimes (i.e. Robbery, Murder, Rape)</a:t>
            </a:r>
          </a:p>
          <a:p>
            <a:pPr lvl="1"/>
            <a:r>
              <a:rPr lang="en-US" dirty="0"/>
              <a:t>Statutes (i.e. any violation of Section 12022.53)</a:t>
            </a:r>
          </a:p>
          <a:p>
            <a:pPr lvl="1"/>
            <a:r>
              <a:rPr lang="en-US" dirty="0"/>
              <a:t>“Conduct” (i.e. any felony in which the defendant personally inflicts great bodily injury on any person, other than an accomplice, or any felony in which the defendant personally uses a firearm)</a:t>
            </a:r>
          </a:p>
          <a:p>
            <a:pPr lvl="2"/>
            <a:r>
              <a:rPr lang="en-US" dirty="0"/>
              <a:t>PC 243(d), 417.8, 246.3</a:t>
            </a:r>
          </a:p>
        </p:txBody>
      </p:sp>
    </p:spTree>
    <p:extLst>
      <p:ext uri="{BB962C8B-B14F-4D97-AF65-F5344CB8AC3E}">
        <p14:creationId xmlns:p14="http://schemas.microsoft.com/office/powerpoint/2010/main" val="3101954344"/>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PC 1192.7(c) v. PC 667.5(c)</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dirty="0"/>
              <a:t>What is the difference?</a:t>
            </a:r>
          </a:p>
          <a:p>
            <a:pPr marL="514350" indent="-514350">
              <a:buFont typeface="+mj-lt"/>
              <a:buAutoNum type="arabicPeriod"/>
            </a:pPr>
            <a:r>
              <a:rPr lang="en-US" dirty="0"/>
              <a:t>PC 1192.7(c) includes “any attempt to commit a crime listed in this subdivision other than an assault”; PC 667.5(c) does no</a:t>
            </a:r>
          </a:p>
          <a:p>
            <a:pPr marL="514350" indent="-514350">
              <a:buFont typeface="+mj-lt"/>
              <a:buAutoNum type="arabicPeriod"/>
            </a:pPr>
            <a:r>
              <a:rPr lang="en-US" dirty="0"/>
              <a:t>PC 667.5(c) will invoke credit limitations per PC 2933.1 [15%]</a:t>
            </a:r>
          </a:p>
          <a:p>
            <a:pPr marL="514350" indent="-514350">
              <a:buFont typeface="+mj-lt"/>
              <a:buAutoNum type="arabicPeriod"/>
            </a:pPr>
            <a:r>
              <a:rPr lang="en-US" dirty="0"/>
              <a:t>All PC 667.5(c) offences are included in PC 1192.7(c), but the reverse is not true</a:t>
            </a:r>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4052677319"/>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Non-California Adult Priors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Out of State or Federal Priors</a:t>
            </a:r>
          </a:p>
          <a:p>
            <a:pPr lvl="1"/>
            <a:r>
              <a:rPr lang="en-US" dirty="0"/>
              <a:t>Use the “Least adjudicated elements test”</a:t>
            </a:r>
          </a:p>
          <a:p>
            <a:pPr lvl="1"/>
            <a:r>
              <a:rPr lang="en-US" dirty="0"/>
              <a:t>PC 667(d)(2); 1170.12(b)(2); </a:t>
            </a:r>
            <a:r>
              <a:rPr lang="en-US" i="1" dirty="0"/>
              <a:t>P v. Hazelton </a:t>
            </a:r>
            <a:r>
              <a:rPr lang="en-US" dirty="0"/>
              <a:t>(1996) 14 Cal.4th 101</a:t>
            </a:r>
          </a:p>
          <a:p>
            <a:r>
              <a:rPr lang="en-US" dirty="0"/>
              <a:t>Juvenile Adjudication</a:t>
            </a:r>
          </a:p>
          <a:p>
            <a:pPr lvl="1"/>
            <a:r>
              <a:rPr lang="en-US" dirty="0"/>
              <a:t>D was at least 16 years old on the date of commission of the offense</a:t>
            </a:r>
          </a:p>
          <a:p>
            <a:pPr lvl="1"/>
            <a:r>
              <a:rPr lang="en-US" dirty="0"/>
              <a:t>W&amp;I 707(b) Offense</a:t>
            </a:r>
          </a:p>
          <a:p>
            <a:pPr lvl="1"/>
            <a:r>
              <a:rPr lang="en-US" dirty="0"/>
              <a:t>Would qualify as a “Serious or Violent Felony” [PC 667.5(c) &amp; 1192.7(c)]</a:t>
            </a:r>
          </a:p>
          <a:p>
            <a:pPr lvl="1"/>
            <a:r>
              <a:rPr lang="en-US" dirty="0"/>
              <a:t>No Attempts (except for 664/187)</a:t>
            </a:r>
          </a:p>
          <a:p>
            <a:pPr lvl="1"/>
            <a:r>
              <a:rPr lang="en-US" dirty="0"/>
              <a:t>Adjudged Ward of the Court per WI 602</a:t>
            </a:r>
          </a:p>
          <a:p>
            <a:pPr lvl="2"/>
            <a:endParaRPr lang="en-US" dirty="0"/>
          </a:p>
        </p:txBody>
      </p:sp>
    </p:spTree>
    <p:extLst>
      <p:ext uri="{BB962C8B-B14F-4D97-AF65-F5344CB8AC3E}">
        <p14:creationId xmlns:p14="http://schemas.microsoft.com/office/powerpoint/2010/main" val="278786040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“Strike” v. “Nickel”</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lnSpcReduction="10000"/>
          </a:bodyPr>
          <a:lstStyle/>
          <a:p>
            <a:pPr marL="0" indent="0">
              <a:buNone/>
            </a:pPr>
            <a:r>
              <a:rPr lang="en-US" dirty="0"/>
              <a:t>What is the difference?</a:t>
            </a:r>
          </a:p>
          <a:p>
            <a:pPr marL="514350" indent="-514350">
              <a:buFont typeface="+mj-lt"/>
              <a:buAutoNum type="arabicPeriod"/>
            </a:pPr>
            <a:r>
              <a:rPr lang="en-US" dirty="0"/>
              <a:t>Strikes do not need to be “brought and tried separately” so multiple strikes from the same case can be the basis for a 25-Life sentence.</a:t>
            </a:r>
          </a:p>
          <a:p>
            <a:pPr lvl="1"/>
            <a:r>
              <a:rPr lang="en-US" dirty="0"/>
              <a:t>Limited by PC 654, when two prior convictions arise out of a single act against the same victim, the court must dismiss one of them. </a:t>
            </a:r>
          </a:p>
          <a:p>
            <a:pPr lvl="2"/>
            <a:r>
              <a:rPr lang="en-US" i="1" dirty="0"/>
              <a:t>P v. Vargas </a:t>
            </a:r>
            <a:r>
              <a:rPr lang="en-US" dirty="0"/>
              <a:t>(2014) 59 Cal.4th 635</a:t>
            </a:r>
          </a:p>
          <a:p>
            <a:pPr marL="514350" indent="-514350">
              <a:buFont typeface="+mj-lt"/>
              <a:buAutoNum type="arabicPeriod"/>
            </a:pPr>
            <a:r>
              <a:rPr lang="en-US" dirty="0"/>
              <a:t>“Strikes” apply to any felony, while “Nickel” Priors only apply to new “Serious Felonies”</a:t>
            </a:r>
            <a:br>
              <a:rPr lang="en-US" dirty="0"/>
            </a:b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3809440036"/>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Post Conviction Relief and The Three Strikes Law</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PC 17(b)</a:t>
            </a:r>
          </a:p>
          <a:p>
            <a:pPr lvl="1"/>
            <a:r>
              <a:rPr lang="en-US" dirty="0"/>
              <a:t>So long as the court imposed a felony sentence, later reduction to a misdemeanor does not negate the use as a prior “strike”</a:t>
            </a:r>
          </a:p>
          <a:p>
            <a:pPr lvl="2"/>
            <a:r>
              <a:rPr lang="en-US" i="1" dirty="0"/>
              <a:t>P v. </a:t>
            </a:r>
            <a:r>
              <a:rPr lang="en-US" i="1" dirty="0" err="1"/>
              <a:t>Feyrer</a:t>
            </a:r>
            <a:r>
              <a:rPr lang="en-US" dirty="0"/>
              <a:t> (2010) 48 Cal.4th 426</a:t>
            </a:r>
          </a:p>
          <a:p>
            <a:r>
              <a:rPr lang="en-US" dirty="0"/>
              <a:t>PC 1203.4</a:t>
            </a:r>
          </a:p>
          <a:p>
            <a:pPr lvl="1"/>
            <a:r>
              <a:rPr lang="en-US" dirty="0"/>
              <a:t>Prior felonies that have been dismissed pursuant to PC 1203.4 can still be used as prior convictions </a:t>
            </a:r>
          </a:p>
          <a:p>
            <a:pPr lvl="2"/>
            <a:r>
              <a:rPr lang="en-US" i="1" dirty="0"/>
              <a:t>P. v. Diaz </a:t>
            </a:r>
            <a:r>
              <a:rPr lang="en-US" dirty="0"/>
              <a:t>(1996) 41 Cal.App.4th 1424 </a:t>
            </a:r>
            <a:br>
              <a:rPr lang="en-US" dirty="0"/>
            </a:br>
            <a:endParaRPr lang="en-US" dirty="0"/>
          </a:p>
          <a:p>
            <a:pPr lvl="1"/>
            <a:endParaRPr lang="en-US" dirty="0"/>
          </a:p>
        </p:txBody>
      </p:sp>
    </p:spTree>
    <p:extLst>
      <p:ext uri="{BB962C8B-B14F-4D97-AF65-F5344CB8AC3E}">
        <p14:creationId xmlns:p14="http://schemas.microsoft.com/office/powerpoint/2010/main" val="3767406765"/>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Proving Priors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RAP Sheet</a:t>
            </a:r>
          </a:p>
          <a:p>
            <a:r>
              <a:rPr lang="en-US" dirty="0"/>
              <a:t>PC 969b Packet from CDCR</a:t>
            </a:r>
          </a:p>
          <a:p>
            <a:r>
              <a:rPr lang="en-US" dirty="0"/>
              <a:t>Certified Prior from Court</a:t>
            </a:r>
          </a:p>
          <a:p>
            <a:pPr lvl="1"/>
            <a:r>
              <a:rPr lang="en-US" dirty="0"/>
              <a:t>Charging Document</a:t>
            </a:r>
          </a:p>
          <a:p>
            <a:pPr lvl="1"/>
            <a:r>
              <a:rPr lang="en-US" dirty="0"/>
              <a:t>Plea Form</a:t>
            </a:r>
          </a:p>
          <a:p>
            <a:pPr lvl="1"/>
            <a:r>
              <a:rPr lang="en-US" dirty="0"/>
              <a:t>Court Docket</a:t>
            </a:r>
          </a:p>
          <a:p>
            <a:pPr lvl="1"/>
            <a:r>
              <a:rPr lang="en-US" dirty="0"/>
              <a:t>Plea Transcript</a:t>
            </a:r>
          </a:p>
          <a:p>
            <a:r>
              <a:rPr lang="en-US" dirty="0"/>
              <a:t>Appellate Opinion (even if not published)</a:t>
            </a:r>
          </a:p>
        </p:txBody>
      </p:sp>
    </p:spTree>
    <p:extLst>
      <p:ext uri="{BB962C8B-B14F-4D97-AF65-F5344CB8AC3E}">
        <p14:creationId xmlns:p14="http://schemas.microsoft.com/office/powerpoint/2010/main" val="348329439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E97BE45-E412-4EE3-A29E-C15D9EA4F15E}"/>
              </a:ext>
            </a:extLst>
          </p:cNvPr>
          <p:cNvPicPr>
            <a:picLocks noChangeAspect="1"/>
          </p:cNvPicPr>
          <p:nvPr/>
        </p:nvPicPr>
        <p:blipFill>
          <a:blip r:embed="rId2"/>
          <a:stretch>
            <a:fillRect/>
          </a:stretch>
        </p:blipFill>
        <p:spPr>
          <a:xfrm>
            <a:off x="1289668" y="317831"/>
            <a:ext cx="9612663" cy="6222338"/>
          </a:xfrm>
          <a:prstGeom prst="rect">
            <a:avLst/>
          </a:prstGeom>
        </p:spPr>
      </p:pic>
    </p:spTree>
    <p:extLst>
      <p:ext uri="{BB962C8B-B14F-4D97-AF65-F5344CB8AC3E}">
        <p14:creationId xmlns:p14="http://schemas.microsoft.com/office/powerpoint/2010/main" val="54012180"/>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B955338-B996-472B-ADDE-8F91DF6A8514}"/>
              </a:ext>
            </a:extLst>
          </p:cNvPr>
          <p:cNvPicPr>
            <a:picLocks noChangeAspect="1"/>
          </p:cNvPicPr>
          <p:nvPr/>
        </p:nvPicPr>
        <p:blipFill>
          <a:blip r:embed="rId2"/>
          <a:stretch>
            <a:fillRect/>
          </a:stretch>
        </p:blipFill>
        <p:spPr>
          <a:xfrm>
            <a:off x="3409950" y="1957387"/>
            <a:ext cx="5372100" cy="2943225"/>
          </a:xfrm>
          <a:prstGeom prst="rect">
            <a:avLst/>
          </a:prstGeom>
        </p:spPr>
      </p:pic>
    </p:spTree>
    <p:extLst>
      <p:ext uri="{BB962C8B-B14F-4D97-AF65-F5344CB8AC3E}">
        <p14:creationId xmlns:p14="http://schemas.microsoft.com/office/powerpoint/2010/main" val="3413701927"/>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“Second Strike” Sentencing</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fontScale="92500"/>
          </a:bodyPr>
          <a:lstStyle/>
          <a:p>
            <a:pPr marL="0" indent="0">
              <a:buNone/>
            </a:pPr>
            <a:r>
              <a:rPr lang="en-US" dirty="0"/>
              <a:t>If the current offense is any felony, and the defendant has one qualifying prior “strike” conviction:</a:t>
            </a:r>
          </a:p>
          <a:p>
            <a:pPr marL="514350" indent="-514350">
              <a:buFont typeface="+mj-lt"/>
              <a:buAutoNum type="arabicPeriod"/>
            </a:pPr>
            <a:r>
              <a:rPr lang="en-US" dirty="0"/>
              <a:t>The term for the crime is doubled</a:t>
            </a:r>
          </a:p>
          <a:p>
            <a:pPr marL="514350" indent="-514350">
              <a:buFont typeface="+mj-lt"/>
              <a:buAutoNum type="arabicPeriod"/>
            </a:pPr>
            <a:r>
              <a:rPr lang="en-US" dirty="0"/>
              <a:t>Probation denial with a prison sentence is mandatory</a:t>
            </a:r>
          </a:p>
          <a:p>
            <a:pPr marL="514350" indent="-514350">
              <a:buFont typeface="+mj-lt"/>
              <a:buAutoNum type="arabicPeriod"/>
            </a:pPr>
            <a:r>
              <a:rPr lang="en-US" dirty="0"/>
              <a:t>There is no aggregate term limitation on consecutive sentences</a:t>
            </a:r>
          </a:p>
          <a:p>
            <a:pPr marL="0" indent="0">
              <a:buNone/>
            </a:pPr>
            <a:r>
              <a:rPr lang="en-US" dirty="0"/>
              <a:t>	and</a:t>
            </a:r>
          </a:p>
          <a:p>
            <a:pPr marL="514350" indent="-514350">
              <a:buFont typeface="+mj-lt"/>
              <a:buAutoNum type="arabicPeriod" startAt="4"/>
            </a:pPr>
            <a:r>
              <a:rPr lang="en-US" dirty="0"/>
              <a:t>Prison conduct credit reduction is limited to one-fifth of the total term</a:t>
            </a:r>
            <a:br>
              <a:rPr lang="en-US" dirty="0"/>
            </a:br>
            <a:r>
              <a:rPr lang="en-US" dirty="0"/>
              <a:t>(PC 667(c); 1170.12(a))</a:t>
            </a:r>
            <a:br>
              <a:rPr lang="en-US" dirty="0"/>
            </a:br>
            <a:endParaRPr lang="en-US" dirty="0"/>
          </a:p>
        </p:txBody>
      </p:sp>
    </p:spTree>
    <p:extLst>
      <p:ext uri="{BB962C8B-B14F-4D97-AF65-F5344CB8AC3E}">
        <p14:creationId xmlns:p14="http://schemas.microsoft.com/office/powerpoint/2010/main" val="41760427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61" y="836512"/>
            <a:ext cx="10657173" cy="1325563"/>
          </a:xfrm>
        </p:spPr>
        <p:txBody>
          <a:bodyPr>
            <a:normAutofit/>
          </a:bodyPr>
          <a:lstStyle/>
          <a:p>
            <a:pPr algn="ctr"/>
            <a:r>
              <a:rPr lang="en-US" sz="4000" dirty="0">
                <a:solidFill>
                  <a:srgbClr val="FFFFFF"/>
                </a:solidFill>
              </a:rPr>
              <a:t>Probation Eligibility</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1203410" y="2753936"/>
            <a:ext cx="9784873" cy="4285327"/>
          </a:xfrm>
        </p:spPr>
        <p:txBody>
          <a:bodyPr/>
          <a:lstStyle/>
          <a:p>
            <a:pPr marL="0" indent="0">
              <a:buNone/>
            </a:pPr>
            <a:r>
              <a:rPr lang="en-US" dirty="0"/>
              <a:t>Every defendant is:</a:t>
            </a:r>
          </a:p>
          <a:p>
            <a:pPr marL="1379538" indent="-514350">
              <a:buFont typeface="+mj-lt"/>
              <a:buAutoNum type="arabicPeriod"/>
            </a:pPr>
            <a:r>
              <a:rPr lang="en-US" dirty="0"/>
              <a:t>Eligible for Probation</a:t>
            </a:r>
          </a:p>
          <a:p>
            <a:pPr marL="1379538" indent="-514350">
              <a:buFont typeface="+mj-lt"/>
              <a:buAutoNum type="arabicPeriod"/>
            </a:pPr>
            <a:r>
              <a:rPr lang="en-US" dirty="0"/>
              <a:t>Presumptively Ineligible for Probation </a:t>
            </a:r>
          </a:p>
          <a:p>
            <a:pPr marL="1322388" lvl="1" indent="0">
              <a:buNone/>
            </a:pPr>
            <a:r>
              <a:rPr lang="en-US" dirty="0"/>
              <a:t>OR</a:t>
            </a:r>
          </a:p>
          <a:p>
            <a:pPr marL="1379538" indent="-514350">
              <a:buFont typeface="+mj-lt"/>
              <a:buAutoNum type="arabicPeriod"/>
            </a:pPr>
            <a:r>
              <a:rPr lang="en-US" dirty="0"/>
              <a:t>Ineligible for Probation</a:t>
            </a:r>
          </a:p>
        </p:txBody>
      </p:sp>
    </p:spTree>
    <p:extLst>
      <p:ext uri="{BB962C8B-B14F-4D97-AF65-F5344CB8AC3E}">
        <p14:creationId xmlns:p14="http://schemas.microsoft.com/office/powerpoint/2010/main" val="1307104922"/>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“Second Strike” Sentencing</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dirty="0"/>
              <a:t>For one prior &amp; one current felony:</a:t>
            </a:r>
          </a:p>
          <a:p>
            <a:r>
              <a:rPr lang="en-US" dirty="0"/>
              <a:t>The “term” that is doubled is only the base term selected for the crime</a:t>
            </a:r>
          </a:p>
          <a:p>
            <a:r>
              <a:rPr lang="en-US" dirty="0"/>
              <a:t>Applicable specific enhancements are added after the base term has been doubled; the specific enhancements, and any other enhancements, are not doubled.</a:t>
            </a:r>
          </a:p>
          <a:p>
            <a:pPr lvl="1"/>
            <a:r>
              <a:rPr lang="en-US" i="1" dirty="0"/>
              <a:t>P v. Dominguez </a:t>
            </a:r>
            <a:r>
              <a:rPr lang="en-US" dirty="0"/>
              <a:t>(1995) 38 Cal.App.4th 410</a:t>
            </a:r>
          </a:p>
          <a:p>
            <a:pPr lvl="1"/>
            <a:r>
              <a:rPr lang="en-US" i="1" dirty="0"/>
              <a:t>P v. Hardy </a:t>
            </a:r>
            <a:r>
              <a:rPr lang="en-US" dirty="0"/>
              <a:t>(1999) 73 Cal.App.4th 1429</a:t>
            </a:r>
            <a:br>
              <a:rPr lang="en-US" dirty="0"/>
            </a:br>
            <a:endParaRPr lang="en-US" dirty="0"/>
          </a:p>
        </p:txBody>
      </p:sp>
    </p:spTree>
    <p:extLst>
      <p:ext uri="{BB962C8B-B14F-4D97-AF65-F5344CB8AC3E}">
        <p14:creationId xmlns:p14="http://schemas.microsoft.com/office/powerpoint/2010/main" val="147926783"/>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“Second Strike” Sentencing</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fontScale="92500" lnSpcReduction="20000"/>
          </a:bodyPr>
          <a:lstStyle/>
          <a:p>
            <a:pPr marL="0" indent="0">
              <a:buNone/>
            </a:pPr>
            <a:r>
              <a:rPr lang="en-US" dirty="0"/>
              <a:t>For one prior &amp; multiple current felonies:</a:t>
            </a:r>
          </a:p>
          <a:p>
            <a:r>
              <a:rPr lang="en-US" dirty="0"/>
              <a:t>The base term for each count is doubled, including both principal and subordinate terms. </a:t>
            </a:r>
          </a:p>
          <a:p>
            <a:r>
              <a:rPr lang="en-US" dirty="0"/>
              <a:t>However, subordinate terms are still computed using the “one-third middle term” formula for determinate consecutive sentences under PC 1170.1(a).</a:t>
            </a:r>
          </a:p>
          <a:p>
            <a:r>
              <a:rPr lang="en-US" dirty="0"/>
              <a:t>Thus, each of these subordinate consecutive sentences is computed as one-third of the middle term for the crime doubled, plus one-third of the term for applicable specific enhancements (not doubled) .</a:t>
            </a:r>
          </a:p>
          <a:p>
            <a:pPr lvl="1"/>
            <a:r>
              <a:rPr lang="en-US" i="1" dirty="0"/>
              <a:t>P v. Nguyen </a:t>
            </a:r>
            <a:r>
              <a:rPr lang="en-US" dirty="0"/>
              <a:t>(1999) 21 Cal.4th 197</a:t>
            </a:r>
          </a:p>
          <a:p>
            <a:pPr lvl="1"/>
            <a:r>
              <a:rPr lang="en-US" i="1" dirty="0"/>
              <a:t>P v. Riggs </a:t>
            </a:r>
            <a:r>
              <a:rPr lang="en-US" dirty="0"/>
              <a:t>(2001) 86 Cal.App.4th 1126</a:t>
            </a:r>
          </a:p>
        </p:txBody>
      </p:sp>
    </p:spTree>
    <p:extLst>
      <p:ext uri="{BB962C8B-B14F-4D97-AF65-F5344CB8AC3E}">
        <p14:creationId xmlns:p14="http://schemas.microsoft.com/office/powerpoint/2010/main" val="1988010704"/>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“Second Strike” Sentencing</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u="sng" dirty="0"/>
              <a:t>Concurrent v. Consecutive for Multiple New Felony Convictions</a:t>
            </a:r>
          </a:p>
          <a:p>
            <a:r>
              <a:rPr lang="en-US" dirty="0"/>
              <a:t>Multiple new felony convictions sentenced pursuant to the Three Strikes Law are mandatory consecutive.</a:t>
            </a:r>
          </a:p>
          <a:p>
            <a:pPr lvl="1"/>
            <a:r>
              <a:rPr lang="en-US" dirty="0"/>
              <a:t>PC 1170.12(a)(6)</a:t>
            </a:r>
          </a:p>
          <a:p>
            <a:r>
              <a:rPr lang="en-US" dirty="0"/>
              <a:t>Exceptions:</a:t>
            </a:r>
          </a:p>
          <a:p>
            <a:pPr lvl="1"/>
            <a:r>
              <a:rPr lang="en-US" i="1" dirty="0"/>
              <a:t>Romero</a:t>
            </a:r>
            <a:r>
              <a:rPr lang="en-US" dirty="0"/>
              <a:t> Granted</a:t>
            </a:r>
          </a:p>
          <a:p>
            <a:pPr lvl="1"/>
            <a:r>
              <a:rPr lang="en-US" dirty="0"/>
              <a:t>Felony convictions are based on the same “operative facts”</a:t>
            </a:r>
          </a:p>
          <a:p>
            <a:pPr lvl="1"/>
            <a:r>
              <a:rPr lang="en-US" dirty="0"/>
              <a:t>Felony convictions committed on the “same occasion”</a:t>
            </a:r>
          </a:p>
        </p:txBody>
      </p:sp>
    </p:spTree>
    <p:extLst>
      <p:ext uri="{BB962C8B-B14F-4D97-AF65-F5344CB8AC3E}">
        <p14:creationId xmlns:p14="http://schemas.microsoft.com/office/powerpoint/2010/main" val="486027502"/>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Dismissal of a “Prior Strike”</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i="1" dirty="0"/>
              <a:t>P v. Superior Court (Romero) </a:t>
            </a:r>
            <a:r>
              <a:rPr lang="en-US" dirty="0"/>
              <a:t>(1996) 13 Cal.4th 497</a:t>
            </a:r>
          </a:p>
          <a:p>
            <a:endParaRPr lang="en-US" dirty="0"/>
          </a:p>
          <a:p>
            <a:r>
              <a:rPr lang="en-US" dirty="0"/>
              <a:t>The court can selectively grant </a:t>
            </a:r>
            <a:r>
              <a:rPr lang="en-US" i="1" dirty="0"/>
              <a:t>Romero</a:t>
            </a:r>
            <a:r>
              <a:rPr lang="en-US" dirty="0"/>
              <a:t> as to some counts but not all counts.</a:t>
            </a:r>
          </a:p>
          <a:p>
            <a:pPr lvl="1"/>
            <a:r>
              <a:rPr lang="en-US" i="1" dirty="0"/>
              <a:t>P v. Garcia</a:t>
            </a:r>
            <a:r>
              <a:rPr lang="en-US" dirty="0"/>
              <a:t> (1999) 20 Cal.4th 490</a:t>
            </a:r>
          </a:p>
          <a:p>
            <a:r>
              <a:rPr lang="en-US" dirty="0"/>
              <a:t>The court may still have to sentence consecutively even with selectively granting </a:t>
            </a:r>
            <a:r>
              <a:rPr lang="en-US" i="1" dirty="0"/>
              <a:t>Romero.</a:t>
            </a:r>
          </a:p>
          <a:p>
            <a:pPr lvl="1"/>
            <a:r>
              <a:rPr lang="en-US" i="1" dirty="0"/>
              <a:t>P v. Casper </a:t>
            </a:r>
            <a:r>
              <a:rPr lang="en-US" dirty="0"/>
              <a:t>(2004) 33 Cal.4th 38.</a:t>
            </a:r>
            <a:endParaRPr lang="en-US" i="1" dirty="0"/>
          </a:p>
        </p:txBody>
      </p:sp>
    </p:spTree>
    <p:extLst>
      <p:ext uri="{BB962C8B-B14F-4D97-AF65-F5344CB8AC3E}">
        <p14:creationId xmlns:p14="http://schemas.microsoft.com/office/powerpoint/2010/main" val="3626693024"/>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“Third Strike” Sentencing</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dirty="0"/>
              <a:t>If the current offense is “Serious/Violent” felony, and the defendant has two or more qualifying prior “strike” convictions:</a:t>
            </a:r>
          </a:p>
          <a:p>
            <a:pPr marL="1085850" indent="-514350">
              <a:buFont typeface="+mj-lt"/>
              <a:buAutoNum type="arabicPeriod"/>
            </a:pPr>
            <a:r>
              <a:rPr lang="en-US" dirty="0"/>
              <a:t>Triple the Term</a:t>
            </a:r>
          </a:p>
          <a:p>
            <a:pPr marL="1543050" lvl="1" indent="-514350"/>
            <a:r>
              <a:rPr lang="en-US" dirty="0"/>
              <a:t>Upper Term of triad is 9 or more years</a:t>
            </a:r>
          </a:p>
          <a:p>
            <a:pPr marL="1543050" lvl="1" indent="-514350"/>
            <a:r>
              <a:rPr lang="en-US" dirty="0"/>
              <a:t>Indeterminate Term of at least 15-Life</a:t>
            </a:r>
          </a:p>
          <a:p>
            <a:pPr marL="1085850" indent="-514350">
              <a:buFont typeface="+mj-lt"/>
              <a:buAutoNum type="arabicPeriod"/>
            </a:pPr>
            <a:r>
              <a:rPr lang="en-US" dirty="0"/>
              <a:t>25-Life – Default Option</a:t>
            </a:r>
          </a:p>
          <a:p>
            <a:pPr marL="1085850" indent="-514350">
              <a:buFont typeface="+mj-lt"/>
              <a:buAutoNum type="arabicPeriod"/>
            </a:pPr>
            <a:r>
              <a:rPr lang="en-US" dirty="0"/>
              <a:t>General DSL Statutes including all Enhancements</a:t>
            </a:r>
          </a:p>
        </p:txBody>
      </p:sp>
    </p:spTree>
    <p:extLst>
      <p:ext uri="{BB962C8B-B14F-4D97-AF65-F5344CB8AC3E}">
        <p14:creationId xmlns:p14="http://schemas.microsoft.com/office/powerpoint/2010/main" val="2640185092"/>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“Third Strike” Sentencing</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a:bodyPr>
          <a:lstStyle/>
          <a:p>
            <a:pPr marL="0" indent="0">
              <a:buNone/>
            </a:pPr>
            <a:r>
              <a:rPr lang="en-US" dirty="0"/>
              <a:t>Example: </a:t>
            </a:r>
          </a:p>
          <a:p>
            <a:r>
              <a:rPr lang="en-US" dirty="0"/>
              <a:t>Defendant convicted of PC 211 + 12022.7(a) + 667(a)(1) x 2</a:t>
            </a:r>
          </a:p>
          <a:p>
            <a:pPr lvl="1"/>
            <a:r>
              <a:rPr lang="en-US" dirty="0"/>
              <a:t>(</a:t>
            </a:r>
            <a:r>
              <a:rPr lang="en-US" dirty="0" err="1"/>
              <a:t>i</a:t>
            </a:r>
            <a:r>
              <a:rPr lang="en-US" dirty="0"/>
              <a:t>) 2, 3, 5 years x 3 = 15 years maximum minimum term.</a:t>
            </a:r>
          </a:p>
          <a:p>
            <a:pPr lvl="1"/>
            <a:r>
              <a:rPr lang="en-US" dirty="0"/>
              <a:t>(ii) 25 years minimum term.</a:t>
            </a:r>
          </a:p>
          <a:p>
            <a:pPr lvl="1"/>
            <a:r>
              <a:rPr lang="en-US" dirty="0"/>
              <a:t>(iii) 2, 3, 5 years + 3 + 5 + 5 = 18 years maximum minimum term.</a:t>
            </a:r>
          </a:p>
          <a:p>
            <a:pPr marL="457200" lvl="1" indent="0">
              <a:buNone/>
            </a:pPr>
            <a:endParaRPr lang="en-US" dirty="0"/>
          </a:p>
          <a:p>
            <a:pPr lvl="1"/>
            <a:r>
              <a:rPr lang="en-US" dirty="0"/>
              <a:t>In this example, 25 years is the greatest minimum term, therefore the court would impose an indeterminate term of 25 years to life plus the enhancements for GBI and the prior serious felony convictions.</a:t>
            </a:r>
          </a:p>
        </p:txBody>
      </p:sp>
    </p:spTree>
    <p:extLst>
      <p:ext uri="{BB962C8B-B14F-4D97-AF65-F5344CB8AC3E}">
        <p14:creationId xmlns:p14="http://schemas.microsoft.com/office/powerpoint/2010/main" val="377548019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Exceptions to the “New” Three Strikes Law</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Original Three Strikes Law allowed for an indeterminate sentence for any felony conviction with 2 prior strikes</a:t>
            </a:r>
          </a:p>
          <a:p>
            <a:r>
              <a:rPr lang="en-US" dirty="0"/>
              <a:t>Prop 36 in 2012 amended the Three Strikes Law</a:t>
            </a:r>
          </a:p>
          <a:p>
            <a:r>
              <a:rPr lang="en-US" dirty="0"/>
              <a:t>Now requires your “third strike” to be a “serious or violent felony”</a:t>
            </a:r>
          </a:p>
          <a:p>
            <a:r>
              <a:rPr lang="en-US" dirty="0"/>
              <a:t>Unless…</a:t>
            </a:r>
          </a:p>
        </p:txBody>
      </p:sp>
    </p:spTree>
    <p:extLst>
      <p:ext uri="{BB962C8B-B14F-4D97-AF65-F5344CB8AC3E}">
        <p14:creationId xmlns:p14="http://schemas.microsoft.com/office/powerpoint/2010/main" val="2892642212"/>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Exceptions to the “New” Three Strikes Law</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490238" cy="3971667"/>
          </a:xfrm>
        </p:spPr>
        <p:txBody>
          <a:bodyPr/>
          <a:lstStyle/>
          <a:p>
            <a:pPr marL="0" indent="0">
              <a:buNone/>
            </a:pPr>
            <a:r>
              <a:rPr lang="en-US" dirty="0"/>
              <a:t>Penal Code section 1170.12(c)(2)(C)</a:t>
            </a:r>
          </a:p>
          <a:p>
            <a:r>
              <a:rPr lang="en-US" dirty="0"/>
              <a:t>Qualifying Prior Convictions – “SUPER STRIKE”</a:t>
            </a:r>
          </a:p>
          <a:p>
            <a:pPr lvl="1"/>
            <a:r>
              <a:rPr lang="en-US" dirty="0"/>
              <a:t>“Sexually Violent Offense” – WI 6600(b)</a:t>
            </a:r>
          </a:p>
          <a:p>
            <a:pPr lvl="1"/>
            <a:r>
              <a:rPr lang="en-US" dirty="0"/>
              <a:t>Sex Crimes of victim under 14 – PC 288a(c)(1), 286(c)(1), 289(j), 288(a), 288(b)</a:t>
            </a:r>
          </a:p>
          <a:p>
            <a:pPr lvl="1"/>
            <a:r>
              <a:rPr lang="en-US" dirty="0"/>
              <a:t>Any Homicide or Attempted Homicide – PC 187 to 191.5</a:t>
            </a:r>
          </a:p>
          <a:p>
            <a:pPr lvl="1"/>
            <a:r>
              <a:rPr lang="en-US" dirty="0"/>
              <a:t>Solicitation to Commit Murder- PC 653f</a:t>
            </a:r>
          </a:p>
          <a:p>
            <a:pPr lvl="1"/>
            <a:r>
              <a:rPr lang="en-US" dirty="0"/>
              <a:t>Assault on PO  w/ Machine Gun – PC 245(d)(3)</a:t>
            </a:r>
          </a:p>
          <a:p>
            <a:pPr lvl="1"/>
            <a:r>
              <a:rPr lang="en-US" dirty="0"/>
              <a:t>Possession of Weapon of Mass Destruction – PC 11418(a)(1)</a:t>
            </a:r>
          </a:p>
          <a:p>
            <a:pPr lvl="1"/>
            <a:r>
              <a:rPr lang="en-US" dirty="0"/>
              <a:t>Any offense punishable by Life Imprisonment or Death</a:t>
            </a:r>
          </a:p>
        </p:txBody>
      </p:sp>
    </p:spTree>
    <p:extLst>
      <p:ext uri="{BB962C8B-B14F-4D97-AF65-F5344CB8AC3E}">
        <p14:creationId xmlns:p14="http://schemas.microsoft.com/office/powerpoint/2010/main" val="1860586238"/>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Exceptions to the “New” Three Strikes Law</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3" y="2820134"/>
            <a:ext cx="10677433" cy="3971667"/>
          </a:xfrm>
        </p:spPr>
        <p:txBody>
          <a:bodyPr/>
          <a:lstStyle/>
          <a:p>
            <a:pPr marL="0" indent="0">
              <a:buNone/>
            </a:pPr>
            <a:r>
              <a:rPr lang="en-US" dirty="0"/>
              <a:t>Penal Code section 1170.12(c)(2)(C)</a:t>
            </a:r>
          </a:p>
          <a:p>
            <a:r>
              <a:rPr lang="en-US" dirty="0"/>
              <a:t>Current Offense</a:t>
            </a:r>
          </a:p>
          <a:p>
            <a:pPr lvl="1"/>
            <a:r>
              <a:rPr lang="en-US" dirty="0"/>
              <a:t>Narcotics with Weight Enhancement – HS 11370.4 &amp; 11379.8</a:t>
            </a:r>
          </a:p>
          <a:p>
            <a:pPr lvl="1"/>
            <a:r>
              <a:rPr lang="en-US" dirty="0"/>
              <a:t>Stat or Spousal Rape – PC 261.5(d) &amp; 262</a:t>
            </a:r>
          </a:p>
          <a:p>
            <a:pPr lvl="1"/>
            <a:r>
              <a:rPr lang="en-US" dirty="0"/>
              <a:t>Felony Conviction with Mandatory PC 290 reg – Some Exceptions (314, 311.11, etc.)</a:t>
            </a:r>
          </a:p>
          <a:p>
            <a:pPr lvl="1"/>
            <a:r>
              <a:rPr lang="en-US" dirty="0"/>
              <a:t>During offense, D:</a:t>
            </a:r>
          </a:p>
          <a:p>
            <a:pPr lvl="2"/>
            <a:r>
              <a:rPr lang="en-US" dirty="0"/>
              <a:t>Used a Firearm</a:t>
            </a:r>
          </a:p>
          <a:p>
            <a:pPr lvl="2"/>
            <a:r>
              <a:rPr lang="en-US" dirty="0"/>
              <a:t>Armed with Firearm or DW</a:t>
            </a:r>
          </a:p>
          <a:p>
            <a:pPr lvl="2"/>
            <a:r>
              <a:rPr lang="en-US" dirty="0"/>
              <a:t>Intended to cause GBI to another</a:t>
            </a:r>
          </a:p>
        </p:txBody>
      </p:sp>
    </p:spTree>
    <p:extLst>
      <p:ext uri="{BB962C8B-B14F-4D97-AF65-F5344CB8AC3E}">
        <p14:creationId xmlns:p14="http://schemas.microsoft.com/office/powerpoint/2010/main" val="2805032649"/>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Exceptions to the “New” Three Strikes Law</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3" y="2820134"/>
            <a:ext cx="10677433" cy="3971667"/>
          </a:xfrm>
        </p:spPr>
        <p:txBody>
          <a:bodyPr/>
          <a:lstStyle/>
          <a:p>
            <a:pPr marL="0" indent="0">
              <a:buNone/>
            </a:pPr>
            <a:r>
              <a:rPr lang="en-US" dirty="0"/>
              <a:t>Penal Code section 1170.12(c)(2)(C)</a:t>
            </a:r>
          </a:p>
          <a:p>
            <a:r>
              <a:rPr lang="en-US" dirty="0"/>
              <a:t>Current Offense</a:t>
            </a:r>
          </a:p>
          <a:p>
            <a:pPr lvl="1"/>
            <a:r>
              <a:rPr lang="en-US" dirty="0"/>
              <a:t>Narcotics with Weight Enhancement – HS 11370.4 &amp; 11379.8</a:t>
            </a:r>
          </a:p>
          <a:p>
            <a:pPr lvl="1"/>
            <a:r>
              <a:rPr lang="en-US" dirty="0"/>
              <a:t>Stat or Spousal Rape – PC 261.5(d) &amp; 262</a:t>
            </a:r>
          </a:p>
          <a:p>
            <a:pPr lvl="1"/>
            <a:r>
              <a:rPr lang="en-US" dirty="0"/>
              <a:t>Felony Conviction with Mandatory PC 290 reg – Some Exceptions (314, 311.11, etc.)</a:t>
            </a:r>
          </a:p>
          <a:p>
            <a:pPr lvl="1"/>
            <a:r>
              <a:rPr lang="en-US" dirty="0"/>
              <a:t>During offense, D:</a:t>
            </a:r>
          </a:p>
          <a:p>
            <a:pPr lvl="2"/>
            <a:r>
              <a:rPr lang="en-US" dirty="0"/>
              <a:t>Used a Firearm</a:t>
            </a:r>
          </a:p>
          <a:p>
            <a:pPr lvl="2"/>
            <a:r>
              <a:rPr lang="en-US" dirty="0">
                <a:highlight>
                  <a:srgbClr val="FFFF00"/>
                </a:highlight>
              </a:rPr>
              <a:t>Armed with Firearm or DW</a:t>
            </a:r>
          </a:p>
          <a:p>
            <a:pPr lvl="2"/>
            <a:r>
              <a:rPr lang="en-US" dirty="0"/>
              <a:t>Intended to cause GBI to another</a:t>
            </a:r>
          </a:p>
        </p:txBody>
      </p:sp>
    </p:spTree>
    <p:extLst>
      <p:ext uri="{BB962C8B-B14F-4D97-AF65-F5344CB8AC3E}">
        <p14:creationId xmlns:p14="http://schemas.microsoft.com/office/powerpoint/2010/main" val="1488481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Presumptively Ineligible for Probation</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lgn="ctr">
              <a:buNone/>
            </a:pPr>
            <a:r>
              <a:rPr lang="en-US" dirty="0"/>
              <a:t>“Except in unusual cases where the interests of justice would best be served, probation shall not be granted”</a:t>
            </a:r>
          </a:p>
          <a:p>
            <a:pPr marL="0" indent="0">
              <a:buNone/>
            </a:pPr>
            <a:endParaRPr lang="en-US" dirty="0"/>
          </a:p>
          <a:p>
            <a:pPr marL="0" indent="0" algn="ctr">
              <a:buNone/>
            </a:pPr>
            <a:r>
              <a:rPr lang="en-US" dirty="0"/>
              <a:t>The court can still grant probation, it need only determine that the case is “unusual” and that the interests of justice would be served</a:t>
            </a:r>
          </a:p>
          <a:p>
            <a:pPr marL="0" indent="0" algn="ctr">
              <a:buNone/>
            </a:pPr>
            <a:endParaRPr lang="en-US" dirty="0"/>
          </a:p>
          <a:p>
            <a:pPr marL="0" indent="0" algn="ctr">
              <a:buNone/>
            </a:pPr>
            <a:r>
              <a:rPr lang="en-US" dirty="0"/>
              <a:t>So, what is “Unusual”?</a:t>
            </a:r>
          </a:p>
        </p:txBody>
      </p:sp>
    </p:spTree>
    <p:extLst>
      <p:ext uri="{BB962C8B-B14F-4D97-AF65-F5344CB8AC3E}">
        <p14:creationId xmlns:p14="http://schemas.microsoft.com/office/powerpoint/2010/main" val="4185922733"/>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Exceptions to the “New” Three Strikes Law</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3" y="2820134"/>
            <a:ext cx="10677433" cy="3971667"/>
          </a:xfrm>
        </p:spPr>
        <p:txBody>
          <a:bodyPr/>
          <a:lstStyle/>
          <a:p>
            <a:pPr marL="0" indent="0">
              <a:buNone/>
            </a:pPr>
            <a:r>
              <a:rPr lang="en-US" dirty="0"/>
              <a:t>Penal Code section 1170.12(c)(2)(C)(iii)</a:t>
            </a:r>
          </a:p>
          <a:p>
            <a:r>
              <a:rPr lang="en-US" dirty="0"/>
              <a:t>Armed with a Firearm or DW</a:t>
            </a:r>
          </a:p>
          <a:p>
            <a:pPr lvl="1"/>
            <a:r>
              <a:rPr lang="en-US" dirty="0"/>
              <a:t>PC 29800(a)(1)</a:t>
            </a:r>
          </a:p>
          <a:p>
            <a:pPr lvl="2"/>
            <a:r>
              <a:rPr lang="en-US" dirty="0"/>
              <a:t>A defendant convicted of being a felon in possession of a firearm may be considered “armed with a firearm” </a:t>
            </a:r>
          </a:p>
          <a:p>
            <a:pPr lvl="3"/>
            <a:r>
              <a:rPr lang="en-US" i="1" dirty="0"/>
              <a:t>P v. While </a:t>
            </a:r>
            <a:r>
              <a:rPr lang="en-US" dirty="0"/>
              <a:t>(2014) 223 Cal.App.4th 512</a:t>
            </a:r>
          </a:p>
          <a:p>
            <a:pPr lvl="3"/>
            <a:endParaRPr lang="en-US" dirty="0"/>
          </a:p>
          <a:p>
            <a:r>
              <a:rPr lang="en-US" dirty="0"/>
              <a:t>Intended to Cause GBI</a:t>
            </a:r>
          </a:p>
          <a:p>
            <a:pPr lvl="1"/>
            <a:r>
              <a:rPr lang="en-US" dirty="0"/>
              <a:t>PC 273.5 &amp; </a:t>
            </a:r>
            <a:r>
              <a:rPr lang="en-US" i="1" dirty="0"/>
              <a:t>P v. Guilford </a:t>
            </a:r>
            <a:r>
              <a:rPr lang="en-US" dirty="0"/>
              <a:t>(2014) 228 Cal.App.4th 651</a:t>
            </a:r>
          </a:p>
          <a:p>
            <a:pPr lvl="2"/>
            <a:r>
              <a:rPr lang="en-US" dirty="0"/>
              <a:t>D punched wife in nose, court upheld that he “intended to cause GBI”</a:t>
            </a:r>
          </a:p>
          <a:p>
            <a:pPr lvl="1"/>
            <a:endParaRPr lang="en-US" dirty="0"/>
          </a:p>
        </p:txBody>
      </p:sp>
    </p:spTree>
    <p:extLst>
      <p:ext uri="{BB962C8B-B14F-4D97-AF65-F5344CB8AC3E}">
        <p14:creationId xmlns:p14="http://schemas.microsoft.com/office/powerpoint/2010/main" val="2211751665"/>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Three Strikes Law</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3327087"/>
            <a:ext cx="10323301" cy="2545496"/>
          </a:xfrm>
        </p:spPr>
        <p:txBody>
          <a:bodyPr>
            <a:normAutofit/>
          </a:bodyPr>
          <a:lstStyle/>
          <a:p>
            <a:pPr marL="0" indent="0" algn="ctr">
              <a:buNone/>
            </a:pPr>
            <a:r>
              <a:rPr lang="en-US" sz="7200" b="1" u="sng" dirty="0">
                <a:solidFill>
                  <a:srgbClr val="FF0000"/>
                </a:solidFill>
              </a:rPr>
              <a:t>PLEAD AND PROVE </a:t>
            </a:r>
          </a:p>
          <a:p>
            <a:pPr marL="0" indent="0" algn="ctr">
              <a:buNone/>
            </a:pPr>
            <a:endParaRPr lang="en-US" sz="4000" dirty="0">
              <a:solidFill>
                <a:srgbClr val="FF0000"/>
              </a:solidFill>
            </a:endParaRPr>
          </a:p>
          <a:p>
            <a:pPr marL="0" indent="0" algn="ctr">
              <a:buNone/>
            </a:pPr>
            <a:endParaRPr lang="en-US" dirty="0"/>
          </a:p>
        </p:txBody>
      </p:sp>
    </p:spTree>
    <p:extLst>
      <p:ext uri="{BB962C8B-B14F-4D97-AF65-F5344CB8AC3E}">
        <p14:creationId xmlns:p14="http://schemas.microsoft.com/office/powerpoint/2010/main" val="104289760"/>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63C11A00-A2A3-417C-B33D-DC753ED7C3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3964" t="3964" r="3964" b="3964"/>
          <a:stretch>
            <a:fillRect/>
          </a:stretch>
        </p:blipFill>
        <p:spPr>
          <a:xfrm>
            <a:off x="0" y="1"/>
            <a:ext cx="12192000" cy="6857998"/>
          </a:xfrm>
          <a:custGeom>
            <a:avLst/>
            <a:gdLst>
              <a:gd name="connsiteX0" fmla="*/ 0 w 12192000"/>
              <a:gd name="connsiteY0" fmla="*/ 0 h 6857998"/>
              <a:gd name="connsiteX1" fmla="*/ 12192000 w 12192000"/>
              <a:gd name="connsiteY1" fmla="*/ 0 h 6857998"/>
              <a:gd name="connsiteX2" fmla="*/ 12192000 w 12192000"/>
              <a:gd name="connsiteY2" fmla="*/ 6857998 h 6857998"/>
              <a:gd name="connsiteX3" fmla="*/ 0 w 12192000"/>
              <a:gd name="connsiteY3" fmla="*/ 6857998 h 6857998"/>
            </a:gdLst>
            <a:ahLst/>
            <a:cxnLst>
              <a:cxn ang="0">
                <a:pos x="connsiteX0" y="connsiteY0"/>
              </a:cxn>
              <a:cxn ang="0">
                <a:pos x="connsiteX1" y="connsiteY1"/>
              </a:cxn>
              <a:cxn ang="0">
                <a:pos x="connsiteX2" y="connsiteY2"/>
              </a:cxn>
              <a:cxn ang="0">
                <a:pos x="connsiteX3" y="connsiteY3"/>
              </a:cxn>
            </a:cxnLst>
            <a:rect l="l" t="t" r="r" b="b"/>
            <a:pathLst>
              <a:path w="12192000" h="6857998">
                <a:moveTo>
                  <a:pt x="0" y="0"/>
                </a:moveTo>
                <a:lnTo>
                  <a:pt x="12192000" y="0"/>
                </a:lnTo>
                <a:lnTo>
                  <a:pt x="12192000" y="6857998"/>
                </a:lnTo>
                <a:lnTo>
                  <a:pt x="0" y="6857998"/>
                </a:lnTo>
                <a:close/>
              </a:path>
            </a:pathLst>
          </a:custGeom>
        </p:spPr>
      </p:pic>
      <p:sp>
        <p:nvSpPr>
          <p:cNvPr id="3" name="Content Placeholder 2">
            <a:extLst>
              <a:ext uri="{FF2B5EF4-FFF2-40B4-BE49-F238E27FC236}">
                <a16:creationId xmlns:a16="http://schemas.microsoft.com/office/drawing/2014/main" id="{850B39B2-D618-4DB8-869B-E2FAC940BC3B}"/>
              </a:ext>
            </a:extLst>
          </p:cNvPr>
          <p:cNvSpPr>
            <a:spLocks noGrp="1"/>
          </p:cNvSpPr>
          <p:nvPr>
            <p:ph idx="1"/>
          </p:nvPr>
        </p:nvSpPr>
        <p:spPr>
          <a:xfrm>
            <a:off x="2508710" y="2078043"/>
            <a:ext cx="6955124" cy="3038475"/>
          </a:xfrm>
        </p:spPr>
        <p:txBody>
          <a:bodyPr anchor="t">
            <a:normAutofit/>
          </a:bodyPr>
          <a:lstStyle/>
          <a:p>
            <a:pPr marL="0" indent="0" algn="ctr">
              <a:buNone/>
            </a:pPr>
            <a:r>
              <a:rPr lang="en-US" sz="6000" dirty="0">
                <a:solidFill>
                  <a:srgbClr val="FFFFFF"/>
                </a:solidFill>
              </a:rPr>
              <a:t>Indeterminate Sentencing Law (ISL)</a:t>
            </a:r>
          </a:p>
        </p:txBody>
      </p:sp>
    </p:spTree>
    <p:extLst>
      <p:ext uri="{BB962C8B-B14F-4D97-AF65-F5344CB8AC3E}">
        <p14:creationId xmlns:p14="http://schemas.microsoft.com/office/powerpoint/2010/main" val="2231615220"/>
      </p:ext>
    </p:extLst>
  </p:cSld>
  <p:clrMapOvr>
    <a:overrideClrMapping bg1="dk1" tx1="lt1" bg2="dk2" tx2="lt2" accent1="accent1" accent2="accent2" accent3="accent3" accent4="accent4" accent5="accent5" accent6="accent6" hlink="hlink" folHlink="folHlink"/>
  </p:clrMapOvr>
</p:sld>
</file>

<file path=ppt/slides/slide1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Indeterminate Sentencing Law (“ISL”)</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a:bodyPr>
          <a:lstStyle/>
          <a:p>
            <a:r>
              <a:rPr lang="en-US" dirty="0"/>
              <a:t>Indeterminate (ISL) sentences are imposed under PC 1168(b) and are computed separately from determinate (DSL) sentences, which are imposed under PC 1168(a), 1170(a), &amp; 1170.1(a).</a:t>
            </a:r>
          </a:p>
          <a:p>
            <a:r>
              <a:rPr lang="en-US" dirty="0"/>
              <a:t>ISL life sentences can have enhancements imposed, can be consecutive to each other, and can be consecutive to DSL sentences. </a:t>
            </a:r>
          </a:p>
          <a:p>
            <a:r>
              <a:rPr lang="en-US" dirty="0"/>
              <a:t>If consecutive ISL and DSL sentences are imposed, the DSL term is</a:t>
            </a:r>
            <a:br>
              <a:rPr lang="en-US" dirty="0"/>
            </a:br>
            <a:r>
              <a:rPr lang="en-US" dirty="0"/>
              <a:t>served first and is not credited toward any ISL parole eligibility. </a:t>
            </a:r>
            <a:br>
              <a:rPr lang="en-US" dirty="0"/>
            </a:br>
            <a:br>
              <a:rPr lang="en-US" dirty="0"/>
            </a:br>
            <a:endParaRPr lang="en-US" dirty="0"/>
          </a:p>
        </p:txBody>
      </p:sp>
    </p:spTree>
    <p:extLst>
      <p:ext uri="{BB962C8B-B14F-4D97-AF65-F5344CB8AC3E}">
        <p14:creationId xmlns:p14="http://schemas.microsoft.com/office/powerpoint/2010/main" val="2289929830"/>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ISL &amp; Enhancements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a:bodyPr>
          <a:lstStyle/>
          <a:p>
            <a:r>
              <a:rPr lang="en-US" dirty="0"/>
              <a:t>Consecutive ISL life sentences and enhancements on consecutive ISL sentences are imposed full term; the one-third formula of PC 1170.1(a) has no application to these terms or enhancements.</a:t>
            </a:r>
          </a:p>
          <a:p>
            <a:pPr lvl="1"/>
            <a:r>
              <a:rPr lang="en-US" i="1" dirty="0"/>
              <a:t>P v. Felix </a:t>
            </a:r>
            <a:r>
              <a:rPr lang="en-US" dirty="0"/>
              <a:t>(2000) 22 Cal.4th 651</a:t>
            </a:r>
          </a:p>
          <a:p>
            <a:r>
              <a:rPr lang="en-US" dirty="0"/>
              <a:t>So, on </a:t>
            </a:r>
            <a:r>
              <a:rPr lang="en-US" u="sng" dirty="0"/>
              <a:t>each</a:t>
            </a:r>
            <a:r>
              <a:rPr lang="en-US" dirty="0"/>
              <a:t> ISL sentence, the court can impose full term conduct and status-based enhancements.</a:t>
            </a:r>
          </a:p>
          <a:p>
            <a:pPr lvl="1"/>
            <a:r>
              <a:rPr lang="en-US" i="1" dirty="0"/>
              <a:t>P v. Williams </a:t>
            </a:r>
            <a:r>
              <a:rPr lang="en-US" dirty="0"/>
              <a:t>(2004) 34 Cal.4th 397</a:t>
            </a:r>
          </a:p>
        </p:txBody>
      </p:sp>
    </p:spTree>
    <p:extLst>
      <p:ext uri="{BB962C8B-B14F-4D97-AF65-F5344CB8AC3E}">
        <p14:creationId xmlns:p14="http://schemas.microsoft.com/office/powerpoint/2010/main" val="524761201"/>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ISL &amp; Enhancements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a:bodyPr>
          <a:lstStyle/>
          <a:p>
            <a:r>
              <a:rPr lang="en-US" dirty="0"/>
              <a:t>PC 12022.53(d)</a:t>
            </a:r>
          </a:p>
          <a:p>
            <a:pPr lvl="1"/>
            <a:r>
              <a:rPr lang="en-US" dirty="0"/>
              <a:t>Enhancement with punishment of 25-Life</a:t>
            </a:r>
          </a:p>
          <a:p>
            <a:pPr lvl="1"/>
            <a:r>
              <a:rPr lang="en-US" dirty="0"/>
              <a:t>Indeterminate enhancement qualifies as a full-term enhancement, even if imposed on a subordinate consecutive DSL sentence</a:t>
            </a:r>
          </a:p>
          <a:p>
            <a:pPr lvl="2"/>
            <a:r>
              <a:rPr lang="en-US" i="1" dirty="0"/>
              <a:t>P v. Mason </a:t>
            </a:r>
            <a:r>
              <a:rPr lang="en-US" dirty="0"/>
              <a:t> (2002) 96 Cal.App.4th 1</a:t>
            </a:r>
          </a:p>
          <a:p>
            <a:pPr lvl="2"/>
            <a:endParaRPr lang="en-US" i="1" dirty="0"/>
          </a:p>
          <a:p>
            <a:pPr lvl="1"/>
            <a:r>
              <a:rPr lang="en-US" dirty="0"/>
              <a:t>Example: </a:t>
            </a:r>
          </a:p>
          <a:p>
            <a:pPr lvl="2"/>
            <a:r>
              <a:rPr lang="en-US" dirty="0"/>
              <a:t>D convicted of 2 counts of PC 212.5(c) w/ 12022.53(d) for robbing 2 people and shooting and injuring one of them:</a:t>
            </a:r>
          </a:p>
          <a:p>
            <a:pPr lvl="3"/>
            <a:r>
              <a:rPr lang="en-US" dirty="0"/>
              <a:t>2-3-5 + 1/3 MT [1Y] = 6Y + 25-Life + 25-Life</a:t>
            </a:r>
          </a:p>
        </p:txBody>
      </p:sp>
    </p:spTree>
    <p:extLst>
      <p:ext uri="{BB962C8B-B14F-4D97-AF65-F5344CB8AC3E}">
        <p14:creationId xmlns:p14="http://schemas.microsoft.com/office/powerpoint/2010/main" val="673649629"/>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Examples of ISL Terms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“Life imprisonment”</a:t>
            </a:r>
          </a:p>
          <a:p>
            <a:pPr lvl="1"/>
            <a:r>
              <a:rPr lang="en-US" dirty="0"/>
              <a:t>7-Life per PC 3046(a)(1)</a:t>
            </a:r>
          </a:p>
          <a:p>
            <a:r>
              <a:rPr lang="en-US" dirty="0"/>
              <a:t>Life with a minimum term</a:t>
            </a:r>
          </a:p>
          <a:p>
            <a:pPr lvl="1"/>
            <a:r>
              <a:rPr lang="en-US" dirty="0"/>
              <a:t>i.e. 15-Life, 25-Life</a:t>
            </a:r>
          </a:p>
          <a:p>
            <a:endParaRPr lang="en-US" dirty="0"/>
          </a:p>
          <a:p>
            <a:r>
              <a:rPr lang="en-US" dirty="0"/>
              <a:t>The number is the number of years D must serve before being eligible for Parole, aka “Minimum Eligible Parole Date” or MEPD.</a:t>
            </a:r>
          </a:p>
        </p:txBody>
      </p:sp>
    </p:spTree>
    <p:extLst>
      <p:ext uri="{BB962C8B-B14F-4D97-AF65-F5344CB8AC3E}">
        <p14:creationId xmlns:p14="http://schemas.microsoft.com/office/powerpoint/2010/main" val="2207121686"/>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Examples of ISL Crimes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fontScale="92500" lnSpcReduction="20000"/>
          </a:bodyPr>
          <a:lstStyle/>
          <a:p>
            <a:r>
              <a:rPr lang="en-US" dirty="0"/>
              <a:t>Assaultive Crimes</a:t>
            </a:r>
          </a:p>
          <a:p>
            <a:pPr lvl="1"/>
            <a:r>
              <a:rPr lang="en-US" dirty="0"/>
              <a:t>Murder, Premeditated Attempted Murder, Aggravated Mayhem, Torture, Child Abuse causing Death, Using Weapon of Mass Destruction/Destructive Device</a:t>
            </a:r>
          </a:p>
          <a:p>
            <a:r>
              <a:rPr lang="en-US" dirty="0"/>
              <a:t>Kidnapping</a:t>
            </a:r>
          </a:p>
          <a:p>
            <a:pPr lvl="1"/>
            <a:r>
              <a:rPr lang="en-US" dirty="0"/>
              <a:t>For ransom, robbery, sex, carjacking, etc.</a:t>
            </a:r>
          </a:p>
          <a:p>
            <a:r>
              <a:rPr lang="en-US" dirty="0"/>
              <a:t>Aggravated Arson</a:t>
            </a:r>
          </a:p>
          <a:p>
            <a:r>
              <a:rPr lang="en-US" dirty="0"/>
              <a:t>Gang Crimes</a:t>
            </a:r>
          </a:p>
          <a:p>
            <a:pPr lvl="1"/>
            <a:r>
              <a:rPr lang="en-US" dirty="0"/>
              <a:t>PC 213, 215, 246, 519 (extortion), 136.1</a:t>
            </a:r>
          </a:p>
          <a:p>
            <a:r>
              <a:rPr lang="en-US" dirty="0"/>
              <a:t>Other Crimes</a:t>
            </a:r>
          </a:p>
          <a:p>
            <a:pPr lvl="1"/>
            <a:r>
              <a:rPr lang="en-US" dirty="0"/>
              <a:t>Treason (PC 37), Perjury causing execution of innocent person (PC 128), Train wrecking (PC 218), Sabotage (MV 1670)</a:t>
            </a:r>
          </a:p>
        </p:txBody>
      </p:sp>
    </p:spTree>
    <p:extLst>
      <p:ext uri="{BB962C8B-B14F-4D97-AF65-F5344CB8AC3E}">
        <p14:creationId xmlns:p14="http://schemas.microsoft.com/office/powerpoint/2010/main" val="1773804146"/>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Examples of ISL Based on Priors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Priors Based</a:t>
            </a:r>
          </a:p>
          <a:p>
            <a:pPr lvl="1"/>
            <a:r>
              <a:rPr lang="en-US" dirty="0"/>
              <a:t>Three Strikes Law</a:t>
            </a:r>
          </a:p>
          <a:p>
            <a:pPr lvl="1"/>
            <a:r>
              <a:rPr lang="en-US" dirty="0"/>
              <a:t>“Courtney’s Law”- PC 192.5(d)</a:t>
            </a:r>
          </a:p>
          <a:p>
            <a:pPr lvl="2"/>
            <a:r>
              <a:rPr lang="en-US" dirty="0"/>
              <a:t>Gross </a:t>
            </a:r>
            <a:r>
              <a:rPr lang="en-US" dirty="0" err="1"/>
              <a:t>Vehic</a:t>
            </a:r>
            <a:r>
              <a:rPr lang="en-US" dirty="0"/>
              <a:t> Manslaughter while </a:t>
            </a:r>
            <a:r>
              <a:rPr lang="en-US" dirty="0" err="1"/>
              <a:t>Intox</a:t>
            </a:r>
            <a:r>
              <a:rPr lang="en-US" dirty="0"/>
              <a:t> w. Specified Manslaughter or DUI Prior</a:t>
            </a:r>
          </a:p>
          <a:p>
            <a:pPr lvl="1"/>
            <a:r>
              <a:rPr lang="en-US" dirty="0"/>
              <a:t>Arson with Arson prior – PC 451.5</a:t>
            </a:r>
          </a:p>
          <a:p>
            <a:pPr lvl="1"/>
            <a:r>
              <a:rPr lang="en-US" dirty="0"/>
              <a:t>Habitual GBI Offender – PC 667.7</a:t>
            </a:r>
          </a:p>
          <a:p>
            <a:pPr lvl="2"/>
            <a:r>
              <a:rPr lang="en-US" dirty="0"/>
              <a:t>Crime with GBI or Force Likely [PC 245(a)(4)] w/ 2 Priors = 20-Life</a:t>
            </a:r>
          </a:p>
          <a:p>
            <a:pPr lvl="2"/>
            <a:r>
              <a:rPr lang="en-US" dirty="0"/>
              <a:t>Crime with GBI or Force Likely [PC 245(a)(4)] w/ 3 Priors = LWOP</a:t>
            </a:r>
          </a:p>
          <a:p>
            <a:pPr lvl="1"/>
            <a:r>
              <a:rPr lang="en-US" dirty="0"/>
              <a:t>Drug Dealing to Minors w/ Priors for the Same – PC 667.75</a:t>
            </a:r>
          </a:p>
        </p:txBody>
      </p:sp>
    </p:spTree>
    <p:extLst>
      <p:ext uri="{BB962C8B-B14F-4D97-AF65-F5344CB8AC3E}">
        <p14:creationId xmlns:p14="http://schemas.microsoft.com/office/powerpoint/2010/main" val="468822412"/>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Sex Assault &amp; ISL</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Multiple SA Statutes can result in an Indeterminate sentence:</a:t>
            </a:r>
          </a:p>
          <a:p>
            <a:pPr lvl="1"/>
            <a:r>
              <a:rPr lang="en-US" dirty="0"/>
              <a:t>PC 220 – Assault during PC 460(a)</a:t>
            </a:r>
          </a:p>
          <a:p>
            <a:pPr lvl="1"/>
            <a:r>
              <a:rPr lang="en-US" dirty="0"/>
              <a:t>PC 269 – Aggravated SA of Child</a:t>
            </a:r>
          </a:p>
          <a:p>
            <a:pPr lvl="1"/>
            <a:r>
              <a:rPr lang="en-US" dirty="0"/>
              <a:t>PC 288(</a:t>
            </a:r>
            <a:r>
              <a:rPr lang="en-US" dirty="0" err="1"/>
              <a:t>i</a:t>
            </a:r>
            <a:r>
              <a:rPr lang="en-US" dirty="0"/>
              <a:t>) – Lewd act on child with Bodily Harm</a:t>
            </a:r>
          </a:p>
          <a:p>
            <a:pPr lvl="1"/>
            <a:r>
              <a:rPr lang="en-US" dirty="0"/>
              <a:t>PC 288.7 – SA of Young Child (10 or younger)</a:t>
            </a:r>
          </a:p>
          <a:p>
            <a:pPr lvl="1"/>
            <a:r>
              <a:rPr lang="en-US" dirty="0"/>
              <a:t>PC 667.51(c) – Lew Act with Priors</a:t>
            </a:r>
          </a:p>
          <a:p>
            <a:pPr lvl="1"/>
            <a:r>
              <a:rPr lang="en-US" dirty="0"/>
              <a:t>PC 667.61 – “One Strike” Sex Assault Law</a:t>
            </a:r>
          </a:p>
          <a:p>
            <a:pPr lvl="2"/>
            <a:r>
              <a:rPr lang="en-US" dirty="0"/>
              <a:t>15-Life or 25-Life for specified SA Crime and wither a “minor factor” or “major factor”</a:t>
            </a:r>
          </a:p>
        </p:txBody>
      </p:sp>
    </p:spTree>
    <p:extLst>
      <p:ext uri="{BB962C8B-B14F-4D97-AF65-F5344CB8AC3E}">
        <p14:creationId xmlns:p14="http://schemas.microsoft.com/office/powerpoint/2010/main" val="1202298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Unusual Cases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u="sng" dirty="0"/>
              <a:t>California Rule of Court 4.413(c)</a:t>
            </a:r>
          </a:p>
          <a:p>
            <a:r>
              <a:rPr lang="en-US" dirty="0"/>
              <a:t>Factors overcoming the presumption of ineligibility</a:t>
            </a:r>
          </a:p>
          <a:p>
            <a:pPr lvl="1"/>
            <a:r>
              <a:rPr lang="en-US" dirty="0"/>
              <a:t>Factors related to the case</a:t>
            </a:r>
          </a:p>
          <a:p>
            <a:pPr lvl="1"/>
            <a:r>
              <a:rPr lang="en-US" dirty="0"/>
              <a:t>Factors related to the defendant’s culpability</a:t>
            </a:r>
          </a:p>
          <a:p>
            <a:pPr lvl="1"/>
            <a:r>
              <a:rPr lang="en-US" dirty="0"/>
              <a:t>Results of risk/needs assessment</a:t>
            </a:r>
          </a:p>
        </p:txBody>
      </p:sp>
    </p:spTree>
    <p:extLst>
      <p:ext uri="{BB962C8B-B14F-4D97-AF65-F5344CB8AC3E}">
        <p14:creationId xmlns:p14="http://schemas.microsoft.com/office/powerpoint/2010/main" val="1974064736"/>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63C11A00-A2A3-417C-B33D-DC753ED7C3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3964" t="3964" r="3964" b="3964"/>
          <a:stretch>
            <a:fillRect/>
          </a:stretch>
        </p:blipFill>
        <p:spPr>
          <a:xfrm>
            <a:off x="0" y="1"/>
            <a:ext cx="12192000" cy="6857998"/>
          </a:xfrm>
          <a:custGeom>
            <a:avLst/>
            <a:gdLst>
              <a:gd name="connsiteX0" fmla="*/ 0 w 12192000"/>
              <a:gd name="connsiteY0" fmla="*/ 0 h 6857998"/>
              <a:gd name="connsiteX1" fmla="*/ 12192000 w 12192000"/>
              <a:gd name="connsiteY1" fmla="*/ 0 h 6857998"/>
              <a:gd name="connsiteX2" fmla="*/ 12192000 w 12192000"/>
              <a:gd name="connsiteY2" fmla="*/ 6857998 h 6857998"/>
              <a:gd name="connsiteX3" fmla="*/ 0 w 12192000"/>
              <a:gd name="connsiteY3" fmla="*/ 6857998 h 6857998"/>
            </a:gdLst>
            <a:ahLst/>
            <a:cxnLst>
              <a:cxn ang="0">
                <a:pos x="connsiteX0" y="connsiteY0"/>
              </a:cxn>
              <a:cxn ang="0">
                <a:pos x="connsiteX1" y="connsiteY1"/>
              </a:cxn>
              <a:cxn ang="0">
                <a:pos x="connsiteX2" y="connsiteY2"/>
              </a:cxn>
              <a:cxn ang="0">
                <a:pos x="connsiteX3" y="connsiteY3"/>
              </a:cxn>
            </a:cxnLst>
            <a:rect l="l" t="t" r="r" b="b"/>
            <a:pathLst>
              <a:path w="12192000" h="6857998">
                <a:moveTo>
                  <a:pt x="0" y="0"/>
                </a:moveTo>
                <a:lnTo>
                  <a:pt x="12192000" y="0"/>
                </a:lnTo>
                <a:lnTo>
                  <a:pt x="12192000" y="6857998"/>
                </a:lnTo>
                <a:lnTo>
                  <a:pt x="0" y="6857998"/>
                </a:lnTo>
                <a:close/>
              </a:path>
            </a:pathLst>
          </a:custGeom>
        </p:spPr>
      </p:pic>
      <p:sp>
        <p:nvSpPr>
          <p:cNvPr id="3" name="Content Placeholder 2">
            <a:extLst>
              <a:ext uri="{FF2B5EF4-FFF2-40B4-BE49-F238E27FC236}">
                <a16:creationId xmlns:a16="http://schemas.microsoft.com/office/drawing/2014/main" id="{850B39B2-D618-4DB8-869B-E2FAC940BC3B}"/>
              </a:ext>
            </a:extLst>
          </p:cNvPr>
          <p:cNvSpPr>
            <a:spLocks noGrp="1"/>
          </p:cNvSpPr>
          <p:nvPr>
            <p:ph idx="1"/>
          </p:nvPr>
        </p:nvSpPr>
        <p:spPr>
          <a:xfrm>
            <a:off x="2520902" y="2669381"/>
            <a:ext cx="6955124" cy="1519238"/>
          </a:xfrm>
        </p:spPr>
        <p:txBody>
          <a:bodyPr anchor="t">
            <a:normAutofit fontScale="92500" lnSpcReduction="10000"/>
          </a:bodyPr>
          <a:lstStyle/>
          <a:p>
            <a:pPr marL="0" indent="0" algn="ctr">
              <a:buNone/>
            </a:pPr>
            <a:r>
              <a:rPr lang="en-US" sz="6000" dirty="0">
                <a:solidFill>
                  <a:srgbClr val="FFFFFF"/>
                </a:solidFill>
              </a:rPr>
              <a:t>Sentencing on Supervision Violations</a:t>
            </a:r>
          </a:p>
        </p:txBody>
      </p:sp>
    </p:spTree>
    <p:extLst>
      <p:ext uri="{BB962C8B-B14F-4D97-AF65-F5344CB8AC3E}">
        <p14:creationId xmlns:p14="http://schemas.microsoft.com/office/powerpoint/2010/main" val="1156033227"/>
      </p:ext>
    </p:extLst>
  </p:cSld>
  <p:clrMapOvr>
    <a:overrideClrMapping bg1="dk1" tx1="lt1" bg2="dk2" tx2="lt2" accent1="accent1" accent2="accent2" accent3="accent3" accent4="accent4" accent5="accent5" accent6="accent6" hlink="hlink" folHlink="folHlink"/>
  </p:clrMapOvr>
</p:sld>
</file>

<file path=ppt/slides/slide1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Types of Supervision</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514350" indent="-514350">
              <a:buFont typeface="+mj-lt"/>
              <a:buAutoNum type="arabicPeriod"/>
            </a:pPr>
            <a:r>
              <a:rPr lang="en-US" dirty="0"/>
              <a:t>Probation</a:t>
            </a:r>
          </a:p>
          <a:p>
            <a:pPr marL="514350" indent="-514350">
              <a:buFont typeface="+mj-lt"/>
              <a:buAutoNum type="arabicPeriod"/>
            </a:pPr>
            <a:r>
              <a:rPr lang="en-US" dirty="0"/>
              <a:t>Mandatory Supervision</a:t>
            </a:r>
          </a:p>
          <a:p>
            <a:pPr marL="514350" indent="-514350">
              <a:buFont typeface="+mj-lt"/>
              <a:buAutoNum type="arabicPeriod"/>
            </a:pPr>
            <a:r>
              <a:rPr lang="en-US" dirty="0"/>
              <a:t>Post Release Community Supervision</a:t>
            </a:r>
          </a:p>
          <a:p>
            <a:pPr marL="514350" indent="-514350">
              <a:buFont typeface="+mj-lt"/>
              <a:buAutoNum type="arabicPeriod"/>
            </a:pPr>
            <a:r>
              <a:rPr lang="en-US" dirty="0"/>
              <a:t>Parole</a:t>
            </a:r>
          </a:p>
          <a:p>
            <a:pPr marL="514350" indent="-514350">
              <a:buFont typeface="+mj-lt"/>
              <a:buAutoNum type="arabicPeriod"/>
            </a:pPr>
            <a:endParaRPr lang="en-US" dirty="0"/>
          </a:p>
        </p:txBody>
      </p:sp>
    </p:spTree>
    <p:extLst>
      <p:ext uri="{BB962C8B-B14F-4D97-AF65-F5344CB8AC3E}">
        <p14:creationId xmlns:p14="http://schemas.microsoft.com/office/powerpoint/2010/main" val="3993411491"/>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Parole &amp; PRCS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Maximum on any violations is 180 days.</a:t>
            </a:r>
          </a:p>
          <a:p>
            <a:r>
              <a:rPr lang="en-US" dirty="0"/>
              <a:t>Any violation that is based on a new conviction must be sentenced concurrently to the new sentence.</a:t>
            </a:r>
          </a:p>
          <a:p>
            <a:pPr lvl="1"/>
            <a:r>
              <a:rPr lang="en-US" i="1" dirty="0"/>
              <a:t>P v. Mathews </a:t>
            </a:r>
            <a:r>
              <a:rPr lang="en-US" dirty="0"/>
              <a:t>(1980) 102 Cal.App.3d 704, 713</a:t>
            </a:r>
          </a:p>
          <a:p>
            <a:pPr lvl="1"/>
            <a:r>
              <a:rPr lang="en-US" i="1" dirty="0"/>
              <a:t>P v. Adrian </a:t>
            </a:r>
            <a:r>
              <a:rPr lang="en-US" dirty="0"/>
              <a:t>(1987) 191 Cal.App.3d 868</a:t>
            </a:r>
          </a:p>
          <a:p>
            <a:pPr lvl="1"/>
            <a:r>
              <a:rPr lang="en-US" i="1" dirty="0"/>
              <a:t>P v. Garcia </a:t>
            </a:r>
            <a:r>
              <a:rPr lang="en-US" dirty="0"/>
              <a:t>(2018) 22 Cal.App.5th 106 [PRCS revocation]</a:t>
            </a:r>
          </a:p>
        </p:txBody>
      </p:sp>
    </p:spTree>
    <p:extLst>
      <p:ext uri="{BB962C8B-B14F-4D97-AF65-F5344CB8AC3E}">
        <p14:creationId xmlns:p14="http://schemas.microsoft.com/office/powerpoint/2010/main" val="2498037120"/>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Mandatory Supervision</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During term of incarceration, D gets half time credits per PC 4019</a:t>
            </a:r>
          </a:p>
          <a:p>
            <a:r>
              <a:rPr lang="en-US" dirty="0"/>
              <a:t>During time of Mandatory Supervision, D gets only day for day credits</a:t>
            </a:r>
          </a:p>
          <a:p>
            <a:pPr lvl="1"/>
            <a:r>
              <a:rPr lang="en-US" dirty="0"/>
              <a:t>PC 1170(h)(5)(b)</a:t>
            </a:r>
          </a:p>
          <a:p>
            <a:r>
              <a:rPr lang="en-US" dirty="0"/>
              <a:t>For any violation, court only has any days left on MS term.</a:t>
            </a:r>
          </a:p>
          <a:p>
            <a:r>
              <a:rPr lang="en-US" dirty="0"/>
              <a:t>Violations will be served at half time per PC 4019</a:t>
            </a:r>
          </a:p>
          <a:p>
            <a:pPr lvl="1"/>
            <a:r>
              <a:rPr lang="en-US" dirty="0"/>
              <a:t>All time spent in custody reduces total term of supervision because D will double the speed at which they accrue credits.</a:t>
            </a:r>
          </a:p>
        </p:txBody>
      </p:sp>
    </p:spTree>
    <p:extLst>
      <p:ext uri="{BB962C8B-B14F-4D97-AF65-F5344CB8AC3E}">
        <p14:creationId xmlns:p14="http://schemas.microsoft.com/office/powerpoint/2010/main" val="2927755509"/>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Probation</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PV &amp; Consecutive sentencing may be based on the same conduct.</a:t>
            </a:r>
          </a:p>
          <a:p>
            <a:pPr lvl="1"/>
            <a:r>
              <a:rPr lang="en-US" i="1" dirty="0"/>
              <a:t>P v. Williams </a:t>
            </a:r>
            <a:r>
              <a:rPr lang="en-US" dirty="0"/>
              <a:t>(1968) 260 Cal.App.2nd 868; </a:t>
            </a:r>
            <a:r>
              <a:rPr lang="en-US" i="1" dirty="0"/>
              <a:t>P v. Todd </a:t>
            </a:r>
            <a:r>
              <a:rPr lang="en-US" dirty="0"/>
              <a:t>(1994) Cal.App.4th 82</a:t>
            </a:r>
            <a:endParaRPr lang="en-US" i="1" dirty="0"/>
          </a:p>
          <a:p>
            <a:r>
              <a:rPr lang="en-US" dirty="0"/>
              <a:t>The principal/subordinate computation under PC 1170.1(a) applies</a:t>
            </a:r>
          </a:p>
          <a:p>
            <a:pPr lvl="1"/>
            <a:r>
              <a:rPr lang="en-US" i="1" dirty="0"/>
              <a:t>P v. </a:t>
            </a:r>
            <a:r>
              <a:rPr lang="en-US" i="1" dirty="0" err="1"/>
              <a:t>Riolo</a:t>
            </a:r>
            <a:r>
              <a:rPr lang="en-US" i="1" dirty="0"/>
              <a:t> </a:t>
            </a:r>
            <a:r>
              <a:rPr lang="en-US" dirty="0"/>
              <a:t>(1983) 33 Cal.3rd 223, 225-30</a:t>
            </a:r>
          </a:p>
          <a:p>
            <a:r>
              <a:rPr lang="en-US" dirty="0"/>
              <a:t>If the case that results in PV carries a longer term, court can make that the principal term.</a:t>
            </a:r>
          </a:p>
          <a:p>
            <a:r>
              <a:rPr lang="en-US" dirty="0"/>
              <a:t>Excess Credits on the subordinate term are not applied to principal term</a:t>
            </a:r>
          </a:p>
          <a:p>
            <a:pPr lvl="1"/>
            <a:r>
              <a:rPr lang="en-US" i="1" dirty="0"/>
              <a:t>P v. Brown </a:t>
            </a:r>
            <a:r>
              <a:rPr lang="en-US" dirty="0"/>
              <a:t>(1984) 156 Cal.App.3rd 1131</a:t>
            </a:r>
            <a:endParaRPr lang="en-US" i="1" dirty="0"/>
          </a:p>
        </p:txBody>
      </p:sp>
    </p:spTree>
    <p:extLst>
      <p:ext uri="{BB962C8B-B14F-4D97-AF65-F5344CB8AC3E}">
        <p14:creationId xmlns:p14="http://schemas.microsoft.com/office/powerpoint/2010/main" val="804768611"/>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63C11A00-A2A3-417C-B33D-DC753ED7C3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3964" t="3964" r="3964" b="3964"/>
          <a:stretch>
            <a:fillRect/>
          </a:stretch>
        </p:blipFill>
        <p:spPr>
          <a:xfrm>
            <a:off x="0" y="1"/>
            <a:ext cx="12192000" cy="6857998"/>
          </a:xfrm>
          <a:custGeom>
            <a:avLst/>
            <a:gdLst>
              <a:gd name="connsiteX0" fmla="*/ 0 w 12192000"/>
              <a:gd name="connsiteY0" fmla="*/ 0 h 6857998"/>
              <a:gd name="connsiteX1" fmla="*/ 12192000 w 12192000"/>
              <a:gd name="connsiteY1" fmla="*/ 0 h 6857998"/>
              <a:gd name="connsiteX2" fmla="*/ 12192000 w 12192000"/>
              <a:gd name="connsiteY2" fmla="*/ 6857998 h 6857998"/>
              <a:gd name="connsiteX3" fmla="*/ 0 w 12192000"/>
              <a:gd name="connsiteY3" fmla="*/ 6857998 h 6857998"/>
            </a:gdLst>
            <a:ahLst/>
            <a:cxnLst>
              <a:cxn ang="0">
                <a:pos x="connsiteX0" y="connsiteY0"/>
              </a:cxn>
              <a:cxn ang="0">
                <a:pos x="connsiteX1" y="connsiteY1"/>
              </a:cxn>
              <a:cxn ang="0">
                <a:pos x="connsiteX2" y="connsiteY2"/>
              </a:cxn>
              <a:cxn ang="0">
                <a:pos x="connsiteX3" y="connsiteY3"/>
              </a:cxn>
            </a:cxnLst>
            <a:rect l="l" t="t" r="r" b="b"/>
            <a:pathLst>
              <a:path w="12192000" h="6857998">
                <a:moveTo>
                  <a:pt x="0" y="0"/>
                </a:moveTo>
                <a:lnTo>
                  <a:pt x="12192000" y="0"/>
                </a:lnTo>
                <a:lnTo>
                  <a:pt x="12192000" y="6857998"/>
                </a:lnTo>
                <a:lnTo>
                  <a:pt x="0" y="6857998"/>
                </a:lnTo>
                <a:close/>
              </a:path>
            </a:pathLst>
          </a:custGeom>
        </p:spPr>
      </p:pic>
      <p:sp>
        <p:nvSpPr>
          <p:cNvPr id="3" name="Content Placeholder 2">
            <a:extLst>
              <a:ext uri="{FF2B5EF4-FFF2-40B4-BE49-F238E27FC236}">
                <a16:creationId xmlns:a16="http://schemas.microsoft.com/office/drawing/2014/main" id="{850B39B2-D618-4DB8-869B-E2FAC940BC3B}"/>
              </a:ext>
            </a:extLst>
          </p:cNvPr>
          <p:cNvSpPr>
            <a:spLocks noGrp="1"/>
          </p:cNvSpPr>
          <p:nvPr>
            <p:ph idx="1"/>
          </p:nvPr>
        </p:nvSpPr>
        <p:spPr>
          <a:xfrm>
            <a:off x="2520902" y="2669381"/>
            <a:ext cx="6955124" cy="1519238"/>
          </a:xfrm>
        </p:spPr>
        <p:txBody>
          <a:bodyPr anchor="t">
            <a:normAutofit/>
          </a:bodyPr>
          <a:lstStyle/>
          <a:p>
            <a:pPr marL="0" indent="0" algn="ctr">
              <a:buNone/>
            </a:pPr>
            <a:r>
              <a:rPr lang="en-US" sz="6000" dirty="0">
                <a:solidFill>
                  <a:srgbClr val="FFFFFF"/>
                </a:solidFill>
              </a:rPr>
              <a:t>Credits</a:t>
            </a:r>
          </a:p>
        </p:txBody>
      </p:sp>
    </p:spTree>
    <p:extLst>
      <p:ext uri="{BB962C8B-B14F-4D97-AF65-F5344CB8AC3E}">
        <p14:creationId xmlns:p14="http://schemas.microsoft.com/office/powerpoint/2010/main" val="1597714066"/>
      </p:ext>
    </p:extLst>
  </p:cSld>
  <p:clrMapOvr>
    <a:overrideClrMapping bg1="dk1" tx1="lt1" bg2="dk2" tx2="lt2" accent1="accent1" accent2="accent2" accent3="accent3" accent4="accent4" accent5="accent5" accent6="accent6" hlink="hlink" folHlink="folHlink"/>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D42B0CC-E47C-42DA-83A7-EE09DB48974F}"/>
              </a:ext>
            </a:extLst>
          </p:cNvPr>
          <p:cNvPicPr>
            <a:picLocks noChangeAspect="1"/>
          </p:cNvPicPr>
          <p:nvPr/>
        </p:nvPicPr>
        <p:blipFill>
          <a:blip r:embed="rId2"/>
          <a:stretch>
            <a:fillRect/>
          </a:stretch>
        </p:blipFill>
        <p:spPr>
          <a:xfrm>
            <a:off x="848591" y="0"/>
            <a:ext cx="10494818" cy="6858000"/>
          </a:xfrm>
          <a:prstGeom prst="rect">
            <a:avLst/>
          </a:prstGeom>
        </p:spPr>
      </p:pic>
    </p:spTree>
    <p:extLst>
      <p:ext uri="{BB962C8B-B14F-4D97-AF65-F5344CB8AC3E}">
        <p14:creationId xmlns:p14="http://schemas.microsoft.com/office/powerpoint/2010/main" val="3969736817"/>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Credits for Pre-Sentence Confinement</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County Jail</a:t>
            </a:r>
          </a:p>
          <a:p>
            <a:r>
              <a:rPr lang="en-US" dirty="0"/>
              <a:t>Residential Treatment Program</a:t>
            </a:r>
          </a:p>
          <a:p>
            <a:pPr lvl="1"/>
            <a:r>
              <a:rPr lang="en-US" dirty="0"/>
              <a:t>Pre-sentence, D entitled to conduct credits.</a:t>
            </a:r>
          </a:p>
          <a:p>
            <a:pPr lvl="2"/>
            <a:r>
              <a:rPr lang="en-US" dirty="0"/>
              <a:t> </a:t>
            </a:r>
            <a:r>
              <a:rPr lang="en-US" i="1" dirty="0"/>
              <a:t>P v. Mobley</a:t>
            </a:r>
            <a:r>
              <a:rPr lang="en-US" dirty="0"/>
              <a:t> (1983) 139 Cal.App.3rd 320</a:t>
            </a:r>
          </a:p>
          <a:p>
            <a:pPr lvl="1"/>
            <a:r>
              <a:rPr lang="en-US" dirty="0"/>
              <a:t>Condition of Probation, Actual Credits only</a:t>
            </a:r>
          </a:p>
          <a:p>
            <a:pPr lvl="2"/>
            <a:r>
              <a:rPr lang="en-US" i="1" dirty="0"/>
              <a:t>P v. Ambrose </a:t>
            </a:r>
            <a:r>
              <a:rPr lang="en-US" dirty="0"/>
              <a:t>(1992) 7 Cal.App.4th 1917</a:t>
            </a:r>
            <a:endParaRPr lang="en-US" i="1" dirty="0"/>
          </a:p>
          <a:p>
            <a:r>
              <a:rPr lang="en-US" dirty="0"/>
              <a:t>Electronic Monitoring</a:t>
            </a:r>
          </a:p>
          <a:p>
            <a:pPr lvl="1"/>
            <a:r>
              <a:rPr lang="en-US" dirty="0"/>
              <a:t>Actual days only. PC 1203.016, 1203.018</a:t>
            </a:r>
          </a:p>
          <a:p>
            <a:endParaRPr lang="en-US" dirty="0"/>
          </a:p>
        </p:txBody>
      </p:sp>
    </p:spTree>
    <p:extLst>
      <p:ext uri="{BB962C8B-B14F-4D97-AF65-F5344CB8AC3E}">
        <p14:creationId xmlns:p14="http://schemas.microsoft.com/office/powerpoint/2010/main" val="1185664973"/>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63C11A00-A2A3-417C-B33D-DC753ED7C3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3964" t="3964" r="3964" b="3964"/>
          <a:stretch>
            <a:fillRect/>
          </a:stretch>
        </p:blipFill>
        <p:spPr>
          <a:xfrm>
            <a:off x="0" y="1"/>
            <a:ext cx="12192000" cy="6857998"/>
          </a:xfrm>
          <a:custGeom>
            <a:avLst/>
            <a:gdLst>
              <a:gd name="connsiteX0" fmla="*/ 0 w 12192000"/>
              <a:gd name="connsiteY0" fmla="*/ 0 h 6857998"/>
              <a:gd name="connsiteX1" fmla="*/ 12192000 w 12192000"/>
              <a:gd name="connsiteY1" fmla="*/ 0 h 6857998"/>
              <a:gd name="connsiteX2" fmla="*/ 12192000 w 12192000"/>
              <a:gd name="connsiteY2" fmla="*/ 6857998 h 6857998"/>
              <a:gd name="connsiteX3" fmla="*/ 0 w 12192000"/>
              <a:gd name="connsiteY3" fmla="*/ 6857998 h 6857998"/>
            </a:gdLst>
            <a:ahLst/>
            <a:cxnLst>
              <a:cxn ang="0">
                <a:pos x="connsiteX0" y="connsiteY0"/>
              </a:cxn>
              <a:cxn ang="0">
                <a:pos x="connsiteX1" y="connsiteY1"/>
              </a:cxn>
              <a:cxn ang="0">
                <a:pos x="connsiteX2" y="connsiteY2"/>
              </a:cxn>
              <a:cxn ang="0">
                <a:pos x="connsiteX3" y="connsiteY3"/>
              </a:cxn>
            </a:cxnLst>
            <a:rect l="l" t="t" r="r" b="b"/>
            <a:pathLst>
              <a:path w="12192000" h="6857998">
                <a:moveTo>
                  <a:pt x="0" y="0"/>
                </a:moveTo>
                <a:lnTo>
                  <a:pt x="12192000" y="0"/>
                </a:lnTo>
                <a:lnTo>
                  <a:pt x="12192000" y="6857998"/>
                </a:lnTo>
                <a:lnTo>
                  <a:pt x="0" y="6857998"/>
                </a:lnTo>
                <a:close/>
              </a:path>
            </a:pathLst>
          </a:custGeom>
        </p:spPr>
      </p:pic>
      <p:sp>
        <p:nvSpPr>
          <p:cNvPr id="3" name="Content Placeholder 2">
            <a:extLst>
              <a:ext uri="{FF2B5EF4-FFF2-40B4-BE49-F238E27FC236}">
                <a16:creationId xmlns:a16="http://schemas.microsoft.com/office/drawing/2014/main" id="{850B39B2-D618-4DB8-869B-E2FAC940BC3B}"/>
              </a:ext>
            </a:extLst>
          </p:cNvPr>
          <p:cNvSpPr>
            <a:spLocks noGrp="1"/>
          </p:cNvSpPr>
          <p:nvPr>
            <p:ph idx="1"/>
          </p:nvPr>
        </p:nvSpPr>
        <p:spPr>
          <a:xfrm>
            <a:off x="2520902" y="2669381"/>
            <a:ext cx="6955124" cy="1519238"/>
          </a:xfrm>
        </p:spPr>
        <p:txBody>
          <a:bodyPr anchor="t">
            <a:normAutofit fontScale="92500"/>
          </a:bodyPr>
          <a:lstStyle/>
          <a:p>
            <a:pPr marL="0" indent="0" algn="ctr">
              <a:buNone/>
            </a:pPr>
            <a:r>
              <a:rPr lang="en-US" sz="6000" dirty="0">
                <a:solidFill>
                  <a:srgbClr val="FFFFFF"/>
                </a:solidFill>
              </a:rPr>
              <a:t>Abstract of Judgement</a:t>
            </a:r>
          </a:p>
        </p:txBody>
      </p:sp>
    </p:spTree>
    <p:extLst>
      <p:ext uri="{BB962C8B-B14F-4D97-AF65-F5344CB8AC3E}">
        <p14:creationId xmlns:p14="http://schemas.microsoft.com/office/powerpoint/2010/main" val="2739837506"/>
      </p:ext>
    </p:extLst>
  </p:cSld>
  <p:clrMapOvr>
    <a:overrideClrMapping bg1="dk1" tx1="lt1" bg2="dk2" tx2="lt2" accent1="accent1" accent2="accent2" accent3="accent3" accent4="accent4" accent5="accent5" accent6="accent6" hlink="hlink" folHlink="folHlink"/>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08AED82-7CE1-4F5A-B089-4CE181388C85}"/>
              </a:ext>
            </a:extLst>
          </p:cNvPr>
          <p:cNvPicPr>
            <a:picLocks noChangeAspect="1"/>
          </p:cNvPicPr>
          <p:nvPr/>
        </p:nvPicPr>
        <p:blipFill>
          <a:blip r:embed="rId2"/>
          <a:stretch>
            <a:fillRect/>
          </a:stretch>
        </p:blipFill>
        <p:spPr>
          <a:xfrm>
            <a:off x="3186112" y="209550"/>
            <a:ext cx="5819775" cy="6438900"/>
          </a:xfrm>
          <a:prstGeom prst="rect">
            <a:avLst/>
          </a:prstGeom>
        </p:spPr>
      </p:pic>
    </p:spTree>
    <p:extLst>
      <p:ext uri="{BB962C8B-B14F-4D97-AF65-F5344CB8AC3E}">
        <p14:creationId xmlns:p14="http://schemas.microsoft.com/office/powerpoint/2010/main" val="7073588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Examples of Presumptive Ineligibly</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Related to Priors</a:t>
            </a:r>
          </a:p>
          <a:p>
            <a:pPr lvl="1"/>
            <a:r>
              <a:rPr lang="en-US" dirty="0"/>
              <a:t>PC 1203(e)(4) – Felony w/ 2 or More Prior Felonies</a:t>
            </a:r>
          </a:p>
          <a:p>
            <a:pPr lvl="1"/>
            <a:r>
              <a:rPr lang="en-US" dirty="0"/>
              <a:t>PC 1203(e)(5) – Felony w/ 1 Prior Specified Felony</a:t>
            </a:r>
          </a:p>
          <a:p>
            <a:pPr lvl="1"/>
            <a:r>
              <a:rPr lang="en-US" dirty="0"/>
              <a:t>PC 1203(e)(6) – Felony w/ 1 Prior Deadly Weapon or </a:t>
            </a:r>
            <a:r>
              <a:rPr lang="en-US" dirty="0" err="1"/>
              <a:t>GBI</a:t>
            </a:r>
            <a:endParaRPr lang="en-US" dirty="0"/>
          </a:p>
        </p:txBody>
      </p:sp>
    </p:spTree>
    <p:extLst>
      <p:ext uri="{BB962C8B-B14F-4D97-AF65-F5344CB8AC3E}">
        <p14:creationId xmlns:p14="http://schemas.microsoft.com/office/powerpoint/2010/main" val="689568617"/>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4D46323-BF0E-47AC-9674-B1A7FFAE1E79}"/>
              </a:ext>
            </a:extLst>
          </p:cNvPr>
          <p:cNvPicPr>
            <a:picLocks noChangeAspect="1"/>
          </p:cNvPicPr>
          <p:nvPr/>
        </p:nvPicPr>
        <p:blipFill>
          <a:blip r:embed="rId2"/>
          <a:stretch>
            <a:fillRect/>
          </a:stretch>
        </p:blipFill>
        <p:spPr>
          <a:xfrm>
            <a:off x="3124810" y="0"/>
            <a:ext cx="5942379" cy="6858000"/>
          </a:xfrm>
          <a:prstGeom prst="rect">
            <a:avLst/>
          </a:prstGeom>
        </p:spPr>
      </p:pic>
    </p:spTree>
    <p:extLst>
      <p:ext uri="{BB962C8B-B14F-4D97-AF65-F5344CB8AC3E}">
        <p14:creationId xmlns:p14="http://schemas.microsoft.com/office/powerpoint/2010/main" val="597726689"/>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63C11A00-A2A3-417C-B33D-DC753ED7C3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3964" t="3964" r="3964" b="3964"/>
          <a:stretch>
            <a:fillRect/>
          </a:stretch>
        </p:blipFill>
        <p:spPr>
          <a:xfrm>
            <a:off x="0" y="1"/>
            <a:ext cx="12192000" cy="6857998"/>
          </a:xfrm>
          <a:custGeom>
            <a:avLst/>
            <a:gdLst>
              <a:gd name="connsiteX0" fmla="*/ 0 w 12192000"/>
              <a:gd name="connsiteY0" fmla="*/ 0 h 6857998"/>
              <a:gd name="connsiteX1" fmla="*/ 12192000 w 12192000"/>
              <a:gd name="connsiteY1" fmla="*/ 0 h 6857998"/>
              <a:gd name="connsiteX2" fmla="*/ 12192000 w 12192000"/>
              <a:gd name="connsiteY2" fmla="*/ 6857998 h 6857998"/>
              <a:gd name="connsiteX3" fmla="*/ 0 w 12192000"/>
              <a:gd name="connsiteY3" fmla="*/ 6857998 h 6857998"/>
            </a:gdLst>
            <a:ahLst/>
            <a:cxnLst>
              <a:cxn ang="0">
                <a:pos x="connsiteX0" y="connsiteY0"/>
              </a:cxn>
              <a:cxn ang="0">
                <a:pos x="connsiteX1" y="connsiteY1"/>
              </a:cxn>
              <a:cxn ang="0">
                <a:pos x="connsiteX2" y="connsiteY2"/>
              </a:cxn>
              <a:cxn ang="0">
                <a:pos x="connsiteX3" y="connsiteY3"/>
              </a:cxn>
            </a:cxnLst>
            <a:rect l="l" t="t" r="r" b="b"/>
            <a:pathLst>
              <a:path w="12192000" h="6857998">
                <a:moveTo>
                  <a:pt x="0" y="0"/>
                </a:moveTo>
                <a:lnTo>
                  <a:pt x="12192000" y="0"/>
                </a:lnTo>
                <a:lnTo>
                  <a:pt x="12192000" y="6857998"/>
                </a:lnTo>
                <a:lnTo>
                  <a:pt x="0" y="6857998"/>
                </a:lnTo>
                <a:close/>
              </a:path>
            </a:pathLst>
          </a:custGeom>
        </p:spPr>
      </p:pic>
      <p:sp>
        <p:nvSpPr>
          <p:cNvPr id="3" name="Content Placeholder 2">
            <a:extLst>
              <a:ext uri="{FF2B5EF4-FFF2-40B4-BE49-F238E27FC236}">
                <a16:creationId xmlns:a16="http://schemas.microsoft.com/office/drawing/2014/main" id="{850B39B2-D618-4DB8-869B-E2FAC940BC3B}"/>
              </a:ext>
            </a:extLst>
          </p:cNvPr>
          <p:cNvSpPr>
            <a:spLocks noGrp="1"/>
          </p:cNvSpPr>
          <p:nvPr>
            <p:ph idx="1"/>
          </p:nvPr>
        </p:nvSpPr>
        <p:spPr>
          <a:xfrm>
            <a:off x="2520902" y="2669381"/>
            <a:ext cx="6955124" cy="1519238"/>
          </a:xfrm>
        </p:spPr>
        <p:txBody>
          <a:bodyPr anchor="t">
            <a:normAutofit/>
          </a:bodyPr>
          <a:lstStyle/>
          <a:p>
            <a:pPr marL="0" indent="0" algn="ctr">
              <a:buNone/>
            </a:pPr>
            <a:r>
              <a:rPr lang="en-US" sz="6000">
                <a:solidFill>
                  <a:srgbClr val="FFFFFF"/>
                </a:solidFill>
              </a:rPr>
              <a:t>Questions?</a:t>
            </a:r>
            <a:endParaRPr lang="en-US" sz="6000" dirty="0">
              <a:solidFill>
                <a:srgbClr val="FFFFFF"/>
              </a:solidFill>
            </a:endParaRPr>
          </a:p>
        </p:txBody>
      </p:sp>
    </p:spTree>
    <p:extLst>
      <p:ext uri="{BB962C8B-B14F-4D97-AF65-F5344CB8AC3E}">
        <p14:creationId xmlns:p14="http://schemas.microsoft.com/office/powerpoint/2010/main" val="3664342744"/>
      </p:ext>
    </p:extLst>
  </p:cSld>
  <p:clrMapOvr>
    <a:overrideClrMapping bg1="dk1" tx1="lt1" bg2="dk2" tx2="lt2" accent1="accent1" accent2="accent2" accent3="accent3" accent4="accent4" accent5="accent5" accent6="accent6" hlink="hlink" folHlink="folHlink"/>
  </p:clrMapOvr>
</p:sld>
</file>

<file path=ppt/slides/slide16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endParaRPr lang="en-US" sz="4000" dirty="0">
              <a:solidFill>
                <a:srgbClr val="FFFFFF"/>
              </a:solidFill>
            </a:endParaRP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endParaRPr lang="en-US" dirty="0"/>
          </a:p>
        </p:txBody>
      </p:sp>
    </p:spTree>
    <p:extLst>
      <p:ext uri="{BB962C8B-B14F-4D97-AF65-F5344CB8AC3E}">
        <p14:creationId xmlns:p14="http://schemas.microsoft.com/office/powerpoint/2010/main" val="37797840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Examples of Presumptive Ineligibly</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Related to Current Offense</a:t>
            </a:r>
          </a:p>
          <a:p>
            <a:pPr lvl="1"/>
            <a:r>
              <a:rPr lang="en-US" dirty="0"/>
              <a:t>PC 1203(e)(1) – Armed w/ </a:t>
            </a:r>
            <a:r>
              <a:rPr lang="en-US" dirty="0" err="1"/>
              <a:t>DW</a:t>
            </a:r>
            <a:r>
              <a:rPr lang="en-US" dirty="0"/>
              <a:t> and Specified Felony (Murder is on this list)</a:t>
            </a:r>
          </a:p>
          <a:p>
            <a:pPr lvl="1"/>
            <a:r>
              <a:rPr lang="en-US" dirty="0"/>
              <a:t>PC 1203.073 – Specified Narcotics + Weight</a:t>
            </a:r>
          </a:p>
          <a:p>
            <a:pPr lvl="1"/>
            <a:r>
              <a:rPr lang="en-US" dirty="0"/>
              <a:t>PC 1203.045 – Theft of $</a:t>
            </a:r>
            <a:r>
              <a:rPr lang="en-US" dirty="0" err="1"/>
              <a:t>100k</a:t>
            </a:r>
            <a:r>
              <a:rPr lang="en-US" dirty="0"/>
              <a:t>+</a:t>
            </a:r>
          </a:p>
          <a:p>
            <a:pPr marL="457200" lvl="1" indent="0">
              <a:buNone/>
            </a:pPr>
            <a:endParaRPr lang="en-US" dirty="0"/>
          </a:p>
          <a:p>
            <a:pPr lvl="1"/>
            <a:r>
              <a:rPr lang="en-US" dirty="0"/>
              <a:t>PC 290.018 – Felony conviction </a:t>
            </a:r>
          </a:p>
          <a:p>
            <a:pPr lvl="1"/>
            <a:r>
              <a:rPr lang="en-US" dirty="0"/>
              <a:t>PC 462 – Residential Burglary</a:t>
            </a:r>
          </a:p>
          <a:p>
            <a:pPr lvl="1"/>
            <a:r>
              <a:rPr lang="en-US" dirty="0"/>
              <a:t>PC 454 – Arson Conviction</a:t>
            </a:r>
          </a:p>
          <a:p>
            <a:pPr lvl="1"/>
            <a:r>
              <a:rPr lang="en-US" dirty="0"/>
              <a:t>PC 1203.09(f) – Victim 60+ </a:t>
            </a:r>
            <a:r>
              <a:rPr lang="en-US" dirty="0" err="1"/>
              <a:t>yo</a:t>
            </a:r>
            <a:endParaRPr lang="en-US" dirty="0"/>
          </a:p>
          <a:p>
            <a:pPr lvl="1"/>
            <a:endParaRPr lang="en-US" dirty="0"/>
          </a:p>
        </p:txBody>
      </p:sp>
    </p:spTree>
    <p:extLst>
      <p:ext uri="{BB962C8B-B14F-4D97-AF65-F5344CB8AC3E}">
        <p14:creationId xmlns:p14="http://schemas.microsoft.com/office/powerpoint/2010/main" val="16653061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Presumptively Ineligible for Probation</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dirty="0"/>
              <a:t>Example:</a:t>
            </a:r>
          </a:p>
          <a:p>
            <a:pPr marL="914400"/>
            <a:r>
              <a:rPr lang="en-US" dirty="0"/>
              <a:t>D convicted of PC 212.5(c) with PC 12022(b)(1) enhancement</a:t>
            </a:r>
          </a:p>
          <a:p>
            <a:pPr marL="914400"/>
            <a:r>
              <a:rPr lang="en-US" i="1" dirty="0"/>
              <a:t>Estes </a:t>
            </a:r>
            <a:r>
              <a:rPr lang="en-US" dirty="0"/>
              <a:t>Robbery</a:t>
            </a:r>
          </a:p>
          <a:p>
            <a:pPr marL="1371600" lvl="1"/>
            <a:r>
              <a:rPr lang="en-US" dirty="0"/>
              <a:t>PC 1203(e)(1)</a:t>
            </a:r>
          </a:p>
          <a:p>
            <a:pPr marL="1371600" lvl="1"/>
            <a:r>
              <a:rPr lang="en-US" dirty="0"/>
              <a:t>PC 1203.09(f)</a:t>
            </a:r>
          </a:p>
          <a:p>
            <a:pPr marL="914400"/>
            <a:r>
              <a:rPr lang="en-US" dirty="0"/>
              <a:t>D is Presumptively Ineligible for Probation</a:t>
            </a:r>
          </a:p>
          <a:p>
            <a:pPr marL="1371600" lvl="1"/>
            <a:r>
              <a:rPr lang="en-US" dirty="0"/>
              <a:t>Follow CRC 4.413</a:t>
            </a:r>
          </a:p>
          <a:p>
            <a:pPr marL="1371600" lvl="1"/>
            <a:endParaRPr lang="en-US" dirty="0"/>
          </a:p>
        </p:txBody>
      </p:sp>
    </p:spTree>
    <p:extLst>
      <p:ext uri="{BB962C8B-B14F-4D97-AF65-F5344CB8AC3E}">
        <p14:creationId xmlns:p14="http://schemas.microsoft.com/office/powerpoint/2010/main" val="6764346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Presumptively Ineligible for Probation</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dirty="0"/>
              <a:t>Example:</a:t>
            </a:r>
          </a:p>
          <a:p>
            <a:pPr marL="914400"/>
            <a:r>
              <a:rPr lang="en-US" dirty="0"/>
              <a:t>D convicted of PC 187(a), 2</a:t>
            </a:r>
            <a:r>
              <a:rPr lang="en-US" baseline="30000" dirty="0"/>
              <a:t>nd</a:t>
            </a:r>
            <a:r>
              <a:rPr lang="en-US" dirty="0"/>
              <a:t> Degree</a:t>
            </a:r>
          </a:p>
          <a:p>
            <a:pPr marL="1371600" lvl="1"/>
            <a:r>
              <a:rPr lang="en-US" dirty="0"/>
              <a:t>D and her accomplice demanded the victim's money and when the victim tried to run, defendant's accomplice shot the victim.</a:t>
            </a:r>
          </a:p>
          <a:p>
            <a:pPr marL="914400"/>
            <a:endParaRPr lang="en-US" dirty="0"/>
          </a:p>
          <a:p>
            <a:pPr marL="914400"/>
            <a:r>
              <a:rPr lang="en-US" dirty="0"/>
              <a:t>There is no mandatory or presumptive prohibition on granting probation</a:t>
            </a:r>
          </a:p>
          <a:p>
            <a:pPr marL="1371600" lvl="1"/>
            <a:r>
              <a:rPr lang="en-US" i="1" dirty="0"/>
              <a:t>People v. Manriquez </a:t>
            </a:r>
            <a:r>
              <a:rPr lang="en-US" dirty="0"/>
              <a:t>(1991) 235 </a:t>
            </a:r>
            <a:r>
              <a:rPr lang="en-US" dirty="0" err="1"/>
              <a:t>Cal.App.3d</a:t>
            </a:r>
            <a:r>
              <a:rPr lang="en-US" dirty="0"/>
              <a:t> 1614</a:t>
            </a:r>
          </a:p>
        </p:txBody>
      </p:sp>
    </p:spTree>
    <p:extLst>
      <p:ext uri="{BB962C8B-B14F-4D97-AF65-F5344CB8AC3E}">
        <p14:creationId xmlns:p14="http://schemas.microsoft.com/office/powerpoint/2010/main" val="3988007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63C11A00-A2A3-417C-B33D-DC753ED7C3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3964" t="3964" r="3964" b="3964"/>
          <a:stretch>
            <a:fillRect/>
          </a:stretch>
        </p:blipFill>
        <p:spPr>
          <a:xfrm>
            <a:off x="0" y="1"/>
            <a:ext cx="12192000" cy="6857998"/>
          </a:xfrm>
          <a:custGeom>
            <a:avLst/>
            <a:gdLst>
              <a:gd name="connsiteX0" fmla="*/ 0 w 12192000"/>
              <a:gd name="connsiteY0" fmla="*/ 0 h 6857998"/>
              <a:gd name="connsiteX1" fmla="*/ 12192000 w 12192000"/>
              <a:gd name="connsiteY1" fmla="*/ 0 h 6857998"/>
              <a:gd name="connsiteX2" fmla="*/ 12192000 w 12192000"/>
              <a:gd name="connsiteY2" fmla="*/ 6857998 h 6857998"/>
              <a:gd name="connsiteX3" fmla="*/ 0 w 12192000"/>
              <a:gd name="connsiteY3" fmla="*/ 6857998 h 6857998"/>
            </a:gdLst>
            <a:ahLst/>
            <a:cxnLst>
              <a:cxn ang="0">
                <a:pos x="connsiteX0" y="connsiteY0"/>
              </a:cxn>
              <a:cxn ang="0">
                <a:pos x="connsiteX1" y="connsiteY1"/>
              </a:cxn>
              <a:cxn ang="0">
                <a:pos x="connsiteX2" y="connsiteY2"/>
              </a:cxn>
              <a:cxn ang="0">
                <a:pos x="connsiteX3" y="connsiteY3"/>
              </a:cxn>
            </a:cxnLst>
            <a:rect l="l" t="t" r="r" b="b"/>
            <a:pathLst>
              <a:path w="12192000" h="6857998">
                <a:moveTo>
                  <a:pt x="0" y="0"/>
                </a:moveTo>
                <a:lnTo>
                  <a:pt x="12192000" y="0"/>
                </a:lnTo>
                <a:lnTo>
                  <a:pt x="12192000" y="6857998"/>
                </a:lnTo>
                <a:lnTo>
                  <a:pt x="0" y="6857998"/>
                </a:lnTo>
                <a:close/>
              </a:path>
            </a:pathLst>
          </a:custGeom>
        </p:spPr>
      </p:pic>
      <p:sp>
        <p:nvSpPr>
          <p:cNvPr id="3" name="Content Placeholder 2">
            <a:extLst>
              <a:ext uri="{FF2B5EF4-FFF2-40B4-BE49-F238E27FC236}">
                <a16:creationId xmlns:a16="http://schemas.microsoft.com/office/drawing/2014/main" id="{850B39B2-D618-4DB8-869B-E2FAC940BC3B}"/>
              </a:ext>
            </a:extLst>
          </p:cNvPr>
          <p:cNvSpPr>
            <a:spLocks noGrp="1"/>
          </p:cNvSpPr>
          <p:nvPr>
            <p:ph idx="1"/>
          </p:nvPr>
        </p:nvSpPr>
        <p:spPr>
          <a:xfrm>
            <a:off x="2618438" y="2788802"/>
            <a:ext cx="6955124" cy="3038475"/>
          </a:xfrm>
        </p:spPr>
        <p:txBody>
          <a:bodyPr anchor="t">
            <a:normAutofit/>
          </a:bodyPr>
          <a:lstStyle/>
          <a:p>
            <a:pPr marL="0" indent="0" algn="ctr">
              <a:buNone/>
            </a:pPr>
            <a:r>
              <a:rPr lang="en-US" sz="6000" dirty="0">
                <a:solidFill>
                  <a:srgbClr val="FFFFFF"/>
                </a:solidFill>
              </a:rPr>
              <a:t>PART I</a:t>
            </a:r>
          </a:p>
        </p:txBody>
      </p:sp>
    </p:spTree>
    <p:extLst>
      <p:ext uri="{BB962C8B-B14F-4D97-AF65-F5344CB8AC3E}">
        <p14:creationId xmlns:p14="http://schemas.microsoft.com/office/powerpoint/2010/main" val="468516041"/>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Mandatory Denial of Probation</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a:bodyPr>
          <a:lstStyle/>
          <a:p>
            <a:r>
              <a:rPr lang="en-US" dirty="0"/>
              <a:t>The court MUST sentence the defendant to prison</a:t>
            </a:r>
          </a:p>
          <a:p>
            <a:endParaRPr lang="en-US" dirty="0"/>
          </a:p>
          <a:p>
            <a:r>
              <a:rPr lang="en-US" dirty="0"/>
              <a:t>The court cannot violate PC 654(b) to sentence to probation</a:t>
            </a:r>
          </a:p>
          <a:p>
            <a:endParaRPr lang="en-US" dirty="0"/>
          </a:p>
          <a:p>
            <a:r>
              <a:rPr lang="en-US" dirty="0"/>
              <a:t>Most statutes prohibit the court from striking them per 1385</a:t>
            </a:r>
          </a:p>
          <a:p>
            <a:pPr lvl="1"/>
            <a:r>
              <a:rPr lang="en-US" dirty="0"/>
              <a:t>However, this has been weakened as of late and the Legislature is attempting to remove more of them (i.e. PC 12022.53)</a:t>
            </a:r>
          </a:p>
          <a:p>
            <a:pPr lvl="1"/>
            <a:r>
              <a:rPr lang="en-US" dirty="0"/>
              <a:t>Be careful of language that is not clear (i.e. PC 1170.12)</a:t>
            </a:r>
          </a:p>
        </p:txBody>
      </p:sp>
    </p:spTree>
    <p:extLst>
      <p:ext uri="{BB962C8B-B14F-4D97-AF65-F5344CB8AC3E}">
        <p14:creationId xmlns:p14="http://schemas.microsoft.com/office/powerpoint/2010/main" val="26221280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Examples of Mandatory Probation Denial</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Related to Priors</a:t>
            </a:r>
          </a:p>
          <a:p>
            <a:pPr lvl="1"/>
            <a:r>
              <a:rPr lang="en-US" dirty="0"/>
              <a:t>PC 667.71(e) – Habitual Sex Offender</a:t>
            </a:r>
          </a:p>
          <a:p>
            <a:pPr lvl="1"/>
            <a:r>
              <a:rPr lang="en-US" dirty="0"/>
              <a:t>PC 1203(k) – Commit Strike on Felony Probation</a:t>
            </a:r>
          </a:p>
          <a:p>
            <a:pPr lvl="1"/>
            <a:r>
              <a:rPr lang="en-US" dirty="0"/>
              <a:t>PC 1203.08 – Designated Felony w/ 2 Priors</a:t>
            </a:r>
          </a:p>
          <a:p>
            <a:pPr lvl="1"/>
            <a:r>
              <a:rPr lang="en-US" dirty="0"/>
              <a:t>PC 1203.085(a)/(b) – Felony while on Parole</a:t>
            </a:r>
          </a:p>
          <a:p>
            <a:pPr lvl="2"/>
            <a:r>
              <a:rPr lang="en-US" dirty="0"/>
              <a:t>Not </a:t>
            </a:r>
            <a:r>
              <a:rPr lang="en-US" dirty="0" err="1"/>
              <a:t>PRCS</a:t>
            </a:r>
            <a:r>
              <a:rPr lang="en-US" dirty="0"/>
              <a:t> or MS</a:t>
            </a:r>
          </a:p>
          <a:p>
            <a:pPr lvl="2"/>
            <a:endParaRPr lang="en-US" dirty="0"/>
          </a:p>
          <a:p>
            <a:pPr lvl="1"/>
            <a:r>
              <a:rPr lang="en-US" dirty="0"/>
              <a:t>PC 1170.12(a)(2) – Three Strikes Law (except for </a:t>
            </a:r>
            <a:r>
              <a:rPr lang="en-US" i="1" dirty="0"/>
              <a:t>Romero</a:t>
            </a:r>
            <a:r>
              <a:rPr lang="en-US" dirty="0"/>
              <a:t>)</a:t>
            </a:r>
          </a:p>
          <a:p>
            <a:pPr lvl="1"/>
            <a:r>
              <a:rPr lang="en-US" dirty="0"/>
              <a:t>PC 1203.07(a)(11) – Prior Drug Sales w/ Current Drug Sales</a:t>
            </a:r>
          </a:p>
        </p:txBody>
      </p:sp>
    </p:spTree>
    <p:extLst>
      <p:ext uri="{BB962C8B-B14F-4D97-AF65-F5344CB8AC3E}">
        <p14:creationId xmlns:p14="http://schemas.microsoft.com/office/powerpoint/2010/main" val="25459707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Examples of Mandatory Probation Denial</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6095690" y="2692891"/>
            <a:ext cx="5328742" cy="3971667"/>
          </a:xfrm>
        </p:spPr>
        <p:txBody>
          <a:bodyPr>
            <a:normAutofit/>
          </a:bodyPr>
          <a:lstStyle/>
          <a:p>
            <a:r>
              <a:rPr lang="en-US" dirty="0"/>
              <a:t>Sex Assault</a:t>
            </a:r>
          </a:p>
          <a:p>
            <a:pPr lvl="1"/>
            <a:r>
              <a:rPr lang="en-US" dirty="0"/>
              <a:t>PC 1203.065 &amp; 1203.066</a:t>
            </a:r>
          </a:p>
          <a:p>
            <a:pPr lvl="1"/>
            <a:r>
              <a:rPr lang="en-US" dirty="0"/>
              <a:t>PC 667.61 – Forceable Sex Crimes</a:t>
            </a:r>
          </a:p>
          <a:p>
            <a:pPr lvl="1"/>
            <a:endParaRPr lang="en-US" dirty="0"/>
          </a:p>
          <a:p>
            <a:r>
              <a:rPr lang="en-US" dirty="0"/>
              <a:t>Narcotics</a:t>
            </a:r>
          </a:p>
          <a:p>
            <a:pPr lvl="1"/>
            <a:r>
              <a:rPr lang="en-US" dirty="0"/>
              <a:t>PC 1203.07 – Minors and Narcotics</a:t>
            </a:r>
          </a:p>
          <a:p>
            <a:pPr marL="457200" lvl="1" indent="0">
              <a:buNone/>
            </a:pPr>
            <a:endParaRPr lang="en-US" dirty="0"/>
          </a:p>
          <a:p>
            <a:r>
              <a:rPr lang="en-US" dirty="0"/>
              <a:t>Elder Abuse</a:t>
            </a:r>
          </a:p>
          <a:p>
            <a:pPr lvl="1"/>
            <a:r>
              <a:rPr lang="en-US" dirty="0"/>
              <a:t>PC 1203.09 – Specified offense</a:t>
            </a:r>
          </a:p>
        </p:txBody>
      </p:sp>
      <p:sp>
        <p:nvSpPr>
          <p:cNvPr id="8" name="Content Placeholder 2">
            <a:extLst>
              <a:ext uri="{FF2B5EF4-FFF2-40B4-BE49-F238E27FC236}">
                <a16:creationId xmlns:a16="http://schemas.microsoft.com/office/drawing/2014/main" id="{F694D81E-1904-4180-A6C7-C29BEA4692CC}"/>
              </a:ext>
            </a:extLst>
          </p:cNvPr>
          <p:cNvSpPr txBox="1">
            <a:spLocks/>
          </p:cNvSpPr>
          <p:nvPr/>
        </p:nvSpPr>
        <p:spPr>
          <a:xfrm>
            <a:off x="589303" y="2692892"/>
            <a:ext cx="5328742" cy="397166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Arson</a:t>
            </a:r>
          </a:p>
          <a:p>
            <a:pPr lvl="1"/>
            <a:r>
              <a:rPr lang="en-US" dirty="0"/>
              <a:t>PC 451.5 – Aggravated Arson</a:t>
            </a:r>
          </a:p>
          <a:p>
            <a:pPr lvl="1"/>
            <a:endParaRPr lang="en-US" dirty="0"/>
          </a:p>
          <a:p>
            <a:r>
              <a:rPr lang="en-US" dirty="0" err="1"/>
              <a:t>GBI</a:t>
            </a:r>
            <a:endParaRPr lang="en-US" dirty="0"/>
          </a:p>
          <a:p>
            <a:pPr lvl="1"/>
            <a:r>
              <a:rPr lang="en-US" dirty="0"/>
              <a:t>PC 1203.075 – Specified Offence</a:t>
            </a:r>
          </a:p>
          <a:p>
            <a:pPr marL="0" indent="0">
              <a:buNone/>
            </a:pPr>
            <a:endParaRPr lang="en-US" dirty="0"/>
          </a:p>
          <a:p>
            <a:r>
              <a:rPr lang="en-US" dirty="0"/>
              <a:t>Use of Firearm</a:t>
            </a:r>
          </a:p>
          <a:p>
            <a:pPr lvl="1"/>
            <a:r>
              <a:rPr lang="en-US" dirty="0"/>
              <a:t>PC 12022.53</a:t>
            </a:r>
          </a:p>
          <a:p>
            <a:pPr lvl="1"/>
            <a:r>
              <a:rPr lang="en-US" dirty="0"/>
              <a:t>PC 1203.06 – Specified Offense and Use of Firearm</a:t>
            </a:r>
          </a:p>
        </p:txBody>
      </p:sp>
    </p:spTree>
    <p:extLst>
      <p:ext uri="{BB962C8B-B14F-4D97-AF65-F5344CB8AC3E}">
        <p14:creationId xmlns:p14="http://schemas.microsoft.com/office/powerpoint/2010/main" val="14004397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Examples of Mandatory Probation Denial</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dirty="0"/>
              <a:t>Example:</a:t>
            </a:r>
          </a:p>
          <a:p>
            <a:pPr marL="914400"/>
            <a:r>
              <a:rPr lang="en-US" dirty="0"/>
              <a:t>D convicted of PC 212.5(c) with PC 12022.53(b) enhancement</a:t>
            </a:r>
          </a:p>
          <a:p>
            <a:pPr marL="914400"/>
            <a:r>
              <a:rPr lang="en-US" dirty="0"/>
              <a:t>Bank</a:t>
            </a:r>
            <a:r>
              <a:rPr lang="en-US" i="1" dirty="0"/>
              <a:t> </a:t>
            </a:r>
            <a:r>
              <a:rPr lang="en-US" dirty="0"/>
              <a:t>Robbery</a:t>
            </a:r>
          </a:p>
          <a:p>
            <a:pPr marL="1371600" lvl="1"/>
            <a:endParaRPr lang="en-US" dirty="0"/>
          </a:p>
          <a:p>
            <a:pPr marL="914400"/>
            <a:r>
              <a:rPr lang="en-US" dirty="0"/>
              <a:t>D is prohibited from getting probation (PC 12022.53(g))</a:t>
            </a:r>
          </a:p>
          <a:p>
            <a:pPr marL="1371600" lvl="1"/>
            <a:r>
              <a:rPr lang="en-US" dirty="0"/>
              <a:t>2018 – PC 12022.53(h) (court can 1385 enhancement)</a:t>
            </a:r>
          </a:p>
          <a:p>
            <a:pPr marL="1371600" lvl="1"/>
            <a:endParaRPr lang="en-US" dirty="0"/>
          </a:p>
          <a:p>
            <a:pPr marL="914400"/>
            <a:r>
              <a:rPr lang="en-US" dirty="0"/>
              <a:t>Make sure you charge: PC 1203.06(a)(1) &amp; 12022.5(a)</a:t>
            </a:r>
          </a:p>
          <a:p>
            <a:pPr marL="914400"/>
            <a:endParaRPr lang="en-US" dirty="0"/>
          </a:p>
          <a:p>
            <a:pPr marL="1371600" lvl="1"/>
            <a:endParaRPr lang="en-US" dirty="0"/>
          </a:p>
        </p:txBody>
      </p:sp>
    </p:spTree>
    <p:extLst>
      <p:ext uri="{BB962C8B-B14F-4D97-AF65-F5344CB8AC3E}">
        <p14:creationId xmlns:p14="http://schemas.microsoft.com/office/powerpoint/2010/main" val="1300599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Probation Eligibility</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3327087"/>
            <a:ext cx="10323301" cy="2545496"/>
          </a:xfrm>
        </p:spPr>
        <p:txBody>
          <a:bodyPr>
            <a:normAutofit/>
          </a:bodyPr>
          <a:lstStyle/>
          <a:p>
            <a:pPr marL="0" indent="0" algn="ctr">
              <a:buNone/>
            </a:pPr>
            <a:r>
              <a:rPr lang="en-US" sz="7200" b="1" u="sng" dirty="0">
                <a:solidFill>
                  <a:srgbClr val="FF0000"/>
                </a:solidFill>
              </a:rPr>
              <a:t>PLEAD AND PROVE </a:t>
            </a:r>
          </a:p>
          <a:p>
            <a:pPr marL="0" indent="0" algn="ctr">
              <a:buNone/>
            </a:pPr>
            <a:endParaRPr lang="en-US" sz="4000" dirty="0">
              <a:solidFill>
                <a:srgbClr val="FF0000"/>
              </a:solidFill>
            </a:endParaRPr>
          </a:p>
          <a:p>
            <a:pPr marL="0" indent="0" algn="ctr">
              <a:buNone/>
            </a:pPr>
            <a:r>
              <a:rPr lang="en-US" i="1" dirty="0"/>
              <a:t>People v. Lo Cicero </a:t>
            </a:r>
            <a:r>
              <a:rPr lang="en-US" dirty="0"/>
              <a:t>(1969) 71 </a:t>
            </a:r>
            <a:r>
              <a:rPr lang="en-US" dirty="0" err="1"/>
              <a:t>Cal.2nd</a:t>
            </a:r>
            <a:r>
              <a:rPr lang="en-US" dirty="0"/>
              <a:t> 1186</a:t>
            </a:r>
          </a:p>
        </p:txBody>
      </p:sp>
    </p:spTree>
    <p:extLst>
      <p:ext uri="{BB962C8B-B14F-4D97-AF65-F5344CB8AC3E}">
        <p14:creationId xmlns:p14="http://schemas.microsoft.com/office/powerpoint/2010/main" val="25377328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Probation Eligibility</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a:bodyPr>
          <a:lstStyle/>
          <a:p>
            <a:pPr marL="0" indent="0" algn="ctr">
              <a:buNone/>
            </a:pPr>
            <a:r>
              <a:rPr lang="en-US" sz="4400" dirty="0"/>
              <a:t>If the defendant has </a:t>
            </a:r>
            <a:r>
              <a:rPr lang="en-US" sz="4400" b="1" u="sng" dirty="0"/>
              <a:t>no</a:t>
            </a:r>
            <a:r>
              <a:rPr lang="en-US" sz="4400" dirty="0"/>
              <a:t> Presumptive Probation Ineligibility and </a:t>
            </a:r>
            <a:r>
              <a:rPr lang="en-US" sz="4400" b="1" u="sng" dirty="0"/>
              <a:t>no</a:t>
            </a:r>
            <a:r>
              <a:rPr lang="en-US" sz="4400" dirty="0"/>
              <a:t> Mandatory Probation Denial allegations, </a:t>
            </a:r>
          </a:p>
          <a:p>
            <a:pPr marL="0" indent="0" algn="ctr">
              <a:buNone/>
            </a:pPr>
            <a:r>
              <a:rPr lang="en-US" sz="4400" dirty="0"/>
              <a:t>should they get probation?</a:t>
            </a:r>
          </a:p>
        </p:txBody>
      </p:sp>
    </p:spTree>
    <p:extLst>
      <p:ext uri="{BB962C8B-B14F-4D97-AF65-F5344CB8AC3E}">
        <p14:creationId xmlns:p14="http://schemas.microsoft.com/office/powerpoint/2010/main" val="14355530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Probation Eligibility</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5363089" cy="3971667"/>
          </a:xfrm>
        </p:spPr>
        <p:txBody>
          <a:bodyPr/>
          <a:lstStyle/>
          <a:p>
            <a:pPr marL="0" indent="0">
              <a:buNone/>
            </a:pPr>
            <a:r>
              <a:rPr lang="en-US" dirty="0"/>
              <a:t>CRC 4.414</a:t>
            </a:r>
          </a:p>
          <a:p>
            <a:pPr lvl="1"/>
            <a:r>
              <a:rPr lang="en-US" dirty="0"/>
              <a:t>Factors related to the crime</a:t>
            </a:r>
          </a:p>
          <a:p>
            <a:pPr lvl="2"/>
            <a:r>
              <a:rPr lang="en-US" dirty="0"/>
              <a:t>Seriousness</a:t>
            </a:r>
          </a:p>
          <a:p>
            <a:pPr lvl="2"/>
            <a:r>
              <a:rPr lang="en-US" dirty="0"/>
              <a:t>Weapons</a:t>
            </a:r>
          </a:p>
          <a:p>
            <a:pPr lvl="2"/>
            <a:r>
              <a:rPr lang="en-US" dirty="0"/>
              <a:t>Vulnerable victim</a:t>
            </a:r>
          </a:p>
          <a:p>
            <a:pPr lvl="2"/>
            <a:r>
              <a:rPr lang="en-US" dirty="0"/>
              <a:t>Injury </a:t>
            </a:r>
          </a:p>
          <a:p>
            <a:pPr lvl="2"/>
            <a:r>
              <a:rPr lang="en-US" dirty="0"/>
              <a:t>$ Loss</a:t>
            </a:r>
          </a:p>
          <a:p>
            <a:pPr lvl="2"/>
            <a:r>
              <a:rPr lang="en-US" dirty="0"/>
              <a:t>Unusual circumstances</a:t>
            </a:r>
          </a:p>
          <a:p>
            <a:pPr lvl="2"/>
            <a:endParaRPr lang="en-US" dirty="0"/>
          </a:p>
        </p:txBody>
      </p:sp>
      <p:sp>
        <p:nvSpPr>
          <p:cNvPr id="6" name="Content Placeholder 2">
            <a:extLst>
              <a:ext uri="{FF2B5EF4-FFF2-40B4-BE49-F238E27FC236}">
                <a16:creationId xmlns:a16="http://schemas.microsoft.com/office/drawing/2014/main" id="{4575F4BB-58D3-44D0-88D4-FCB646BF710B}"/>
              </a:ext>
            </a:extLst>
          </p:cNvPr>
          <p:cNvSpPr txBox="1">
            <a:spLocks/>
          </p:cNvSpPr>
          <p:nvPr/>
        </p:nvSpPr>
        <p:spPr>
          <a:xfrm>
            <a:off x="6061343" y="2793488"/>
            <a:ext cx="5363089" cy="39716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dirty="0"/>
          </a:p>
          <a:p>
            <a:pPr lvl="1"/>
            <a:r>
              <a:rPr lang="en-US" dirty="0"/>
              <a:t>Factors related to the defendant</a:t>
            </a:r>
          </a:p>
          <a:p>
            <a:pPr lvl="2"/>
            <a:r>
              <a:rPr lang="en-US" dirty="0"/>
              <a:t>Prior Record</a:t>
            </a:r>
          </a:p>
          <a:p>
            <a:pPr lvl="2"/>
            <a:r>
              <a:rPr lang="en-US" dirty="0"/>
              <a:t>Prior performance on supervision</a:t>
            </a:r>
          </a:p>
          <a:p>
            <a:pPr lvl="2"/>
            <a:r>
              <a:rPr lang="en-US" dirty="0"/>
              <a:t>Willingness to comply</a:t>
            </a:r>
          </a:p>
          <a:p>
            <a:pPr lvl="2"/>
            <a:r>
              <a:rPr lang="en-US" dirty="0"/>
              <a:t>Remorse</a:t>
            </a:r>
          </a:p>
          <a:p>
            <a:pPr lvl="2"/>
            <a:r>
              <a:rPr lang="en-US" dirty="0"/>
              <a:t>Danger to others</a:t>
            </a:r>
          </a:p>
        </p:txBody>
      </p:sp>
    </p:spTree>
    <p:extLst>
      <p:ext uri="{BB962C8B-B14F-4D97-AF65-F5344CB8AC3E}">
        <p14:creationId xmlns:p14="http://schemas.microsoft.com/office/powerpoint/2010/main" val="6643813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Probation Eligibility</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u="sng" dirty="0"/>
              <a:t>Diagnostic</a:t>
            </a:r>
          </a:p>
          <a:p>
            <a:r>
              <a:rPr lang="en-US" dirty="0"/>
              <a:t>Court can send the defendant to </a:t>
            </a:r>
            <a:r>
              <a:rPr lang="en-US" dirty="0" err="1"/>
              <a:t>CDCR</a:t>
            </a:r>
            <a:r>
              <a:rPr lang="en-US" dirty="0"/>
              <a:t> for a diagnostic evaluation</a:t>
            </a:r>
          </a:p>
          <a:p>
            <a:pPr lvl="1"/>
            <a:r>
              <a:rPr lang="en-US" dirty="0"/>
              <a:t>PC 1203.03</a:t>
            </a:r>
          </a:p>
          <a:p>
            <a:r>
              <a:rPr lang="en-US" dirty="0"/>
              <a:t>90 day evaluation</a:t>
            </a:r>
          </a:p>
          <a:p>
            <a:r>
              <a:rPr lang="en-US" dirty="0" err="1"/>
              <a:t>CDCR</a:t>
            </a:r>
            <a:r>
              <a:rPr lang="en-US" dirty="0"/>
              <a:t> recommends a </a:t>
            </a:r>
            <a:r>
              <a:rPr lang="en-US" dirty="0" err="1"/>
              <a:t>CDCR</a:t>
            </a:r>
            <a:r>
              <a:rPr lang="en-US" dirty="0"/>
              <a:t> or Probationary Sentence</a:t>
            </a:r>
          </a:p>
          <a:p>
            <a:r>
              <a:rPr lang="en-US" dirty="0" err="1"/>
              <a:t>CDCR</a:t>
            </a:r>
            <a:r>
              <a:rPr lang="en-US" dirty="0"/>
              <a:t> recommendation is not binding on the sentencing court</a:t>
            </a:r>
          </a:p>
        </p:txBody>
      </p:sp>
    </p:spTree>
    <p:extLst>
      <p:ext uri="{BB962C8B-B14F-4D97-AF65-F5344CB8AC3E}">
        <p14:creationId xmlns:p14="http://schemas.microsoft.com/office/powerpoint/2010/main" val="34491401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Two Forms of Granting Probation</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3173663"/>
            <a:ext cx="10323301" cy="3971667"/>
          </a:xfrm>
        </p:spPr>
        <p:txBody>
          <a:bodyPr/>
          <a:lstStyle/>
          <a:p>
            <a:pPr marL="0" indent="0">
              <a:buNone/>
            </a:pPr>
            <a:r>
              <a:rPr lang="en-US" u="sng" dirty="0"/>
              <a:t>Imposition of Sentence Suspended - Common</a:t>
            </a:r>
          </a:p>
          <a:p>
            <a:r>
              <a:rPr lang="en-US" dirty="0"/>
              <a:t>Court deferring the determination of a potential prison sentence </a:t>
            </a:r>
          </a:p>
          <a:p>
            <a:r>
              <a:rPr lang="en-US" dirty="0"/>
              <a:t>If the defendant violates probation, court has full sentencing discretion</a:t>
            </a:r>
          </a:p>
          <a:p>
            <a:r>
              <a:rPr lang="en-US" dirty="0"/>
              <a:t>Court retains discretion to reduce the offense to a misdemeanor</a:t>
            </a:r>
          </a:p>
          <a:p>
            <a:pPr marL="0" indent="0">
              <a:buNone/>
            </a:pPr>
            <a:endParaRPr lang="en-US" dirty="0"/>
          </a:p>
        </p:txBody>
      </p:sp>
    </p:spTree>
    <p:extLst>
      <p:ext uri="{BB962C8B-B14F-4D97-AF65-F5344CB8AC3E}">
        <p14:creationId xmlns:p14="http://schemas.microsoft.com/office/powerpoint/2010/main" val="22913303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Two Forms of Granting Probation</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a:bodyPr>
          <a:lstStyle/>
          <a:p>
            <a:pPr marL="0" indent="0">
              <a:buNone/>
            </a:pPr>
            <a:r>
              <a:rPr lang="en-US" u="sng" dirty="0"/>
              <a:t>Execution of Sentence Suspended - Rare</a:t>
            </a:r>
          </a:p>
          <a:p>
            <a:r>
              <a:rPr lang="en-US" dirty="0"/>
              <a:t>Court will impose a prison sentence, but suspend that sentence pending the defendant’s performance on probation</a:t>
            </a:r>
          </a:p>
          <a:p>
            <a:r>
              <a:rPr lang="en-US" dirty="0"/>
              <a:t>If the defendant violates probation, the court sentencing on the violation lacks discretion on the sentence</a:t>
            </a:r>
          </a:p>
          <a:p>
            <a:pPr lvl="1"/>
            <a:r>
              <a:rPr lang="en-US" dirty="0"/>
              <a:t>However, limited by PC 1170(d) which allows the court to recall the sentence for any reason within 120 </a:t>
            </a:r>
            <a:r>
              <a:rPr lang="en-US"/>
              <a:t>days.</a:t>
            </a:r>
            <a:endParaRPr lang="en-US" dirty="0"/>
          </a:p>
        </p:txBody>
      </p:sp>
    </p:spTree>
    <p:extLst>
      <p:ext uri="{BB962C8B-B14F-4D97-AF65-F5344CB8AC3E}">
        <p14:creationId xmlns:p14="http://schemas.microsoft.com/office/powerpoint/2010/main" val="340726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61" y="836512"/>
            <a:ext cx="10657173" cy="1325563"/>
          </a:xfrm>
        </p:spPr>
        <p:txBody>
          <a:bodyPr>
            <a:normAutofit/>
          </a:bodyPr>
          <a:lstStyle/>
          <a:p>
            <a:pPr algn="ctr"/>
            <a:r>
              <a:rPr lang="en-US" sz="4000" dirty="0">
                <a:solidFill>
                  <a:srgbClr val="FFFFFF"/>
                </a:solidFill>
              </a:rPr>
              <a:t>When Should You Start Thinking About Sentencing?</a:t>
            </a:r>
          </a:p>
        </p:txBody>
      </p:sp>
      <p:sp>
        <p:nvSpPr>
          <p:cNvPr id="5" name="Content Placeholder 4">
            <a:extLst>
              <a:ext uri="{FF2B5EF4-FFF2-40B4-BE49-F238E27FC236}">
                <a16:creationId xmlns:a16="http://schemas.microsoft.com/office/drawing/2014/main" id="{D007A4CF-FE87-46B3-97ED-4958FD71E46D}"/>
              </a:ext>
            </a:extLst>
          </p:cNvPr>
          <p:cNvSpPr>
            <a:spLocks noGrp="1"/>
          </p:cNvSpPr>
          <p:nvPr>
            <p:ph idx="1"/>
          </p:nvPr>
        </p:nvSpPr>
        <p:spPr>
          <a:xfrm>
            <a:off x="906269" y="3327512"/>
            <a:ext cx="5764695" cy="2693976"/>
          </a:xfrm>
        </p:spPr>
        <p:txBody>
          <a:bodyPr>
            <a:noAutofit/>
          </a:bodyPr>
          <a:lstStyle/>
          <a:p>
            <a:r>
              <a:rPr lang="en-US" sz="4800" dirty="0">
                <a:solidFill>
                  <a:srgbClr val="000000"/>
                </a:solidFill>
              </a:rPr>
              <a:t>Post jury verdict?</a:t>
            </a:r>
          </a:p>
          <a:p>
            <a:r>
              <a:rPr lang="en-US" sz="4800" dirty="0">
                <a:solidFill>
                  <a:srgbClr val="000000"/>
                </a:solidFill>
              </a:rPr>
              <a:t>Pre-Trial Conference?</a:t>
            </a:r>
          </a:p>
          <a:p>
            <a:r>
              <a:rPr lang="en-US" sz="4800" dirty="0">
                <a:solidFill>
                  <a:srgbClr val="000000"/>
                </a:solidFill>
              </a:rPr>
              <a:t>Preliminary Hearing?</a:t>
            </a:r>
          </a:p>
        </p:txBody>
      </p:sp>
      <p:sp>
        <p:nvSpPr>
          <p:cNvPr id="6" name="Multiplication Sign 5">
            <a:extLst>
              <a:ext uri="{FF2B5EF4-FFF2-40B4-BE49-F238E27FC236}">
                <a16:creationId xmlns:a16="http://schemas.microsoft.com/office/drawing/2014/main" id="{C8EF1E32-847B-48CB-8FBE-9F0EFE1ABC55}"/>
              </a:ext>
            </a:extLst>
          </p:cNvPr>
          <p:cNvSpPr/>
          <p:nvPr/>
        </p:nvSpPr>
        <p:spPr>
          <a:xfrm>
            <a:off x="1641763" y="2891094"/>
            <a:ext cx="3730336" cy="3301888"/>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63350A77-86E8-48C5-9394-1A46365F0CFF}"/>
              </a:ext>
            </a:extLst>
          </p:cNvPr>
          <p:cNvSpPr txBox="1"/>
          <p:nvPr/>
        </p:nvSpPr>
        <p:spPr>
          <a:xfrm>
            <a:off x="7090221" y="3480209"/>
            <a:ext cx="4334213" cy="2123658"/>
          </a:xfrm>
          <a:prstGeom prst="rect">
            <a:avLst/>
          </a:prstGeom>
          <a:noFill/>
        </p:spPr>
        <p:txBody>
          <a:bodyPr wrap="square" rtlCol="0">
            <a:spAutoFit/>
          </a:bodyPr>
          <a:lstStyle/>
          <a:p>
            <a:pPr algn="ctr"/>
            <a:r>
              <a:rPr lang="en-US" sz="6600" b="1" u="sng" dirty="0">
                <a:solidFill>
                  <a:srgbClr val="00B050"/>
                </a:solidFill>
              </a:rPr>
              <a:t>Filing Charges!</a:t>
            </a:r>
          </a:p>
        </p:txBody>
      </p:sp>
    </p:spTree>
    <p:extLst>
      <p:ext uri="{BB962C8B-B14F-4D97-AF65-F5344CB8AC3E}">
        <p14:creationId xmlns:p14="http://schemas.microsoft.com/office/powerpoint/2010/main" val="3840906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circle(in)">
                                      <p:cBhvr>
                                        <p:cTn id="26"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1"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Probation Length &amp; </a:t>
            </a:r>
            <a:r>
              <a:rPr lang="en-US" sz="4000" dirty="0" err="1">
                <a:solidFill>
                  <a:srgbClr val="FFFFFF"/>
                </a:solidFill>
              </a:rPr>
              <a:t>AB1950</a:t>
            </a:r>
            <a:endParaRPr lang="en-US" sz="4000" dirty="0">
              <a:solidFill>
                <a:srgbClr val="FFFFFF"/>
              </a:solidFill>
            </a:endParaRP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Felony</a:t>
            </a:r>
          </a:p>
          <a:p>
            <a:pPr lvl="1"/>
            <a:r>
              <a:rPr lang="en-US" dirty="0"/>
              <a:t>Maximum of 2 Years</a:t>
            </a:r>
          </a:p>
          <a:p>
            <a:r>
              <a:rPr lang="en-US" dirty="0"/>
              <a:t>Misdemeanor</a:t>
            </a:r>
          </a:p>
          <a:p>
            <a:pPr lvl="1"/>
            <a:r>
              <a:rPr lang="en-US" dirty="0"/>
              <a:t>Maximum of 1 Year</a:t>
            </a:r>
          </a:p>
          <a:p>
            <a:r>
              <a:rPr lang="en-US" dirty="0"/>
              <a:t>Exceptions</a:t>
            </a:r>
          </a:p>
          <a:p>
            <a:pPr lvl="1"/>
            <a:r>
              <a:rPr lang="en-US" dirty="0"/>
              <a:t>If there is a specific statute otherwise, you follow that</a:t>
            </a:r>
          </a:p>
          <a:p>
            <a:pPr lvl="2"/>
            <a:r>
              <a:rPr lang="en-US" dirty="0"/>
              <a:t>DV, </a:t>
            </a:r>
            <a:r>
              <a:rPr lang="en-US" dirty="0" err="1"/>
              <a:t>DUIs</a:t>
            </a:r>
            <a:r>
              <a:rPr lang="en-US" dirty="0"/>
              <a:t>, Child Abuse, etc.</a:t>
            </a:r>
          </a:p>
          <a:p>
            <a:pPr lvl="1"/>
            <a:r>
              <a:rPr lang="en-US" dirty="0"/>
              <a:t>Violent Felonies</a:t>
            </a:r>
          </a:p>
          <a:p>
            <a:pPr lvl="2"/>
            <a:r>
              <a:rPr lang="en-US" dirty="0"/>
              <a:t>PC 667.5(c)</a:t>
            </a:r>
          </a:p>
        </p:txBody>
      </p:sp>
    </p:spTree>
    <p:extLst>
      <p:ext uri="{BB962C8B-B14F-4D97-AF65-F5344CB8AC3E}">
        <p14:creationId xmlns:p14="http://schemas.microsoft.com/office/powerpoint/2010/main" val="29770912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Probation Terms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The court can impose any term of probation that is “reasonably related to the offense of to future criminality.”</a:t>
            </a:r>
          </a:p>
          <a:p>
            <a:pPr lvl="1"/>
            <a:r>
              <a:rPr lang="en-US" i="1" dirty="0"/>
              <a:t>P v. Lent</a:t>
            </a:r>
            <a:r>
              <a:rPr lang="en-US" dirty="0"/>
              <a:t> (1975) 15 </a:t>
            </a:r>
            <a:r>
              <a:rPr lang="en-US" dirty="0" err="1"/>
              <a:t>Cal.3d</a:t>
            </a:r>
            <a:r>
              <a:rPr lang="en-US" dirty="0"/>
              <a:t> 481</a:t>
            </a:r>
          </a:p>
          <a:p>
            <a:r>
              <a:rPr lang="en-US" dirty="0"/>
              <a:t>Conditions must relate to a count that D is convicted of, and cannot related to dismissed counts, absent a </a:t>
            </a:r>
            <a:r>
              <a:rPr lang="en-US" i="1" dirty="0"/>
              <a:t>Harvey</a:t>
            </a:r>
            <a:r>
              <a:rPr lang="en-US" dirty="0"/>
              <a:t> Waiver.</a:t>
            </a:r>
          </a:p>
          <a:p>
            <a:pPr lvl="1"/>
            <a:r>
              <a:rPr lang="en-US" dirty="0"/>
              <a:t> </a:t>
            </a:r>
            <a:r>
              <a:rPr lang="en-US" i="1" dirty="0"/>
              <a:t>P v. Harvey </a:t>
            </a:r>
            <a:r>
              <a:rPr lang="en-US" dirty="0"/>
              <a:t>(1979) 25 </a:t>
            </a:r>
            <a:r>
              <a:rPr lang="en-US" dirty="0" err="1"/>
              <a:t>Cal.3d</a:t>
            </a:r>
            <a:r>
              <a:rPr lang="en-US" dirty="0"/>
              <a:t> 754</a:t>
            </a:r>
          </a:p>
          <a:p>
            <a:r>
              <a:rPr lang="en-US" dirty="0"/>
              <a:t>D may waive their constitutional rights in order to accept the privilege of probation.</a:t>
            </a:r>
          </a:p>
          <a:p>
            <a:pPr lvl="1"/>
            <a:r>
              <a:rPr lang="en-US" i="1" dirty="0"/>
              <a:t>P v. Olguin </a:t>
            </a:r>
            <a:r>
              <a:rPr lang="en-US" dirty="0"/>
              <a:t>(2008) 45 </a:t>
            </a:r>
            <a:r>
              <a:rPr lang="en-US" dirty="0" err="1"/>
              <a:t>Cal.4th</a:t>
            </a:r>
            <a:r>
              <a:rPr lang="en-US" dirty="0"/>
              <a:t> 375</a:t>
            </a:r>
          </a:p>
        </p:txBody>
      </p:sp>
    </p:spTree>
    <p:extLst>
      <p:ext uri="{BB962C8B-B14F-4D97-AF65-F5344CB8AC3E}">
        <p14:creationId xmlns:p14="http://schemas.microsoft.com/office/powerpoint/2010/main" val="16970721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Probation Terms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5" y="2820134"/>
            <a:ext cx="5586922" cy="3971667"/>
          </a:xfrm>
        </p:spPr>
        <p:txBody>
          <a:bodyPr>
            <a:normAutofit/>
          </a:bodyPr>
          <a:lstStyle/>
          <a:p>
            <a:pPr marL="0" indent="0">
              <a:buNone/>
            </a:pPr>
            <a:r>
              <a:rPr lang="en-US" b="1" u="sng" dirty="0"/>
              <a:t>Mandatory Terms</a:t>
            </a:r>
          </a:p>
          <a:p>
            <a:r>
              <a:rPr lang="en-US" dirty="0"/>
              <a:t>Domestic Violence - PC 1203.097</a:t>
            </a:r>
          </a:p>
          <a:p>
            <a:r>
              <a:rPr lang="en-US" dirty="0"/>
              <a:t>Sex Offender Terms</a:t>
            </a:r>
          </a:p>
          <a:p>
            <a:r>
              <a:rPr lang="en-US" dirty="0"/>
              <a:t>DUI</a:t>
            </a:r>
          </a:p>
          <a:p>
            <a:r>
              <a:rPr lang="en-US" dirty="0"/>
              <a:t>Child Abuse</a:t>
            </a:r>
          </a:p>
          <a:p>
            <a:pPr marL="0" indent="0">
              <a:buNone/>
            </a:pPr>
            <a:endParaRPr lang="en-US" dirty="0"/>
          </a:p>
          <a:p>
            <a:endParaRPr lang="en-US" dirty="0"/>
          </a:p>
          <a:p>
            <a:endParaRPr lang="en-US" dirty="0"/>
          </a:p>
        </p:txBody>
      </p:sp>
      <p:sp>
        <p:nvSpPr>
          <p:cNvPr id="6" name="Content Placeholder 2">
            <a:extLst>
              <a:ext uri="{FF2B5EF4-FFF2-40B4-BE49-F238E27FC236}">
                <a16:creationId xmlns:a16="http://schemas.microsoft.com/office/drawing/2014/main" id="{0F1C76F3-A326-4E7B-B2D8-6355BB71682C}"/>
              </a:ext>
            </a:extLst>
          </p:cNvPr>
          <p:cNvSpPr txBox="1">
            <a:spLocks/>
          </p:cNvSpPr>
          <p:nvPr/>
        </p:nvSpPr>
        <p:spPr>
          <a:xfrm>
            <a:off x="6521117" y="3263540"/>
            <a:ext cx="5229984" cy="30848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PC 290 – Sex Offender Registration</a:t>
            </a:r>
          </a:p>
          <a:p>
            <a:r>
              <a:rPr lang="en-US" sz="2400" dirty="0"/>
              <a:t>PC 186.30 – Gang Member Registration</a:t>
            </a:r>
          </a:p>
          <a:p>
            <a:r>
              <a:rPr lang="en-US" sz="2400" dirty="0"/>
              <a:t>PC 457.1 – Arson Offender Registration</a:t>
            </a:r>
          </a:p>
          <a:p>
            <a:r>
              <a:rPr lang="en-US" sz="2400" dirty="0"/>
              <a:t>PC 296 – DNA Sample</a:t>
            </a:r>
          </a:p>
          <a:p>
            <a:r>
              <a:rPr lang="en-US" sz="2400" dirty="0"/>
              <a:t>PC 1202.1 – AIDS Testing</a:t>
            </a:r>
          </a:p>
          <a:p>
            <a:endParaRPr lang="en-US" dirty="0"/>
          </a:p>
          <a:p>
            <a:endParaRPr lang="en-US" dirty="0"/>
          </a:p>
        </p:txBody>
      </p:sp>
    </p:spTree>
    <p:extLst>
      <p:ext uri="{BB962C8B-B14F-4D97-AF65-F5344CB8AC3E}">
        <p14:creationId xmlns:p14="http://schemas.microsoft.com/office/powerpoint/2010/main" val="20269985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Probation Terms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592059" cy="3971667"/>
          </a:xfrm>
        </p:spPr>
        <p:txBody>
          <a:bodyPr/>
          <a:lstStyle/>
          <a:p>
            <a:pPr marL="0" indent="0">
              <a:buNone/>
            </a:pPr>
            <a:r>
              <a:rPr lang="en-US" b="1" u="sng" dirty="0"/>
              <a:t>Discretionary Terms</a:t>
            </a:r>
            <a:endParaRPr lang="en-US" dirty="0"/>
          </a:p>
          <a:p>
            <a:r>
              <a:rPr lang="en-US" dirty="0"/>
              <a:t>Search &amp; Seizure</a:t>
            </a:r>
          </a:p>
          <a:p>
            <a:r>
              <a:rPr lang="en-US" dirty="0"/>
              <a:t>Stay Away Orders</a:t>
            </a:r>
          </a:p>
          <a:p>
            <a:pPr lvl="1"/>
            <a:r>
              <a:rPr lang="en-US" dirty="0"/>
              <a:t>Including not associating with others (gang members, parolees, probationers)</a:t>
            </a:r>
          </a:p>
          <a:p>
            <a:r>
              <a:rPr lang="en-US" dirty="0"/>
              <a:t>Abstain &amp; Testing Terms</a:t>
            </a:r>
          </a:p>
          <a:p>
            <a:pPr lvl="1"/>
            <a:r>
              <a:rPr lang="en-US" dirty="0"/>
              <a:t>Including medical marijuana</a:t>
            </a:r>
          </a:p>
          <a:p>
            <a:r>
              <a:rPr lang="en-US" dirty="0"/>
              <a:t>Jail Terms</a:t>
            </a:r>
          </a:p>
          <a:p>
            <a:r>
              <a:rPr lang="en-US" dirty="0"/>
              <a:t>Employment Limitations</a:t>
            </a:r>
          </a:p>
          <a:p>
            <a:endParaRPr lang="en-US" dirty="0"/>
          </a:p>
        </p:txBody>
      </p:sp>
    </p:spTree>
    <p:extLst>
      <p:ext uri="{BB962C8B-B14F-4D97-AF65-F5344CB8AC3E}">
        <p14:creationId xmlns:p14="http://schemas.microsoft.com/office/powerpoint/2010/main" val="35895640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Collaborative Courts in SMC</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Pathways</a:t>
            </a:r>
          </a:p>
          <a:p>
            <a:r>
              <a:rPr lang="en-US" dirty="0"/>
              <a:t>Veterans Treatment Court</a:t>
            </a:r>
          </a:p>
          <a:p>
            <a:r>
              <a:rPr lang="en-US" dirty="0"/>
              <a:t>Military Diversion</a:t>
            </a:r>
          </a:p>
          <a:p>
            <a:r>
              <a:rPr lang="en-US" dirty="0"/>
              <a:t>Drug Court</a:t>
            </a:r>
          </a:p>
          <a:p>
            <a:r>
              <a:rPr lang="en-US" dirty="0" err="1"/>
              <a:t>MDUI</a:t>
            </a:r>
            <a:r>
              <a:rPr lang="en-US" dirty="0"/>
              <a:t> Court</a:t>
            </a:r>
          </a:p>
        </p:txBody>
      </p:sp>
    </p:spTree>
    <p:extLst>
      <p:ext uri="{BB962C8B-B14F-4D97-AF65-F5344CB8AC3E}">
        <p14:creationId xmlns:p14="http://schemas.microsoft.com/office/powerpoint/2010/main" val="35817454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63C11A00-A2A3-417C-B33D-DC753ED7C3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3964" t="3964" r="3964" b="3964"/>
          <a:stretch>
            <a:fillRect/>
          </a:stretch>
        </p:blipFill>
        <p:spPr>
          <a:xfrm>
            <a:off x="0" y="1"/>
            <a:ext cx="12192000" cy="6857998"/>
          </a:xfrm>
          <a:custGeom>
            <a:avLst/>
            <a:gdLst>
              <a:gd name="connsiteX0" fmla="*/ 0 w 12192000"/>
              <a:gd name="connsiteY0" fmla="*/ 0 h 6857998"/>
              <a:gd name="connsiteX1" fmla="*/ 12192000 w 12192000"/>
              <a:gd name="connsiteY1" fmla="*/ 0 h 6857998"/>
              <a:gd name="connsiteX2" fmla="*/ 12192000 w 12192000"/>
              <a:gd name="connsiteY2" fmla="*/ 6857998 h 6857998"/>
              <a:gd name="connsiteX3" fmla="*/ 0 w 12192000"/>
              <a:gd name="connsiteY3" fmla="*/ 6857998 h 6857998"/>
            </a:gdLst>
            <a:ahLst/>
            <a:cxnLst>
              <a:cxn ang="0">
                <a:pos x="connsiteX0" y="connsiteY0"/>
              </a:cxn>
              <a:cxn ang="0">
                <a:pos x="connsiteX1" y="connsiteY1"/>
              </a:cxn>
              <a:cxn ang="0">
                <a:pos x="connsiteX2" y="connsiteY2"/>
              </a:cxn>
              <a:cxn ang="0">
                <a:pos x="connsiteX3" y="connsiteY3"/>
              </a:cxn>
            </a:cxnLst>
            <a:rect l="l" t="t" r="r" b="b"/>
            <a:pathLst>
              <a:path w="12192000" h="6857998">
                <a:moveTo>
                  <a:pt x="0" y="0"/>
                </a:moveTo>
                <a:lnTo>
                  <a:pt x="12192000" y="0"/>
                </a:lnTo>
                <a:lnTo>
                  <a:pt x="12192000" y="6857998"/>
                </a:lnTo>
                <a:lnTo>
                  <a:pt x="0" y="6857998"/>
                </a:lnTo>
                <a:close/>
              </a:path>
            </a:pathLst>
          </a:custGeom>
        </p:spPr>
      </p:pic>
      <p:sp>
        <p:nvSpPr>
          <p:cNvPr id="3" name="Content Placeholder 2">
            <a:extLst>
              <a:ext uri="{FF2B5EF4-FFF2-40B4-BE49-F238E27FC236}">
                <a16:creationId xmlns:a16="http://schemas.microsoft.com/office/drawing/2014/main" id="{850B39B2-D618-4DB8-869B-E2FAC940BC3B}"/>
              </a:ext>
            </a:extLst>
          </p:cNvPr>
          <p:cNvSpPr>
            <a:spLocks noGrp="1"/>
          </p:cNvSpPr>
          <p:nvPr>
            <p:ph idx="1"/>
          </p:nvPr>
        </p:nvSpPr>
        <p:spPr>
          <a:xfrm>
            <a:off x="2618438" y="1175835"/>
            <a:ext cx="6955124" cy="3038475"/>
          </a:xfrm>
        </p:spPr>
        <p:txBody>
          <a:bodyPr anchor="t">
            <a:normAutofit/>
          </a:bodyPr>
          <a:lstStyle/>
          <a:p>
            <a:pPr marL="0" indent="0" algn="ctr">
              <a:buNone/>
            </a:pPr>
            <a:r>
              <a:rPr lang="en-US" sz="6000" dirty="0">
                <a:solidFill>
                  <a:srgbClr val="FFFFFF"/>
                </a:solidFill>
              </a:rPr>
              <a:t>If not probation, </a:t>
            </a:r>
          </a:p>
          <a:p>
            <a:pPr marL="0" indent="0" algn="ctr">
              <a:buNone/>
            </a:pPr>
            <a:r>
              <a:rPr lang="en-US" sz="6000" dirty="0">
                <a:solidFill>
                  <a:srgbClr val="FFFFFF"/>
                </a:solidFill>
              </a:rPr>
              <a:t>then what?</a:t>
            </a:r>
          </a:p>
        </p:txBody>
      </p:sp>
      <p:sp>
        <p:nvSpPr>
          <p:cNvPr id="4" name="TextBox 3">
            <a:extLst>
              <a:ext uri="{FF2B5EF4-FFF2-40B4-BE49-F238E27FC236}">
                <a16:creationId xmlns:a16="http://schemas.microsoft.com/office/drawing/2014/main" id="{263BB7AF-FE32-4032-BF7F-F491F0EC8788}"/>
              </a:ext>
            </a:extLst>
          </p:cNvPr>
          <p:cNvSpPr txBox="1"/>
          <p:nvPr/>
        </p:nvSpPr>
        <p:spPr>
          <a:xfrm>
            <a:off x="2657241" y="3789948"/>
            <a:ext cx="6785811" cy="584775"/>
          </a:xfrm>
          <a:prstGeom prst="rect">
            <a:avLst/>
          </a:prstGeom>
          <a:noFill/>
        </p:spPr>
        <p:txBody>
          <a:bodyPr wrap="square" rtlCol="0">
            <a:spAutoFit/>
          </a:bodyPr>
          <a:lstStyle/>
          <a:p>
            <a:r>
              <a:rPr lang="en-US" sz="3200" dirty="0"/>
              <a:t>Jail, County Imprisonment, State Prison</a:t>
            </a:r>
          </a:p>
        </p:txBody>
      </p:sp>
    </p:spTree>
    <p:extLst>
      <p:ext uri="{BB962C8B-B14F-4D97-AF65-F5344CB8AC3E}">
        <p14:creationId xmlns:p14="http://schemas.microsoft.com/office/powerpoint/2010/main" val="2012874475"/>
      </p:ext>
    </p:extLst>
  </p:cSld>
  <p:clrMapOvr>
    <a:overrideClrMapping bg1="dk1" tx1="lt1" bg2="dk2" tx2="lt2" accent1="accent1" accent2="accent2" accent3="accent3" accent4="accent4" accent5="accent5" accent6="accent6" hlink="hlink" folHlink="folHlink"/>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Misdemeanors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lnSpcReduction="10000"/>
          </a:bodyPr>
          <a:lstStyle/>
          <a:p>
            <a:pPr marL="0" indent="0">
              <a:buNone/>
            </a:pPr>
            <a:r>
              <a:rPr lang="en-US" u="sng" dirty="0"/>
              <a:t>Misdemeanor Jail Time</a:t>
            </a:r>
          </a:p>
          <a:p>
            <a:r>
              <a:rPr lang="en-US" dirty="0"/>
              <a:t>364 Days</a:t>
            </a:r>
          </a:p>
          <a:p>
            <a:r>
              <a:rPr lang="en-US" dirty="0"/>
              <a:t>180 Days</a:t>
            </a:r>
          </a:p>
          <a:p>
            <a:r>
              <a:rPr lang="en-US" dirty="0"/>
              <a:t>90 Days</a:t>
            </a:r>
          </a:p>
          <a:p>
            <a:endParaRPr lang="en-US" dirty="0"/>
          </a:p>
          <a:p>
            <a:pPr marL="0" indent="0">
              <a:buNone/>
            </a:pPr>
            <a:r>
              <a:rPr lang="en-US" dirty="0"/>
              <a:t>Misdemeanors can be run concurrently or fully consecutive, there is no “Costco Bulk Discount” like Felonies. </a:t>
            </a:r>
          </a:p>
          <a:p>
            <a:pPr lvl="1"/>
            <a:r>
              <a:rPr lang="en-US" i="1" dirty="0"/>
              <a:t>P v. Brown </a:t>
            </a:r>
            <a:r>
              <a:rPr lang="en-US" dirty="0"/>
              <a:t>(2016) 247 Cal.App.4th 1430 </a:t>
            </a:r>
            <a:br>
              <a:rPr lang="en-US" dirty="0">
                <a:highlight>
                  <a:srgbClr val="FFFF00"/>
                </a:highlight>
              </a:rPr>
            </a:br>
            <a:endParaRPr lang="en-US" dirty="0">
              <a:highlight>
                <a:srgbClr val="FFFF00"/>
              </a:highlight>
            </a:endParaRPr>
          </a:p>
        </p:txBody>
      </p:sp>
    </p:spTree>
    <p:extLst>
      <p:ext uri="{BB962C8B-B14F-4D97-AF65-F5344CB8AC3E}">
        <p14:creationId xmlns:p14="http://schemas.microsoft.com/office/powerpoint/2010/main" val="4008729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Felonies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u="sng" dirty="0"/>
              <a:t>Punishment</a:t>
            </a:r>
          </a:p>
          <a:p>
            <a:pPr lvl="1"/>
            <a:r>
              <a:rPr lang="en-US" dirty="0"/>
              <a:t>“…in state prison or pursuant to PC 1170(h)…”</a:t>
            </a:r>
          </a:p>
          <a:p>
            <a:pPr lvl="2"/>
            <a:r>
              <a:rPr lang="en-US" dirty="0"/>
              <a:t>16 Months – 2 Years – 3 Years</a:t>
            </a:r>
          </a:p>
          <a:p>
            <a:pPr lvl="1"/>
            <a:r>
              <a:rPr lang="en-US" dirty="0"/>
              <a:t>Specific Determinate Triad</a:t>
            </a:r>
          </a:p>
          <a:p>
            <a:pPr lvl="2"/>
            <a:r>
              <a:rPr lang="en-US" dirty="0"/>
              <a:t>“…imprisonment in the state prison for two, four, or six years” (PC 461)</a:t>
            </a:r>
          </a:p>
          <a:p>
            <a:pPr lvl="1"/>
            <a:r>
              <a:rPr lang="en-US" dirty="0"/>
              <a:t>Indeterminate</a:t>
            </a:r>
          </a:p>
          <a:p>
            <a:pPr lvl="2"/>
            <a:r>
              <a:rPr lang="en-US" dirty="0"/>
              <a:t>“… imprisonment in the state prison for life with the possibility or parole” (PC 209)</a:t>
            </a:r>
          </a:p>
          <a:p>
            <a:pPr lvl="2"/>
            <a:r>
              <a:rPr lang="en-US" dirty="0"/>
              <a:t>“… imprisonment in the state prison for a term of 25 years to life” (PC 190)</a:t>
            </a:r>
          </a:p>
          <a:p>
            <a:pPr lvl="1"/>
            <a:r>
              <a:rPr lang="en-US" dirty="0"/>
              <a:t>Life Without the Possibility of Parole</a:t>
            </a:r>
          </a:p>
          <a:p>
            <a:pPr lvl="1"/>
            <a:r>
              <a:rPr lang="en-US" dirty="0"/>
              <a:t>Death</a:t>
            </a:r>
          </a:p>
          <a:p>
            <a:pPr lvl="2"/>
            <a:endParaRPr lang="en-US" dirty="0"/>
          </a:p>
        </p:txBody>
      </p:sp>
    </p:spTree>
    <p:extLst>
      <p:ext uri="{BB962C8B-B14F-4D97-AF65-F5344CB8AC3E}">
        <p14:creationId xmlns:p14="http://schemas.microsoft.com/office/powerpoint/2010/main" val="27641341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Felony Sentence </a:t>
            </a:r>
            <a:r>
              <a:rPr lang="en-US" sz="4000" b="1" u="sng" dirty="0">
                <a:solidFill>
                  <a:srgbClr val="FFFFFF"/>
                </a:solidFill>
              </a:rPr>
              <a:t>NOT</a:t>
            </a:r>
            <a:r>
              <a:rPr lang="en-US" sz="4000" dirty="0">
                <a:solidFill>
                  <a:srgbClr val="FFFFFF"/>
                </a:solidFill>
              </a:rPr>
              <a:t> in “Prison”</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u="sng" dirty="0"/>
              <a:t>Issue</a:t>
            </a:r>
          </a:p>
          <a:p>
            <a:r>
              <a:rPr lang="en-US" dirty="0"/>
              <a:t>Non-probationary sentence</a:t>
            </a:r>
          </a:p>
          <a:p>
            <a:r>
              <a:rPr lang="en-US" dirty="0"/>
              <a:t>No commitment to “prison” (</a:t>
            </a:r>
            <a:r>
              <a:rPr lang="en-US" dirty="0" err="1"/>
              <a:t>CDCR</a:t>
            </a:r>
            <a:r>
              <a:rPr lang="en-US" dirty="0"/>
              <a:t> or 1170(h))</a:t>
            </a:r>
          </a:p>
          <a:p>
            <a:r>
              <a:rPr lang="en-US" dirty="0"/>
              <a:t>Wobbler Offense</a:t>
            </a:r>
          </a:p>
          <a:p>
            <a:endParaRPr lang="en-US" dirty="0"/>
          </a:p>
          <a:p>
            <a:pPr marL="0" indent="0">
              <a:buNone/>
            </a:pPr>
            <a:r>
              <a:rPr lang="en-US" dirty="0"/>
              <a:t>The offense becomes a misdemeanor.</a:t>
            </a:r>
          </a:p>
        </p:txBody>
      </p:sp>
    </p:spTree>
    <p:extLst>
      <p:ext uri="{BB962C8B-B14F-4D97-AF65-F5344CB8AC3E}">
        <p14:creationId xmlns:p14="http://schemas.microsoft.com/office/powerpoint/2010/main" val="12188709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63C11A00-A2A3-417C-B33D-DC753ED7C3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3964" t="3964" r="3964" b="3964"/>
          <a:stretch>
            <a:fillRect/>
          </a:stretch>
        </p:blipFill>
        <p:spPr>
          <a:xfrm>
            <a:off x="0" y="1"/>
            <a:ext cx="12192000" cy="6857998"/>
          </a:xfrm>
          <a:custGeom>
            <a:avLst/>
            <a:gdLst>
              <a:gd name="connsiteX0" fmla="*/ 0 w 12192000"/>
              <a:gd name="connsiteY0" fmla="*/ 0 h 6857998"/>
              <a:gd name="connsiteX1" fmla="*/ 12192000 w 12192000"/>
              <a:gd name="connsiteY1" fmla="*/ 0 h 6857998"/>
              <a:gd name="connsiteX2" fmla="*/ 12192000 w 12192000"/>
              <a:gd name="connsiteY2" fmla="*/ 6857998 h 6857998"/>
              <a:gd name="connsiteX3" fmla="*/ 0 w 12192000"/>
              <a:gd name="connsiteY3" fmla="*/ 6857998 h 6857998"/>
            </a:gdLst>
            <a:ahLst/>
            <a:cxnLst>
              <a:cxn ang="0">
                <a:pos x="connsiteX0" y="connsiteY0"/>
              </a:cxn>
              <a:cxn ang="0">
                <a:pos x="connsiteX1" y="connsiteY1"/>
              </a:cxn>
              <a:cxn ang="0">
                <a:pos x="connsiteX2" y="connsiteY2"/>
              </a:cxn>
              <a:cxn ang="0">
                <a:pos x="connsiteX3" y="connsiteY3"/>
              </a:cxn>
            </a:cxnLst>
            <a:rect l="l" t="t" r="r" b="b"/>
            <a:pathLst>
              <a:path w="12192000" h="6857998">
                <a:moveTo>
                  <a:pt x="0" y="0"/>
                </a:moveTo>
                <a:lnTo>
                  <a:pt x="12192000" y="0"/>
                </a:lnTo>
                <a:lnTo>
                  <a:pt x="12192000" y="6857998"/>
                </a:lnTo>
                <a:lnTo>
                  <a:pt x="0" y="6857998"/>
                </a:lnTo>
                <a:close/>
              </a:path>
            </a:pathLst>
          </a:custGeom>
        </p:spPr>
      </p:pic>
      <p:sp>
        <p:nvSpPr>
          <p:cNvPr id="3" name="Content Placeholder 2">
            <a:extLst>
              <a:ext uri="{FF2B5EF4-FFF2-40B4-BE49-F238E27FC236}">
                <a16:creationId xmlns:a16="http://schemas.microsoft.com/office/drawing/2014/main" id="{850B39B2-D618-4DB8-869B-E2FAC940BC3B}"/>
              </a:ext>
            </a:extLst>
          </p:cNvPr>
          <p:cNvSpPr>
            <a:spLocks noGrp="1"/>
          </p:cNvSpPr>
          <p:nvPr>
            <p:ph idx="1"/>
          </p:nvPr>
        </p:nvSpPr>
        <p:spPr>
          <a:xfrm>
            <a:off x="2618438" y="1909762"/>
            <a:ext cx="6955124" cy="3038475"/>
          </a:xfrm>
        </p:spPr>
        <p:txBody>
          <a:bodyPr anchor="t">
            <a:normAutofit/>
          </a:bodyPr>
          <a:lstStyle/>
          <a:p>
            <a:pPr marL="0" indent="0" algn="ctr">
              <a:buNone/>
            </a:pPr>
            <a:r>
              <a:rPr lang="en-US" sz="6000" dirty="0">
                <a:solidFill>
                  <a:srgbClr val="FFFFFF"/>
                </a:solidFill>
              </a:rPr>
              <a:t>PC 1170(h) v. CDCR</a:t>
            </a:r>
          </a:p>
          <a:p>
            <a:pPr marL="0" indent="0" algn="ctr">
              <a:buNone/>
            </a:pPr>
            <a:r>
              <a:rPr lang="en-US" sz="6000" dirty="0">
                <a:solidFill>
                  <a:srgbClr val="FFFFFF"/>
                </a:solidFill>
              </a:rPr>
              <a:t>Where does the D serve time?</a:t>
            </a:r>
          </a:p>
        </p:txBody>
      </p:sp>
    </p:spTree>
    <p:extLst>
      <p:ext uri="{BB962C8B-B14F-4D97-AF65-F5344CB8AC3E}">
        <p14:creationId xmlns:p14="http://schemas.microsoft.com/office/powerpoint/2010/main" val="342960435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63C11A00-A2A3-417C-B33D-DC753ED7C3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3964" t="3964" r="3964" b="3964"/>
          <a:stretch>
            <a:fillRect/>
          </a:stretch>
        </p:blipFill>
        <p:spPr>
          <a:xfrm>
            <a:off x="0" y="1"/>
            <a:ext cx="12192000" cy="6857998"/>
          </a:xfrm>
          <a:custGeom>
            <a:avLst/>
            <a:gdLst>
              <a:gd name="connsiteX0" fmla="*/ 0 w 12192000"/>
              <a:gd name="connsiteY0" fmla="*/ 0 h 6857998"/>
              <a:gd name="connsiteX1" fmla="*/ 12192000 w 12192000"/>
              <a:gd name="connsiteY1" fmla="*/ 0 h 6857998"/>
              <a:gd name="connsiteX2" fmla="*/ 12192000 w 12192000"/>
              <a:gd name="connsiteY2" fmla="*/ 6857998 h 6857998"/>
              <a:gd name="connsiteX3" fmla="*/ 0 w 12192000"/>
              <a:gd name="connsiteY3" fmla="*/ 6857998 h 6857998"/>
            </a:gdLst>
            <a:ahLst/>
            <a:cxnLst>
              <a:cxn ang="0">
                <a:pos x="connsiteX0" y="connsiteY0"/>
              </a:cxn>
              <a:cxn ang="0">
                <a:pos x="connsiteX1" y="connsiteY1"/>
              </a:cxn>
              <a:cxn ang="0">
                <a:pos x="connsiteX2" y="connsiteY2"/>
              </a:cxn>
              <a:cxn ang="0">
                <a:pos x="connsiteX3" y="connsiteY3"/>
              </a:cxn>
            </a:cxnLst>
            <a:rect l="l" t="t" r="r" b="b"/>
            <a:pathLst>
              <a:path w="12192000" h="6857998">
                <a:moveTo>
                  <a:pt x="0" y="0"/>
                </a:moveTo>
                <a:lnTo>
                  <a:pt x="12192000" y="0"/>
                </a:lnTo>
                <a:lnTo>
                  <a:pt x="12192000" y="6857998"/>
                </a:lnTo>
                <a:lnTo>
                  <a:pt x="0" y="6857998"/>
                </a:lnTo>
                <a:close/>
              </a:path>
            </a:pathLst>
          </a:custGeom>
        </p:spPr>
      </p:pic>
      <p:sp>
        <p:nvSpPr>
          <p:cNvPr id="3" name="Content Placeholder 2">
            <a:extLst>
              <a:ext uri="{FF2B5EF4-FFF2-40B4-BE49-F238E27FC236}">
                <a16:creationId xmlns:a16="http://schemas.microsoft.com/office/drawing/2014/main" id="{850B39B2-D618-4DB8-869B-E2FAC940BC3B}"/>
              </a:ext>
            </a:extLst>
          </p:cNvPr>
          <p:cNvSpPr>
            <a:spLocks noGrp="1"/>
          </p:cNvSpPr>
          <p:nvPr>
            <p:ph idx="1"/>
          </p:nvPr>
        </p:nvSpPr>
        <p:spPr>
          <a:xfrm>
            <a:off x="2618438" y="2300287"/>
            <a:ext cx="6955124" cy="3038475"/>
          </a:xfrm>
        </p:spPr>
        <p:txBody>
          <a:bodyPr anchor="t">
            <a:normAutofit/>
          </a:bodyPr>
          <a:lstStyle/>
          <a:p>
            <a:pPr marL="0" indent="0" algn="ctr">
              <a:buNone/>
            </a:pPr>
            <a:r>
              <a:rPr lang="en-US" sz="6000" dirty="0">
                <a:solidFill>
                  <a:srgbClr val="FFFFFF"/>
                </a:solidFill>
              </a:rPr>
              <a:t>Penal Code section 654</a:t>
            </a:r>
          </a:p>
        </p:txBody>
      </p:sp>
    </p:spTree>
    <p:extLst>
      <p:ext uri="{BB962C8B-B14F-4D97-AF65-F5344CB8AC3E}">
        <p14:creationId xmlns:p14="http://schemas.microsoft.com/office/powerpoint/2010/main" val="738994775"/>
      </p:ext>
    </p:extLst>
  </p:cSld>
  <p:clrMapOvr>
    <a:overrideClrMapping bg1="dk1" tx1="lt1" bg2="dk2" tx2="lt2" accent1="accent1" accent2="accent2" accent3="accent3" accent4="accent4" accent5="accent5" accent6="accent6" hlink="hlink" folHlink="folHlink"/>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PC 1170(h) v. CDCR</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lnSpcReduction="10000"/>
          </a:bodyPr>
          <a:lstStyle/>
          <a:p>
            <a:pPr marL="0" indent="0">
              <a:buNone/>
            </a:pPr>
            <a:r>
              <a:rPr lang="en-US" dirty="0"/>
              <a:t>Where a defendant serves time depends on:</a:t>
            </a:r>
          </a:p>
          <a:p>
            <a:pPr marL="514350" indent="-514350">
              <a:buFont typeface="+mj-lt"/>
              <a:buAutoNum type="arabicPeriod"/>
            </a:pPr>
            <a:r>
              <a:rPr lang="en-US" dirty="0"/>
              <a:t>Nature of conviction</a:t>
            </a:r>
          </a:p>
          <a:p>
            <a:pPr marL="514350" indent="-514350">
              <a:buFont typeface="+mj-lt"/>
              <a:buAutoNum type="arabicPeriod"/>
            </a:pPr>
            <a:r>
              <a:rPr lang="en-US" dirty="0"/>
              <a:t>Any applicable prior convictions</a:t>
            </a:r>
          </a:p>
          <a:p>
            <a:pPr marL="0" indent="0">
              <a:buNone/>
            </a:pPr>
            <a:endParaRPr lang="en-US" dirty="0"/>
          </a:p>
          <a:p>
            <a:pPr marL="0" indent="0">
              <a:buNone/>
            </a:pPr>
            <a:r>
              <a:rPr lang="en-US" dirty="0"/>
              <a:t>What, if any, sort of post incarceration depends on:</a:t>
            </a:r>
          </a:p>
          <a:p>
            <a:pPr marL="514350" indent="-514350">
              <a:buFont typeface="+mj-lt"/>
              <a:buAutoNum type="arabicPeriod"/>
            </a:pPr>
            <a:r>
              <a:rPr lang="en-US" dirty="0"/>
              <a:t>Where D served time</a:t>
            </a:r>
          </a:p>
          <a:p>
            <a:pPr marL="514350" indent="-514350">
              <a:buFont typeface="+mj-lt"/>
              <a:buAutoNum type="arabicPeriod"/>
            </a:pPr>
            <a:r>
              <a:rPr lang="en-US" dirty="0"/>
              <a:t>Nature of conviction</a:t>
            </a:r>
          </a:p>
          <a:p>
            <a:pPr marL="514350" indent="-514350">
              <a:buFont typeface="+mj-lt"/>
              <a:buAutoNum type="arabicPeriod"/>
            </a:pPr>
            <a:r>
              <a:rPr lang="en-US" dirty="0"/>
              <a:t>Any applicable prior convictions</a:t>
            </a:r>
          </a:p>
        </p:txBody>
      </p:sp>
    </p:spTree>
    <p:extLst>
      <p:ext uri="{BB962C8B-B14F-4D97-AF65-F5344CB8AC3E}">
        <p14:creationId xmlns:p14="http://schemas.microsoft.com/office/powerpoint/2010/main" val="5083026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PC 1170(h) v. CDCR</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Persons Excluded from 1170(h)</a:t>
            </a:r>
          </a:p>
          <a:p>
            <a:pPr lvl="1"/>
            <a:r>
              <a:rPr lang="en-US" dirty="0"/>
              <a:t>Prior or current “strike” conviction</a:t>
            </a:r>
          </a:p>
          <a:p>
            <a:pPr lvl="2"/>
            <a:r>
              <a:rPr lang="en-US" dirty="0"/>
              <a:t>Even if </a:t>
            </a:r>
            <a:r>
              <a:rPr lang="en-US" i="1" dirty="0"/>
              <a:t>Romero </a:t>
            </a:r>
            <a:r>
              <a:rPr lang="en-US" dirty="0"/>
              <a:t>granted, P dismiss strike, or was never pled</a:t>
            </a:r>
          </a:p>
          <a:p>
            <a:pPr lvl="3"/>
            <a:r>
              <a:rPr lang="en-US" i="1" dirty="0"/>
              <a:t>P v. Delgado </a:t>
            </a:r>
            <a:r>
              <a:rPr lang="en-US" dirty="0"/>
              <a:t>(2013) 213 Cal.App.4th 1357</a:t>
            </a:r>
          </a:p>
          <a:p>
            <a:pPr lvl="3"/>
            <a:r>
              <a:rPr lang="en-US" i="1" dirty="0"/>
              <a:t>P v. </a:t>
            </a:r>
            <a:r>
              <a:rPr lang="en-US" i="1" dirty="0" err="1"/>
              <a:t>Griffis</a:t>
            </a:r>
            <a:r>
              <a:rPr lang="en-US" i="1" dirty="0"/>
              <a:t> </a:t>
            </a:r>
            <a:r>
              <a:rPr lang="en-US" dirty="0"/>
              <a:t>(2013) 212 Cal.App.4th 956</a:t>
            </a:r>
          </a:p>
          <a:p>
            <a:pPr lvl="1"/>
            <a:r>
              <a:rPr lang="en-US" dirty="0"/>
              <a:t>PC 290 Registrant</a:t>
            </a:r>
          </a:p>
          <a:p>
            <a:pPr lvl="1"/>
            <a:r>
              <a:rPr lang="en-US" dirty="0"/>
              <a:t>PC 186.11 enhancement imposed</a:t>
            </a:r>
          </a:p>
          <a:p>
            <a:pPr lvl="1"/>
            <a:r>
              <a:rPr lang="en-US" dirty="0"/>
              <a:t>Punishment for current crime calls for “state prison”</a:t>
            </a:r>
          </a:p>
          <a:p>
            <a:pPr lvl="2"/>
            <a:r>
              <a:rPr lang="en-US" dirty="0"/>
              <a:t>VC 2800.2, 23153</a:t>
            </a:r>
          </a:p>
          <a:p>
            <a:pPr lvl="2"/>
            <a:r>
              <a:rPr lang="en-US" dirty="0"/>
              <a:t>PC 245(a)(4), 29800(a)(1), 30305(a), 273.5, 646.9</a:t>
            </a:r>
          </a:p>
          <a:p>
            <a:pPr lvl="1"/>
            <a:endParaRPr lang="en-US" dirty="0"/>
          </a:p>
        </p:txBody>
      </p:sp>
    </p:spTree>
    <p:extLst>
      <p:ext uri="{BB962C8B-B14F-4D97-AF65-F5344CB8AC3E}">
        <p14:creationId xmlns:p14="http://schemas.microsoft.com/office/powerpoint/2010/main" val="17342093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PC 1170(h) v. CDCR</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Issues with crimes that prescribe PC 1170(h) imprisonment</a:t>
            </a:r>
          </a:p>
          <a:p>
            <a:pPr lvl="1"/>
            <a:r>
              <a:rPr lang="en-US" dirty="0"/>
              <a:t>HS 11377(a)</a:t>
            </a:r>
          </a:p>
          <a:p>
            <a:pPr lvl="2"/>
            <a:r>
              <a:rPr lang="en-US" dirty="0"/>
              <a:t>To be felony, you must be 1) 290 Registrant or 2) have a “Super Strike”</a:t>
            </a:r>
          </a:p>
          <a:p>
            <a:pPr lvl="2"/>
            <a:r>
              <a:rPr lang="en-US" dirty="0"/>
              <a:t>Statute call for 1170(h) imprisonment</a:t>
            </a:r>
          </a:p>
          <a:p>
            <a:pPr lvl="3"/>
            <a:r>
              <a:rPr lang="en-US" dirty="0"/>
              <a:t>Legally not applicable</a:t>
            </a:r>
          </a:p>
          <a:p>
            <a:pPr lvl="1"/>
            <a:r>
              <a:rPr lang="en-US" dirty="0"/>
              <a:t>PC 243(d), 246.3, 192(b), 191.5(b), PC 192.5(b)</a:t>
            </a:r>
          </a:p>
          <a:p>
            <a:pPr lvl="2"/>
            <a:r>
              <a:rPr lang="en-US" dirty="0"/>
              <a:t>All would involve personal use of firearm or personal infliction of GBI</a:t>
            </a:r>
          </a:p>
          <a:p>
            <a:pPr lvl="2"/>
            <a:r>
              <a:rPr lang="en-US" dirty="0"/>
              <a:t>TECHNICALLY, could aid and abet and avoid “personal” making non-strike and it would be PC 1170(h) eligible</a:t>
            </a:r>
          </a:p>
        </p:txBody>
      </p:sp>
    </p:spTree>
    <p:extLst>
      <p:ext uri="{BB962C8B-B14F-4D97-AF65-F5344CB8AC3E}">
        <p14:creationId xmlns:p14="http://schemas.microsoft.com/office/powerpoint/2010/main" val="148343556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PC 1170(h) Sentences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Take “Prison Term”</a:t>
            </a:r>
          </a:p>
          <a:p>
            <a:pPr lvl="1"/>
            <a:r>
              <a:rPr lang="en-US" dirty="0"/>
              <a:t>Portion I/C &amp; Portion on Mandatory Supervision (“MS”)</a:t>
            </a:r>
          </a:p>
          <a:p>
            <a:pPr lvl="1"/>
            <a:r>
              <a:rPr lang="en-US" dirty="0"/>
              <a:t>“Straight” sentence = All I/C</a:t>
            </a:r>
          </a:p>
          <a:p>
            <a:pPr lvl="1"/>
            <a:endParaRPr lang="en-US" dirty="0"/>
          </a:p>
          <a:p>
            <a:r>
              <a:rPr lang="en-US" dirty="0"/>
              <a:t>Example:</a:t>
            </a:r>
          </a:p>
          <a:p>
            <a:pPr lvl="1"/>
            <a:r>
              <a:rPr lang="en-US" dirty="0"/>
              <a:t>PC 460(b) = 16-2-3</a:t>
            </a:r>
          </a:p>
          <a:p>
            <a:pPr lvl="2"/>
            <a:r>
              <a:rPr lang="en-US" dirty="0"/>
              <a:t>8M I/C &amp; 8M on MS</a:t>
            </a:r>
          </a:p>
        </p:txBody>
      </p:sp>
    </p:spTree>
    <p:extLst>
      <p:ext uri="{BB962C8B-B14F-4D97-AF65-F5344CB8AC3E}">
        <p14:creationId xmlns:p14="http://schemas.microsoft.com/office/powerpoint/2010/main" val="102781195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PC 1170(h) Sentences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Split Sentencing</a:t>
            </a:r>
          </a:p>
          <a:p>
            <a:pPr lvl="1"/>
            <a:r>
              <a:rPr lang="en-US" dirty="0"/>
              <a:t>Presumption it to split the sentence between I/C and MS</a:t>
            </a:r>
          </a:p>
          <a:p>
            <a:pPr lvl="2"/>
            <a:r>
              <a:rPr lang="en-US" dirty="0"/>
              <a:t>Unless the court finds that, in the interests of justice, it is not appropriate in a particular case, the court, when imposing a sentence pursuant to paragraph (1) or (2), shall suspend execution of a concluding portion of the term for a period selected at the court’s discretion. (PC 1170(h)(5)(a).)</a:t>
            </a:r>
          </a:p>
          <a:p>
            <a:pPr lvl="2"/>
            <a:r>
              <a:rPr lang="en-US" dirty="0"/>
              <a:t>CRC 4.415</a:t>
            </a:r>
          </a:p>
          <a:p>
            <a:pPr lvl="3"/>
            <a:r>
              <a:rPr lang="en-US" dirty="0"/>
              <a:t>Presumption</a:t>
            </a:r>
          </a:p>
          <a:p>
            <a:pPr lvl="3"/>
            <a:r>
              <a:rPr lang="en-US" dirty="0"/>
              <a:t>Criteria for denying mandatory supervision in the interests of justice</a:t>
            </a:r>
          </a:p>
          <a:p>
            <a:pPr lvl="3"/>
            <a:r>
              <a:rPr lang="en-US" dirty="0"/>
              <a:t>Criteria affecting conditions and length of mandatory supervision</a:t>
            </a:r>
          </a:p>
          <a:p>
            <a:pPr lvl="3"/>
            <a:r>
              <a:rPr lang="en-US" dirty="0"/>
              <a:t>Statement of reasons for denial of mandatory supervision</a:t>
            </a:r>
          </a:p>
        </p:txBody>
      </p:sp>
    </p:spTree>
    <p:extLst>
      <p:ext uri="{BB962C8B-B14F-4D97-AF65-F5344CB8AC3E}">
        <p14:creationId xmlns:p14="http://schemas.microsoft.com/office/powerpoint/2010/main" val="21271699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PC 1170(h) Sentences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u="sng" dirty="0"/>
              <a:t>Exception to Presumption of Split Sentencing</a:t>
            </a:r>
          </a:p>
          <a:p>
            <a:pPr lvl="1"/>
            <a:r>
              <a:rPr lang="en-US" dirty="0"/>
              <a:t>If either the crime itself, an enhancement, or a probation eligibility allegation prohibit D from being granted probation, court cannot use a Mandatory Supervision term in lieu of the inability to grant probation.</a:t>
            </a:r>
          </a:p>
          <a:p>
            <a:pPr lvl="2"/>
            <a:r>
              <a:rPr lang="en-US" i="1" dirty="0"/>
              <a:t>People v. </a:t>
            </a:r>
            <a:r>
              <a:rPr lang="en-US" i="1" dirty="0" err="1"/>
              <a:t>Borynack</a:t>
            </a:r>
            <a:r>
              <a:rPr lang="en-US" i="1" dirty="0"/>
              <a:t> </a:t>
            </a:r>
            <a:r>
              <a:rPr lang="en-US" dirty="0"/>
              <a:t>(2015) 238 Cal.App.4th 958, 965.</a:t>
            </a:r>
          </a:p>
        </p:txBody>
      </p:sp>
    </p:spTree>
    <p:extLst>
      <p:ext uri="{BB962C8B-B14F-4D97-AF65-F5344CB8AC3E}">
        <p14:creationId xmlns:p14="http://schemas.microsoft.com/office/powerpoint/2010/main" val="31415449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Mandatory Supervision</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Reality is that D is “serving a state prison sentence” at home</a:t>
            </a:r>
          </a:p>
          <a:p>
            <a:r>
              <a:rPr lang="en-US" dirty="0"/>
              <a:t>Since D is “serving a sentence,” any new crime while on MS is subject to Determinate Sentencing Laws</a:t>
            </a:r>
          </a:p>
        </p:txBody>
      </p:sp>
    </p:spTree>
    <p:extLst>
      <p:ext uri="{BB962C8B-B14F-4D97-AF65-F5344CB8AC3E}">
        <p14:creationId xmlns:p14="http://schemas.microsoft.com/office/powerpoint/2010/main" val="33983049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Post Incarceration Supervision</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5" y="2753936"/>
            <a:ext cx="4201476" cy="3971667"/>
          </a:xfrm>
        </p:spPr>
        <p:txBody>
          <a:bodyPr/>
          <a:lstStyle/>
          <a:p>
            <a:r>
              <a:rPr lang="en-US" dirty="0"/>
              <a:t>PC 1170(h)</a:t>
            </a:r>
          </a:p>
          <a:p>
            <a:pPr lvl="1"/>
            <a:r>
              <a:rPr lang="en-US" dirty="0"/>
              <a:t>Straight Sentence</a:t>
            </a:r>
          </a:p>
          <a:p>
            <a:pPr lvl="1"/>
            <a:endParaRPr lang="en-US" dirty="0"/>
          </a:p>
          <a:p>
            <a:pPr lvl="1"/>
            <a:r>
              <a:rPr lang="en-US" dirty="0"/>
              <a:t>Split Sentence</a:t>
            </a:r>
          </a:p>
          <a:p>
            <a:endParaRPr lang="en-US" dirty="0"/>
          </a:p>
          <a:p>
            <a:r>
              <a:rPr lang="en-US" dirty="0"/>
              <a:t>CDCR</a:t>
            </a:r>
          </a:p>
          <a:p>
            <a:pPr lvl="1"/>
            <a:r>
              <a:rPr lang="en-US" dirty="0"/>
              <a:t>Current Strike or 290 Reg.</a:t>
            </a:r>
          </a:p>
          <a:p>
            <a:pPr lvl="1"/>
            <a:endParaRPr lang="en-US" dirty="0"/>
          </a:p>
          <a:p>
            <a:pPr lvl="1"/>
            <a:r>
              <a:rPr lang="en-US" dirty="0"/>
              <a:t>Prior Strike</a:t>
            </a:r>
          </a:p>
        </p:txBody>
      </p:sp>
      <p:sp>
        <p:nvSpPr>
          <p:cNvPr id="6" name="Content Placeholder 2">
            <a:extLst>
              <a:ext uri="{FF2B5EF4-FFF2-40B4-BE49-F238E27FC236}">
                <a16:creationId xmlns:a16="http://schemas.microsoft.com/office/drawing/2014/main" id="{D3CAA5AE-E353-478C-815A-2E1358DB7258}"/>
              </a:ext>
            </a:extLst>
          </p:cNvPr>
          <p:cNvSpPr txBox="1">
            <a:spLocks/>
          </p:cNvSpPr>
          <p:nvPr/>
        </p:nvSpPr>
        <p:spPr>
          <a:xfrm>
            <a:off x="5780569" y="2753936"/>
            <a:ext cx="5766533" cy="39716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PC 1170(h)</a:t>
            </a:r>
          </a:p>
          <a:p>
            <a:pPr lvl="1"/>
            <a:r>
              <a:rPr lang="en-US" dirty="0"/>
              <a:t>No Supervision</a:t>
            </a:r>
          </a:p>
          <a:p>
            <a:pPr lvl="1"/>
            <a:endParaRPr lang="en-US" dirty="0"/>
          </a:p>
          <a:p>
            <a:pPr lvl="1"/>
            <a:r>
              <a:rPr lang="en-US" dirty="0"/>
              <a:t>Mandatory Supervision</a:t>
            </a:r>
          </a:p>
          <a:p>
            <a:endParaRPr lang="en-US" dirty="0"/>
          </a:p>
          <a:p>
            <a:r>
              <a:rPr lang="en-US" dirty="0"/>
              <a:t>CDCR</a:t>
            </a:r>
          </a:p>
          <a:p>
            <a:pPr lvl="1"/>
            <a:r>
              <a:rPr lang="en-US" dirty="0"/>
              <a:t>Parole</a:t>
            </a:r>
          </a:p>
          <a:p>
            <a:pPr lvl="1"/>
            <a:endParaRPr lang="en-US" dirty="0"/>
          </a:p>
          <a:p>
            <a:pPr lvl="1"/>
            <a:r>
              <a:rPr lang="en-US" dirty="0"/>
              <a:t>Post Release Community Supervision</a:t>
            </a:r>
          </a:p>
        </p:txBody>
      </p:sp>
      <p:sp>
        <p:nvSpPr>
          <p:cNvPr id="8" name="Arrow: Right 7">
            <a:extLst>
              <a:ext uri="{FF2B5EF4-FFF2-40B4-BE49-F238E27FC236}">
                <a16:creationId xmlns:a16="http://schemas.microsoft.com/office/drawing/2014/main" id="{07C533FD-9640-48CF-B7F4-E2BFC4EC2B65}"/>
              </a:ext>
            </a:extLst>
          </p:cNvPr>
          <p:cNvSpPr/>
          <p:nvPr/>
        </p:nvSpPr>
        <p:spPr>
          <a:xfrm>
            <a:off x="4349759" y="3312939"/>
            <a:ext cx="1571824" cy="1786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Right 9">
            <a:extLst>
              <a:ext uri="{FF2B5EF4-FFF2-40B4-BE49-F238E27FC236}">
                <a16:creationId xmlns:a16="http://schemas.microsoft.com/office/drawing/2014/main" id="{5D45B8EF-1468-4522-AB1B-B81F90796FFA}"/>
              </a:ext>
            </a:extLst>
          </p:cNvPr>
          <p:cNvSpPr/>
          <p:nvPr/>
        </p:nvSpPr>
        <p:spPr>
          <a:xfrm>
            <a:off x="4349759" y="4102972"/>
            <a:ext cx="1571824" cy="1786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Right 10">
            <a:extLst>
              <a:ext uri="{FF2B5EF4-FFF2-40B4-BE49-F238E27FC236}">
                <a16:creationId xmlns:a16="http://schemas.microsoft.com/office/drawing/2014/main" id="{DC6199AE-A870-4DC5-BD03-443356B6CE24}"/>
              </a:ext>
            </a:extLst>
          </p:cNvPr>
          <p:cNvSpPr/>
          <p:nvPr/>
        </p:nvSpPr>
        <p:spPr>
          <a:xfrm>
            <a:off x="4972833" y="5518854"/>
            <a:ext cx="948750" cy="1786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3AD9D0A4-876A-4177-99F4-6BDE770573BB}"/>
              </a:ext>
            </a:extLst>
          </p:cNvPr>
          <p:cNvSpPr/>
          <p:nvPr/>
        </p:nvSpPr>
        <p:spPr>
          <a:xfrm>
            <a:off x="4349759" y="6272163"/>
            <a:ext cx="1571824" cy="1786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478231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63C11A00-A2A3-417C-B33D-DC753ED7C3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3964" t="3964" r="3964" b="3964"/>
          <a:stretch>
            <a:fillRect/>
          </a:stretch>
        </p:blipFill>
        <p:spPr>
          <a:xfrm>
            <a:off x="0" y="1"/>
            <a:ext cx="12192000" cy="6857998"/>
          </a:xfrm>
          <a:custGeom>
            <a:avLst/>
            <a:gdLst>
              <a:gd name="connsiteX0" fmla="*/ 0 w 12192000"/>
              <a:gd name="connsiteY0" fmla="*/ 0 h 6857998"/>
              <a:gd name="connsiteX1" fmla="*/ 12192000 w 12192000"/>
              <a:gd name="connsiteY1" fmla="*/ 0 h 6857998"/>
              <a:gd name="connsiteX2" fmla="*/ 12192000 w 12192000"/>
              <a:gd name="connsiteY2" fmla="*/ 6857998 h 6857998"/>
              <a:gd name="connsiteX3" fmla="*/ 0 w 12192000"/>
              <a:gd name="connsiteY3" fmla="*/ 6857998 h 6857998"/>
            </a:gdLst>
            <a:ahLst/>
            <a:cxnLst>
              <a:cxn ang="0">
                <a:pos x="connsiteX0" y="connsiteY0"/>
              </a:cxn>
              <a:cxn ang="0">
                <a:pos x="connsiteX1" y="connsiteY1"/>
              </a:cxn>
              <a:cxn ang="0">
                <a:pos x="connsiteX2" y="connsiteY2"/>
              </a:cxn>
              <a:cxn ang="0">
                <a:pos x="connsiteX3" y="connsiteY3"/>
              </a:cxn>
            </a:cxnLst>
            <a:rect l="l" t="t" r="r" b="b"/>
            <a:pathLst>
              <a:path w="12192000" h="6857998">
                <a:moveTo>
                  <a:pt x="0" y="0"/>
                </a:moveTo>
                <a:lnTo>
                  <a:pt x="12192000" y="0"/>
                </a:lnTo>
                <a:lnTo>
                  <a:pt x="12192000" y="6857998"/>
                </a:lnTo>
                <a:lnTo>
                  <a:pt x="0" y="6857998"/>
                </a:lnTo>
                <a:close/>
              </a:path>
            </a:pathLst>
          </a:custGeom>
        </p:spPr>
      </p:pic>
      <p:sp>
        <p:nvSpPr>
          <p:cNvPr id="3" name="Content Placeholder 2">
            <a:extLst>
              <a:ext uri="{FF2B5EF4-FFF2-40B4-BE49-F238E27FC236}">
                <a16:creationId xmlns:a16="http://schemas.microsoft.com/office/drawing/2014/main" id="{850B39B2-D618-4DB8-869B-E2FAC940BC3B}"/>
              </a:ext>
            </a:extLst>
          </p:cNvPr>
          <p:cNvSpPr>
            <a:spLocks noGrp="1"/>
          </p:cNvSpPr>
          <p:nvPr>
            <p:ph idx="1"/>
          </p:nvPr>
        </p:nvSpPr>
        <p:spPr>
          <a:xfrm>
            <a:off x="2520902" y="2669381"/>
            <a:ext cx="6955124" cy="1519238"/>
          </a:xfrm>
        </p:spPr>
        <p:txBody>
          <a:bodyPr anchor="t">
            <a:normAutofit/>
          </a:bodyPr>
          <a:lstStyle/>
          <a:p>
            <a:pPr marL="0" indent="0" algn="ctr">
              <a:buNone/>
            </a:pPr>
            <a:r>
              <a:rPr lang="en-US" sz="6000" dirty="0">
                <a:solidFill>
                  <a:srgbClr val="FFFFFF"/>
                </a:solidFill>
              </a:rPr>
              <a:t>Enhancements</a:t>
            </a:r>
          </a:p>
        </p:txBody>
      </p:sp>
    </p:spTree>
    <p:extLst>
      <p:ext uri="{BB962C8B-B14F-4D97-AF65-F5344CB8AC3E}">
        <p14:creationId xmlns:p14="http://schemas.microsoft.com/office/powerpoint/2010/main" val="1989329763"/>
      </p:ext>
    </p:extLst>
  </p:cSld>
  <p:clrMapOvr>
    <a:overrideClrMapping bg1="dk1" tx1="lt1" bg2="dk2" tx2="lt2" accent1="accent1" accent2="accent2" accent3="accent3" accent4="accent4" accent5="accent5" accent6="accent6" hlink="hlink" folHlink="folHlink"/>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Enhancements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1543639" y="2757718"/>
            <a:ext cx="4552206" cy="3971667"/>
          </a:xfrm>
        </p:spPr>
        <p:txBody>
          <a:bodyPr/>
          <a:lstStyle/>
          <a:p>
            <a:pPr marL="0" indent="0" algn="ctr">
              <a:buNone/>
            </a:pPr>
            <a:r>
              <a:rPr lang="en-US" u="sng" dirty="0"/>
              <a:t>Conduct Based</a:t>
            </a:r>
          </a:p>
          <a:p>
            <a:r>
              <a:rPr lang="en-US" dirty="0"/>
              <a:t>GBI</a:t>
            </a:r>
          </a:p>
          <a:p>
            <a:r>
              <a:rPr lang="en-US" dirty="0"/>
              <a:t>Weapons</a:t>
            </a:r>
          </a:p>
          <a:p>
            <a:r>
              <a:rPr lang="en-US" dirty="0"/>
              <a:t>Amount of Loss</a:t>
            </a:r>
          </a:p>
          <a:p>
            <a:r>
              <a:rPr lang="en-US" dirty="0"/>
              <a:t>Amount of Narcotics</a:t>
            </a:r>
          </a:p>
          <a:p>
            <a:r>
              <a:rPr lang="en-US" dirty="0"/>
              <a:t>Gang</a:t>
            </a:r>
          </a:p>
        </p:txBody>
      </p:sp>
      <p:sp>
        <p:nvSpPr>
          <p:cNvPr id="6" name="Content Placeholder 2">
            <a:extLst>
              <a:ext uri="{FF2B5EF4-FFF2-40B4-BE49-F238E27FC236}">
                <a16:creationId xmlns:a16="http://schemas.microsoft.com/office/drawing/2014/main" id="{E698870D-E64C-43C5-8189-21ADA1C71819}"/>
              </a:ext>
            </a:extLst>
          </p:cNvPr>
          <p:cNvSpPr txBox="1">
            <a:spLocks/>
          </p:cNvSpPr>
          <p:nvPr/>
        </p:nvSpPr>
        <p:spPr>
          <a:xfrm>
            <a:off x="5987623" y="2757718"/>
            <a:ext cx="4552206" cy="39716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u="sng" dirty="0"/>
              <a:t>Status Based</a:t>
            </a:r>
          </a:p>
          <a:p>
            <a:r>
              <a:rPr lang="en-US" dirty="0"/>
              <a:t>Strike Prior</a:t>
            </a:r>
          </a:p>
          <a:p>
            <a:r>
              <a:rPr lang="en-US" dirty="0"/>
              <a:t>“Nickle” Prior</a:t>
            </a:r>
          </a:p>
          <a:p>
            <a:r>
              <a:rPr lang="en-US" dirty="0"/>
              <a:t>Prison Prior</a:t>
            </a:r>
          </a:p>
          <a:p>
            <a:r>
              <a:rPr lang="en-US" dirty="0"/>
              <a:t>On Bail</a:t>
            </a:r>
          </a:p>
          <a:p>
            <a:r>
              <a:rPr lang="en-US" dirty="0"/>
              <a:t>Specific Prior Convictions</a:t>
            </a:r>
          </a:p>
          <a:p>
            <a:pPr marL="0" indent="0">
              <a:buNone/>
            </a:pPr>
            <a:endParaRPr lang="en-US" dirty="0"/>
          </a:p>
        </p:txBody>
      </p:sp>
    </p:spTree>
    <p:extLst>
      <p:ext uri="{BB962C8B-B14F-4D97-AF65-F5344CB8AC3E}">
        <p14:creationId xmlns:p14="http://schemas.microsoft.com/office/powerpoint/2010/main" val="27969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Defendant has been found guilty, now what??</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u="sng" dirty="0"/>
              <a:t>Preliminary Question - PC 654</a:t>
            </a:r>
          </a:p>
          <a:p>
            <a:r>
              <a:rPr lang="en-US" dirty="0"/>
              <a:t> “An act or omission that is punishable in different ways by different provisions of law shall be punished under the provision that provides for the longest potential term of imprisonment, but in no case shall the act or omission be punished under more than one provision. An acquittal or conviction and sentence under any one bars a prosecution for the same act or omission under any other.”</a:t>
            </a:r>
          </a:p>
        </p:txBody>
      </p:sp>
    </p:spTree>
    <p:extLst>
      <p:ext uri="{BB962C8B-B14F-4D97-AF65-F5344CB8AC3E}">
        <p14:creationId xmlns:p14="http://schemas.microsoft.com/office/powerpoint/2010/main" val="151881459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Enhancements/Priors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dirty="0"/>
              <a:t>Enhancements/Priors can elevate a sentence in 3 ways:</a:t>
            </a:r>
          </a:p>
          <a:p>
            <a:pPr marL="514350" indent="-514350">
              <a:buFont typeface="+mj-lt"/>
              <a:buAutoNum type="arabicPeriod"/>
            </a:pPr>
            <a:r>
              <a:rPr lang="en-US" dirty="0"/>
              <a:t>Elevate a Misdemeanor to Felony</a:t>
            </a:r>
          </a:p>
          <a:p>
            <a:pPr lvl="1"/>
            <a:r>
              <a:rPr lang="en-US" dirty="0"/>
              <a:t>DUI</a:t>
            </a:r>
          </a:p>
          <a:p>
            <a:pPr marL="514350" indent="-514350">
              <a:buFont typeface="+mj-lt"/>
              <a:buAutoNum type="arabicPeriod"/>
            </a:pPr>
            <a:r>
              <a:rPr lang="en-US" dirty="0"/>
              <a:t>Add a specific number of years to the base term for a crime</a:t>
            </a:r>
          </a:p>
          <a:p>
            <a:pPr lvl="1"/>
            <a:r>
              <a:rPr lang="en-US" dirty="0"/>
              <a:t>i.e. PC 12022(b)(1) adds 1 Year to any Felony</a:t>
            </a:r>
          </a:p>
          <a:p>
            <a:pPr marL="514350" indent="-514350">
              <a:buFont typeface="+mj-lt"/>
              <a:buAutoNum type="arabicPeriod"/>
            </a:pPr>
            <a:r>
              <a:rPr lang="en-US" dirty="0"/>
              <a:t>Modify the triad term</a:t>
            </a:r>
          </a:p>
          <a:p>
            <a:pPr lvl="1"/>
            <a:r>
              <a:rPr lang="en-US" dirty="0"/>
              <a:t>i.e. PC 666.5 [16-2-3 → 2-3-4]</a:t>
            </a:r>
          </a:p>
          <a:p>
            <a:pPr lvl="1"/>
            <a:r>
              <a:rPr lang="en-US" dirty="0"/>
              <a:t>i.e. PC 273.5(f) [2-3-4 → 2-4-5]</a:t>
            </a:r>
          </a:p>
        </p:txBody>
      </p:sp>
    </p:spTree>
    <p:extLst>
      <p:ext uri="{BB962C8B-B14F-4D97-AF65-F5344CB8AC3E}">
        <p14:creationId xmlns:p14="http://schemas.microsoft.com/office/powerpoint/2010/main" val="257152644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63C11A00-A2A3-417C-B33D-DC753ED7C3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3964" t="3964" r="3964" b="3964"/>
          <a:stretch>
            <a:fillRect/>
          </a:stretch>
        </p:blipFill>
        <p:spPr>
          <a:xfrm>
            <a:off x="0" y="1"/>
            <a:ext cx="12192000" cy="6857998"/>
          </a:xfrm>
          <a:custGeom>
            <a:avLst/>
            <a:gdLst>
              <a:gd name="connsiteX0" fmla="*/ 0 w 12192000"/>
              <a:gd name="connsiteY0" fmla="*/ 0 h 6857998"/>
              <a:gd name="connsiteX1" fmla="*/ 12192000 w 12192000"/>
              <a:gd name="connsiteY1" fmla="*/ 0 h 6857998"/>
              <a:gd name="connsiteX2" fmla="*/ 12192000 w 12192000"/>
              <a:gd name="connsiteY2" fmla="*/ 6857998 h 6857998"/>
              <a:gd name="connsiteX3" fmla="*/ 0 w 12192000"/>
              <a:gd name="connsiteY3" fmla="*/ 6857998 h 6857998"/>
            </a:gdLst>
            <a:ahLst/>
            <a:cxnLst>
              <a:cxn ang="0">
                <a:pos x="connsiteX0" y="connsiteY0"/>
              </a:cxn>
              <a:cxn ang="0">
                <a:pos x="connsiteX1" y="connsiteY1"/>
              </a:cxn>
              <a:cxn ang="0">
                <a:pos x="connsiteX2" y="connsiteY2"/>
              </a:cxn>
              <a:cxn ang="0">
                <a:pos x="connsiteX3" y="connsiteY3"/>
              </a:cxn>
            </a:cxnLst>
            <a:rect l="l" t="t" r="r" b="b"/>
            <a:pathLst>
              <a:path w="12192000" h="6857998">
                <a:moveTo>
                  <a:pt x="0" y="0"/>
                </a:moveTo>
                <a:lnTo>
                  <a:pt x="12192000" y="0"/>
                </a:lnTo>
                <a:lnTo>
                  <a:pt x="12192000" y="6857998"/>
                </a:lnTo>
                <a:lnTo>
                  <a:pt x="0" y="6857998"/>
                </a:lnTo>
                <a:close/>
              </a:path>
            </a:pathLst>
          </a:custGeom>
        </p:spPr>
      </p:pic>
      <p:sp>
        <p:nvSpPr>
          <p:cNvPr id="3" name="Content Placeholder 2">
            <a:extLst>
              <a:ext uri="{FF2B5EF4-FFF2-40B4-BE49-F238E27FC236}">
                <a16:creationId xmlns:a16="http://schemas.microsoft.com/office/drawing/2014/main" id="{850B39B2-D618-4DB8-869B-E2FAC940BC3B}"/>
              </a:ext>
            </a:extLst>
          </p:cNvPr>
          <p:cNvSpPr>
            <a:spLocks noGrp="1"/>
          </p:cNvSpPr>
          <p:nvPr>
            <p:ph idx="1"/>
          </p:nvPr>
        </p:nvSpPr>
        <p:spPr>
          <a:xfrm>
            <a:off x="2520902" y="2669381"/>
            <a:ext cx="6955124" cy="1519238"/>
          </a:xfrm>
        </p:spPr>
        <p:txBody>
          <a:bodyPr anchor="t">
            <a:normAutofit fontScale="92500" lnSpcReduction="10000"/>
          </a:bodyPr>
          <a:lstStyle/>
          <a:p>
            <a:pPr marL="0" indent="0" algn="ctr">
              <a:buNone/>
            </a:pPr>
            <a:r>
              <a:rPr lang="en-US" sz="6000" dirty="0">
                <a:solidFill>
                  <a:srgbClr val="FFFFFF"/>
                </a:solidFill>
              </a:rPr>
              <a:t>Conduct Enhancements</a:t>
            </a:r>
          </a:p>
        </p:txBody>
      </p:sp>
    </p:spTree>
    <p:extLst>
      <p:ext uri="{BB962C8B-B14F-4D97-AF65-F5344CB8AC3E}">
        <p14:creationId xmlns:p14="http://schemas.microsoft.com/office/powerpoint/2010/main" val="3266221303"/>
      </p:ext>
    </p:extLst>
  </p:cSld>
  <p:clrMapOvr>
    <a:overrideClrMapping bg1="dk1" tx1="lt1" bg2="dk2" tx2="lt2" accent1="accent1" accent2="accent2" accent3="accent3" accent4="accent4" accent5="accent5" accent6="accent6" hlink="hlink" folHlink="folHlink"/>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Conduct Enhancements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lnSpcReduction="10000"/>
          </a:bodyPr>
          <a:lstStyle/>
          <a:p>
            <a:pPr marL="0" indent="0">
              <a:buNone/>
            </a:pPr>
            <a:r>
              <a:rPr lang="en-US" dirty="0"/>
              <a:t>General Enhancements to “Any Felony”</a:t>
            </a:r>
          </a:p>
          <a:p>
            <a:r>
              <a:rPr lang="en-US" dirty="0"/>
              <a:t>PC 12022.7(a) – GBI</a:t>
            </a:r>
          </a:p>
          <a:p>
            <a:r>
              <a:rPr lang="en-US" dirty="0"/>
              <a:t>PC 12022.5(a) – Firearm Use</a:t>
            </a:r>
          </a:p>
          <a:p>
            <a:r>
              <a:rPr lang="en-US" dirty="0"/>
              <a:t>PC 12022(b)(1) – </a:t>
            </a:r>
            <a:r>
              <a:rPr lang="en-US" dirty="0" err="1"/>
              <a:t>DW</a:t>
            </a:r>
            <a:r>
              <a:rPr lang="en-US" dirty="0"/>
              <a:t> Use</a:t>
            </a:r>
          </a:p>
          <a:p>
            <a:endParaRPr lang="en-US" dirty="0"/>
          </a:p>
          <a:p>
            <a:pPr marL="0" indent="0">
              <a:buNone/>
            </a:pPr>
            <a:r>
              <a:rPr lang="en-US" dirty="0"/>
              <a:t>Crime Specific Enhancements</a:t>
            </a:r>
          </a:p>
          <a:p>
            <a:r>
              <a:rPr lang="en-US" dirty="0"/>
              <a:t>PC 12022.53 – Gun Use</a:t>
            </a:r>
          </a:p>
          <a:p>
            <a:r>
              <a:rPr lang="en-US" dirty="0"/>
              <a:t>PC 12022.3 – DW use during SA</a:t>
            </a:r>
          </a:p>
          <a:p>
            <a:endParaRPr lang="en-US" dirty="0"/>
          </a:p>
        </p:txBody>
      </p:sp>
    </p:spTree>
    <p:extLst>
      <p:ext uri="{BB962C8B-B14F-4D97-AF65-F5344CB8AC3E}">
        <p14:creationId xmlns:p14="http://schemas.microsoft.com/office/powerpoint/2010/main" val="160787196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GBI Enhancements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447307" y="2692892"/>
            <a:ext cx="6618512" cy="3971667"/>
          </a:xfrm>
        </p:spPr>
        <p:txBody>
          <a:bodyPr>
            <a:normAutofit lnSpcReduction="10000"/>
          </a:bodyPr>
          <a:lstStyle/>
          <a:p>
            <a:pPr marL="0" indent="0">
              <a:buNone/>
            </a:pPr>
            <a:r>
              <a:rPr lang="en-US" dirty="0"/>
              <a:t>PC 12022.7</a:t>
            </a:r>
          </a:p>
          <a:p>
            <a:pPr marL="971550" lvl="1" indent="-514350">
              <a:buFont typeface="+mj-lt"/>
              <a:buAutoNum type="alphaLcPeriod"/>
            </a:pPr>
            <a:r>
              <a:rPr lang="en-US" dirty="0"/>
              <a:t>General GBI + 3 Years</a:t>
            </a:r>
          </a:p>
          <a:p>
            <a:pPr marL="971550" lvl="1" indent="-514350">
              <a:buFont typeface="+mj-lt"/>
              <a:buAutoNum type="alphaLcPeriod"/>
            </a:pPr>
            <a:r>
              <a:rPr lang="en-US" dirty="0"/>
              <a:t>Coma or Paralysis + 5 Years</a:t>
            </a:r>
          </a:p>
          <a:p>
            <a:pPr marL="971550" lvl="1" indent="-514350">
              <a:buFont typeface="+mj-lt"/>
              <a:buAutoNum type="alphaLcPeriod"/>
            </a:pPr>
            <a:r>
              <a:rPr lang="en-US" dirty="0"/>
              <a:t>Elder Victim (70+) + 5 Years</a:t>
            </a:r>
          </a:p>
          <a:p>
            <a:pPr marL="971550" lvl="1" indent="-514350">
              <a:buFont typeface="+mj-lt"/>
              <a:buAutoNum type="alphaLcPeriod"/>
            </a:pPr>
            <a:r>
              <a:rPr lang="en-US" dirty="0"/>
              <a:t>Child Victim (Under 5) + 4-5-6 Years</a:t>
            </a:r>
          </a:p>
          <a:p>
            <a:pPr marL="971550" lvl="1" indent="-514350">
              <a:buFont typeface="+mj-lt"/>
              <a:buAutoNum type="alphaLcPeriod"/>
            </a:pPr>
            <a:r>
              <a:rPr lang="en-US" dirty="0"/>
              <a:t>Domestic Violence + 3-4-5 Years </a:t>
            </a:r>
          </a:p>
          <a:p>
            <a:pPr marL="0" lvl="1" indent="0">
              <a:buNone/>
            </a:pPr>
            <a:r>
              <a:rPr lang="en-US" sz="2800" dirty="0"/>
              <a:t>PC 12022.8</a:t>
            </a:r>
          </a:p>
          <a:p>
            <a:pPr marL="971550" lvl="2" indent="-514350">
              <a:buFont typeface="+mj-lt"/>
              <a:buAutoNum type="alphaLcPeriod"/>
            </a:pPr>
            <a:r>
              <a:rPr lang="en-US" sz="2400" dirty="0"/>
              <a:t>GBI during Sex Assault + 5 Years</a:t>
            </a:r>
          </a:p>
          <a:p>
            <a:pPr marL="0" lvl="1" indent="0">
              <a:buNone/>
            </a:pPr>
            <a:r>
              <a:rPr lang="en-US" sz="2800" dirty="0"/>
              <a:t>PC 12022.9</a:t>
            </a:r>
          </a:p>
          <a:p>
            <a:pPr marL="971550" lvl="2" indent="-514350">
              <a:buFont typeface="+mj-lt"/>
              <a:buAutoNum type="alphaLcPeriod"/>
            </a:pPr>
            <a:r>
              <a:rPr lang="en-US" sz="2400" dirty="0"/>
              <a:t>Injury that Term. Pregnancy + 5 Years</a:t>
            </a:r>
          </a:p>
          <a:p>
            <a:pPr marL="0" lvl="1" indent="0">
              <a:buNone/>
            </a:pPr>
            <a:endParaRPr lang="en-US" sz="2800" dirty="0"/>
          </a:p>
        </p:txBody>
      </p:sp>
      <p:sp>
        <p:nvSpPr>
          <p:cNvPr id="6" name="Content Placeholder 2">
            <a:extLst>
              <a:ext uri="{FF2B5EF4-FFF2-40B4-BE49-F238E27FC236}">
                <a16:creationId xmlns:a16="http://schemas.microsoft.com/office/drawing/2014/main" id="{043777CE-0890-4741-98DD-F0EE0DCD6ECD}"/>
              </a:ext>
            </a:extLst>
          </p:cNvPr>
          <p:cNvSpPr txBox="1">
            <a:spLocks/>
          </p:cNvSpPr>
          <p:nvPr/>
        </p:nvSpPr>
        <p:spPr>
          <a:xfrm>
            <a:off x="6095845" y="2692891"/>
            <a:ext cx="5235037" cy="39716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PC 368(b)(2) &amp; (b)(3)</a:t>
            </a:r>
          </a:p>
          <a:p>
            <a:pPr marL="971550" lvl="1" indent="-514350">
              <a:buFont typeface="+mj-lt"/>
              <a:buAutoNum type="alphaLcPeriod"/>
            </a:pPr>
            <a:r>
              <a:rPr lang="en-US" dirty="0"/>
              <a:t>Dep. Adult + 3 Years</a:t>
            </a:r>
          </a:p>
          <a:p>
            <a:pPr marL="971550" lvl="1" indent="-514350">
              <a:buFont typeface="+mj-lt"/>
              <a:buAutoNum type="alphaLcPeriod"/>
            </a:pPr>
            <a:r>
              <a:rPr lang="en-US" dirty="0"/>
              <a:t>Elder Victim (70+) + 5 Years</a:t>
            </a:r>
          </a:p>
          <a:p>
            <a:pPr marL="971550" lvl="1" indent="-514350">
              <a:buFont typeface="+mj-lt"/>
              <a:buAutoNum type="alphaLcPeriod"/>
            </a:pPr>
            <a:r>
              <a:rPr lang="en-US" dirty="0"/>
              <a:t>Death </a:t>
            </a:r>
          </a:p>
          <a:p>
            <a:pPr marL="1428750" lvl="2" indent="-514350">
              <a:buFont typeface="+mj-lt"/>
              <a:buAutoNum type="alphaLcPeriod"/>
            </a:pPr>
            <a:r>
              <a:rPr lang="en-US" dirty="0"/>
              <a:t>Dep Adult + 5 </a:t>
            </a:r>
          </a:p>
          <a:p>
            <a:pPr marL="1428750" lvl="2" indent="-514350">
              <a:buFont typeface="+mj-lt"/>
              <a:buAutoNum type="alphaLcPeriod"/>
            </a:pPr>
            <a:r>
              <a:rPr lang="en-US" dirty="0"/>
              <a:t>Elder + 7 Years</a:t>
            </a:r>
          </a:p>
          <a:p>
            <a:pPr marL="0" lvl="1" indent="0">
              <a:buFont typeface="Arial" panose="020B0604020202020204" pitchFamily="34" charset="0"/>
              <a:buNone/>
            </a:pPr>
            <a:r>
              <a:rPr lang="en-US" sz="2800" dirty="0"/>
              <a:t>PC 451.1 &amp; 452.1</a:t>
            </a:r>
          </a:p>
          <a:p>
            <a:pPr marL="971550" lvl="2" indent="-514350">
              <a:buFont typeface="+mj-lt"/>
              <a:buAutoNum type="alphaLcPeriod"/>
            </a:pPr>
            <a:r>
              <a:rPr lang="en-US" sz="2400" dirty="0"/>
              <a:t>GBI to Arson Responders + 3-4-5 or 1-2-3</a:t>
            </a:r>
          </a:p>
        </p:txBody>
      </p:sp>
    </p:spTree>
    <p:extLst>
      <p:ext uri="{BB962C8B-B14F-4D97-AF65-F5344CB8AC3E}">
        <p14:creationId xmlns:p14="http://schemas.microsoft.com/office/powerpoint/2010/main" val="132756065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Other (Non GBI) Injury Enhancements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DUI</a:t>
            </a:r>
          </a:p>
          <a:p>
            <a:pPr lvl="1"/>
            <a:r>
              <a:rPr lang="en-US" dirty="0"/>
              <a:t>VC 23558 – Multiple Injured People + 1Y for each </a:t>
            </a:r>
            <a:r>
              <a:rPr lang="en-US" dirty="0" err="1"/>
              <a:t>vic</a:t>
            </a:r>
            <a:r>
              <a:rPr lang="en-US" dirty="0"/>
              <a:t> (3 Year max</a:t>
            </a:r>
          </a:p>
          <a:p>
            <a:pPr lvl="1"/>
            <a:r>
              <a:rPr lang="en-US" dirty="0"/>
              <a:t>VC 23566 – DUI with Priors and GBI</a:t>
            </a:r>
          </a:p>
          <a:p>
            <a:pPr marL="1371600" lvl="2" indent="-457200">
              <a:buFont typeface="+mj-lt"/>
              <a:buAutoNum type="alphaLcPeriod"/>
            </a:pPr>
            <a:r>
              <a:rPr lang="en-US" dirty="0"/>
              <a:t>VC 23153 + 2 Priors in 10Y = 2-3-4</a:t>
            </a:r>
          </a:p>
          <a:p>
            <a:pPr marL="1371600" lvl="2" indent="-457200">
              <a:buFont typeface="+mj-lt"/>
              <a:buAutoNum type="alphaLcPeriod"/>
            </a:pPr>
            <a:r>
              <a:rPr lang="en-US" dirty="0"/>
              <a:t>VC 23153 + GBI + 2 Priors in 10Y = 2-3-4</a:t>
            </a:r>
          </a:p>
          <a:p>
            <a:pPr marL="1371600" lvl="2" indent="-457200">
              <a:buFont typeface="+mj-lt"/>
              <a:buAutoNum type="alphaLcPeriod"/>
            </a:pPr>
            <a:r>
              <a:rPr lang="en-US" dirty="0"/>
              <a:t>VC 23153 + GBI + 4 or More Priors in 10Y = 2-3-4 + 3</a:t>
            </a:r>
          </a:p>
          <a:p>
            <a:pPr marL="1371600" lvl="2" indent="-457200">
              <a:buFont typeface="+mj-lt"/>
              <a:buAutoNum type="alphaLcPeriod"/>
            </a:pPr>
            <a:endParaRPr lang="en-US" dirty="0"/>
          </a:p>
          <a:p>
            <a:pPr marL="0" indent="0">
              <a:buNone/>
            </a:pPr>
            <a:r>
              <a:rPr lang="en-US" dirty="0"/>
              <a:t>Injure Police Animal</a:t>
            </a:r>
          </a:p>
          <a:p>
            <a:pPr lvl="1"/>
            <a:r>
              <a:rPr lang="en-US" dirty="0"/>
              <a:t>PC 600 + 1 for animal or + 2 for person</a:t>
            </a:r>
          </a:p>
          <a:p>
            <a:pPr marL="1371600" lvl="2" indent="-457200">
              <a:buFont typeface="+mj-lt"/>
              <a:buAutoNum type="alphaLcPeriod"/>
            </a:pPr>
            <a:endParaRPr lang="en-US" dirty="0"/>
          </a:p>
          <a:p>
            <a:pPr marL="1371600" lvl="2" indent="-457200">
              <a:buFont typeface="+mj-lt"/>
              <a:buAutoNum type="alphaLcPeriod"/>
            </a:pPr>
            <a:endParaRPr lang="en-US" dirty="0"/>
          </a:p>
        </p:txBody>
      </p:sp>
    </p:spTree>
    <p:extLst>
      <p:ext uri="{BB962C8B-B14F-4D97-AF65-F5344CB8AC3E}">
        <p14:creationId xmlns:p14="http://schemas.microsoft.com/office/powerpoint/2010/main" val="44971076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Deadly Weapons Enhancements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fontScale="92500" lnSpcReduction="10000"/>
          </a:bodyPr>
          <a:lstStyle/>
          <a:p>
            <a:pPr marL="0" indent="0">
              <a:buNone/>
            </a:pPr>
            <a:r>
              <a:rPr lang="en-US" dirty="0"/>
              <a:t>Use</a:t>
            </a:r>
          </a:p>
          <a:p>
            <a:r>
              <a:rPr lang="en-US" dirty="0"/>
              <a:t>Generally, “Intentionally displaying in a menacing manner”</a:t>
            </a:r>
          </a:p>
          <a:p>
            <a:pPr lvl="1"/>
            <a:r>
              <a:rPr lang="en-US" i="1" dirty="0"/>
              <a:t>P v. Johnson</a:t>
            </a:r>
            <a:r>
              <a:rPr lang="en-US" dirty="0"/>
              <a:t> (1995) 146 Cal.App.4th 1315</a:t>
            </a:r>
          </a:p>
          <a:p>
            <a:pPr lvl="1"/>
            <a:r>
              <a:rPr lang="en-US" dirty="0"/>
              <a:t>Each statute may have slightly different definition</a:t>
            </a:r>
          </a:p>
          <a:p>
            <a:endParaRPr lang="en-US" dirty="0"/>
          </a:p>
          <a:p>
            <a:pPr marL="0" indent="0">
              <a:buNone/>
            </a:pPr>
            <a:r>
              <a:rPr lang="en-US" dirty="0"/>
              <a:t>Armed</a:t>
            </a:r>
          </a:p>
          <a:p>
            <a:r>
              <a:rPr lang="en-US" dirty="0"/>
              <a:t>Generally, “knowingly carry or have available for use as a means of offense or defense.”</a:t>
            </a:r>
          </a:p>
          <a:p>
            <a:pPr lvl="1"/>
            <a:r>
              <a:rPr lang="en-US" dirty="0"/>
              <a:t>Aimed at the potential for harm. </a:t>
            </a:r>
          </a:p>
          <a:p>
            <a:pPr lvl="1"/>
            <a:r>
              <a:rPr lang="en-US" i="1" dirty="0"/>
              <a:t>P v. </a:t>
            </a:r>
            <a:r>
              <a:rPr lang="en-US" i="1" dirty="0" err="1"/>
              <a:t>Wandick</a:t>
            </a:r>
            <a:r>
              <a:rPr lang="en-US" i="1" dirty="0"/>
              <a:t> </a:t>
            </a:r>
            <a:r>
              <a:rPr lang="en-US" dirty="0"/>
              <a:t>(1991) 227 Cal.App.3d 91</a:t>
            </a:r>
          </a:p>
        </p:txBody>
      </p:sp>
    </p:spTree>
    <p:extLst>
      <p:ext uri="{BB962C8B-B14F-4D97-AF65-F5344CB8AC3E}">
        <p14:creationId xmlns:p14="http://schemas.microsoft.com/office/powerpoint/2010/main" val="371591510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Armed with DW or Firearm</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PC 12022(a)(1) – Principal Armed with Firearm [+1Y]</a:t>
            </a:r>
          </a:p>
          <a:p>
            <a:pPr lvl="1"/>
            <a:r>
              <a:rPr lang="en-US" b="1" i="1" dirty="0"/>
              <a:t>Vicarious Liability</a:t>
            </a:r>
            <a:endParaRPr lang="en-US" dirty="0"/>
          </a:p>
          <a:p>
            <a:r>
              <a:rPr lang="en-US" dirty="0"/>
              <a:t>PC 12022(a)(2) – Principal Armed with Assault Weapon [+3Y]</a:t>
            </a:r>
          </a:p>
          <a:p>
            <a:r>
              <a:rPr lang="en-US" dirty="0"/>
              <a:t>PC 12022(c) &amp; (d) – Armed during Narcotics Offenses</a:t>
            </a:r>
          </a:p>
          <a:p>
            <a:pPr lvl="1"/>
            <a:r>
              <a:rPr lang="en-US" dirty="0"/>
              <a:t>Personally + 3-4-5 Years</a:t>
            </a:r>
          </a:p>
          <a:p>
            <a:pPr lvl="1"/>
            <a:r>
              <a:rPr lang="en-US" dirty="0"/>
              <a:t>Vicarious + 1-2-3 Years</a:t>
            </a:r>
          </a:p>
          <a:p>
            <a:r>
              <a:rPr lang="en-US" dirty="0"/>
              <a:t>PC 12022.3(b) – Armed during SA [+1-2-5Y]</a:t>
            </a:r>
          </a:p>
        </p:txBody>
      </p:sp>
    </p:spTree>
    <p:extLst>
      <p:ext uri="{BB962C8B-B14F-4D97-AF65-F5344CB8AC3E}">
        <p14:creationId xmlns:p14="http://schemas.microsoft.com/office/powerpoint/2010/main" val="6629651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Use of a DW</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PC 12022(b)(1) – Personal use during Felony [+1Y]</a:t>
            </a:r>
          </a:p>
          <a:p>
            <a:pPr lvl="1"/>
            <a:r>
              <a:rPr lang="en-US" dirty="0"/>
              <a:t>(b)(2) relates specifically to PC 215, + 1-2-3</a:t>
            </a:r>
          </a:p>
          <a:p>
            <a:pPr lvl="1"/>
            <a:r>
              <a:rPr lang="en-US" dirty="0"/>
              <a:t>Does not apply if use of a weapon is an element of the offense</a:t>
            </a:r>
          </a:p>
          <a:p>
            <a:r>
              <a:rPr lang="en-US" dirty="0"/>
              <a:t>PC 12022.3(b) – Personal use during SA [+1-2-3]</a:t>
            </a:r>
          </a:p>
        </p:txBody>
      </p:sp>
    </p:spTree>
    <p:extLst>
      <p:ext uri="{BB962C8B-B14F-4D97-AF65-F5344CB8AC3E}">
        <p14:creationId xmlns:p14="http://schemas.microsoft.com/office/powerpoint/2010/main" val="101944215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Use of Firearm</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PC 12022.5(a) – Personal use during Felony [+3-4-10]</a:t>
            </a:r>
          </a:p>
          <a:p>
            <a:pPr lvl="1"/>
            <a:r>
              <a:rPr lang="en-US" dirty="0"/>
              <a:t>Assault Weapon or Machine Gun?!? [+5-6-10]</a:t>
            </a:r>
          </a:p>
          <a:p>
            <a:pPr lvl="1"/>
            <a:r>
              <a:rPr lang="en-US" dirty="0"/>
              <a:t>Does not apply if use of a firearm is an element of the offense, but does</a:t>
            </a:r>
            <a:br>
              <a:rPr lang="en-US" dirty="0"/>
            </a:br>
            <a:r>
              <a:rPr lang="en-US" dirty="0"/>
              <a:t>apply to ADW, and to murder in a drive-by shooting [PC 12022.5(d)</a:t>
            </a:r>
          </a:p>
          <a:p>
            <a:pPr lvl="1"/>
            <a:endParaRPr lang="en-US" dirty="0"/>
          </a:p>
          <a:p>
            <a:r>
              <a:rPr lang="en-US" dirty="0"/>
              <a:t>PC 12022.55 – Discharge from Vehicle w/ GBI [+5-6-10]</a:t>
            </a:r>
          </a:p>
          <a:p>
            <a:endParaRPr lang="en-US" dirty="0"/>
          </a:p>
          <a:p>
            <a:r>
              <a:rPr lang="en-US" dirty="0"/>
              <a:t>PC 12022.3(a) – Personal use during SA [+3-4-10]</a:t>
            </a:r>
          </a:p>
        </p:txBody>
      </p:sp>
    </p:spTree>
    <p:extLst>
      <p:ext uri="{BB962C8B-B14F-4D97-AF65-F5344CB8AC3E}">
        <p14:creationId xmlns:p14="http://schemas.microsoft.com/office/powerpoint/2010/main" val="142077408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Use of Firearm</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PC 12022.53(b), (c), (d) – “10-20-Life”</a:t>
            </a:r>
          </a:p>
          <a:p>
            <a:pPr lvl="1"/>
            <a:r>
              <a:rPr lang="en-US" dirty="0"/>
              <a:t>Enumerated Felony </a:t>
            </a:r>
          </a:p>
          <a:p>
            <a:pPr lvl="1"/>
            <a:r>
              <a:rPr lang="en-US" dirty="0"/>
              <a:t>Use = +10 Years</a:t>
            </a:r>
          </a:p>
          <a:p>
            <a:pPr lvl="1"/>
            <a:r>
              <a:rPr lang="en-US" dirty="0"/>
              <a:t>Discharge = +20 Years</a:t>
            </a:r>
          </a:p>
          <a:p>
            <a:pPr lvl="1"/>
            <a:r>
              <a:rPr lang="en-US" dirty="0"/>
              <a:t>Discharge causing GBI or Death = + 25-Life</a:t>
            </a:r>
          </a:p>
          <a:p>
            <a:pPr lvl="1"/>
            <a:endParaRPr lang="en-US" dirty="0"/>
          </a:p>
          <a:p>
            <a:r>
              <a:rPr lang="en-US" dirty="0"/>
              <a:t>Normally requires “Personal Use” except in the gang context.</a:t>
            </a:r>
          </a:p>
          <a:p>
            <a:pPr lvl="1"/>
            <a:r>
              <a:rPr lang="en-US" dirty="0"/>
              <a:t>PC 12022.53(e) provides for vicarious liability</a:t>
            </a:r>
          </a:p>
          <a:p>
            <a:pPr lvl="1"/>
            <a:endParaRPr lang="en-US" dirty="0"/>
          </a:p>
        </p:txBody>
      </p:sp>
    </p:spTree>
    <p:extLst>
      <p:ext uri="{BB962C8B-B14F-4D97-AF65-F5344CB8AC3E}">
        <p14:creationId xmlns:p14="http://schemas.microsoft.com/office/powerpoint/2010/main" val="3668901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PC 654</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endParaRPr lang="en-US" dirty="0"/>
          </a:p>
          <a:p>
            <a:r>
              <a:rPr lang="en-US" dirty="0"/>
              <a:t>PC 654 only concerns multiple punishment, not multiple convictions.</a:t>
            </a:r>
          </a:p>
          <a:p>
            <a:pPr lvl="1"/>
            <a:r>
              <a:rPr lang="en-US" i="1" dirty="0"/>
              <a:t>P. v. McFarland </a:t>
            </a:r>
            <a:r>
              <a:rPr lang="en-US" dirty="0"/>
              <a:t>(1962) 58 </a:t>
            </a:r>
            <a:r>
              <a:rPr lang="en-US" dirty="0" err="1"/>
              <a:t>Cal.2d</a:t>
            </a:r>
            <a:r>
              <a:rPr lang="en-US" dirty="0"/>
              <a:t> 748; </a:t>
            </a:r>
            <a:r>
              <a:rPr lang="en-US" i="1" dirty="0"/>
              <a:t>P. v. Reed </a:t>
            </a:r>
            <a:r>
              <a:rPr lang="en-US" dirty="0"/>
              <a:t>(2006) 38 </a:t>
            </a:r>
            <a:r>
              <a:rPr lang="en-US" dirty="0" err="1"/>
              <a:t>Cal.4th</a:t>
            </a:r>
            <a:r>
              <a:rPr lang="en-US" dirty="0"/>
              <a:t> 1224.</a:t>
            </a:r>
          </a:p>
          <a:p>
            <a:pPr lvl="1"/>
            <a:endParaRPr lang="en-US" dirty="0"/>
          </a:p>
          <a:p>
            <a:r>
              <a:rPr lang="en-US" dirty="0"/>
              <a:t>The application of PC 654 turns on the defendant's intent and objective when committing multiple crimes </a:t>
            </a:r>
          </a:p>
          <a:p>
            <a:pPr lvl="1"/>
            <a:r>
              <a:rPr lang="en-US" i="1" dirty="0"/>
              <a:t>P. v. Britt </a:t>
            </a:r>
            <a:r>
              <a:rPr lang="en-US" dirty="0"/>
              <a:t>(2004) 32 </a:t>
            </a:r>
            <a:r>
              <a:rPr lang="en-US" dirty="0" err="1"/>
              <a:t>C4th</a:t>
            </a:r>
            <a:r>
              <a:rPr lang="en-US" dirty="0"/>
              <a:t> 944.</a:t>
            </a:r>
          </a:p>
        </p:txBody>
      </p:sp>
    </p:spTree>
    <p:extLst>
      <p:ext uri="{BB962C8B-B14F-4D97-AF65-F5344CB8AC3E}">
        <p14:creationId xmlns:p14="http://schemas.microsoft.com/office/powerpoint/2010/main" val="240182378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Narcotics Weight Enhancements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HS 11370.4(a) – Heroin, Cocaine Base, Cocaine</a:t>
            </a:r>
          </a:p>
          <a:p>
            <a:r>
              <a:rPr lang="en-US" dirty="0"/>
              <a:t>HS 11370.4(b) – Meth, PCP</a:t>
            </a:r>
          </a:p>
          <a:p>
            <a:r>
              <a:rPr lang="en-US" dirty="0"/>
              <a:t>HS 11379.8(a) – Manufacture</a:t>
            </a:r>
          </a:p>
          <a:p>
            <a:endParaRPr lang="en-US" dirty="0"/>
          </a:p>
          <a:p>
            <a:pPr marL="457200" lvl="1" indent="0">
              <a:buNone/>
            </a:pPr>
            <a:r>
              <a:rPr lang="en-US" dirty="0"/>
              <a:t>+ 3, 5, 10, 15, 20, or 25 Years depending on weight</a:t>
            </a:r>
          </a:p>
          <a:p>
            <a:endParaRPr lang="en-US" dirty="0"/>
          </a:p>
          <a:p>
            <a:endParaRPr lang="en-US" dirty="0"/>
          </a:p>
        </p:txBody>
      </p:sp>
    </p:spTree>
    <p:extLst>
      <p:ext uri="{BB962C8B-B14F-4D97-AF65-F5344CB8AC3E}">
        <p14:creationId xmlns:p14="http://schemas.microsoft.com/office/powerpoint/2010/main" val="154853025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Minors &amp; Narcotics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HS 11353.1 – Conviction of HS 11353 and one of the following:</a:t>
            </a:r>
          </a:p>
          <a:p>
            <a:pPr lvl="1"/>
            <a:r>
              <a:rPr lang="en-US" dirty="0"/>
              <a:t>4+ years age gap [+1-2-3]</a:t>
            </a:r>
          </a:p>
          <a:p>
            <a:pPr lvl="1"/>
            <a:r>
              <a:rPr lang="en-US" dirty="0"/>
              <a:t>Heroin, cocaine, etc. [+1]</a:t>
            </a:r>
          </a:p>
          <a:p>
            <a:pPr lvl="1"/>
            <a:r>
              <a:rPr lang="en-US" dirty="0"/>
              <a:t>Near school or playground [+2]</a:t>
            </a:r>
          </a:p>
          <a:p>
            <a:r>
              <a:rPr lang="en-US" dirty="0"/>
              <a:t>HS 11380.1 – Conviction for HS 11380 and one of the following:</a:t>
            </a:r>
          </a:p>
          <a:p>
            <a:pPr lvl="1"/>
            <a:r>
              <a:rPr lang="en-US" dirty="0"/>
              <a:t>4+ years age gap [+1-2-3]</a:t>
            </a:r>
          </a:p>
          <a:p>
            <a:pPr lvl="1"/>
            <a:r>
              <a:rPr lang="en-US" dirty="0"/>
              <a:t>Meth PCP, LSD, etc. [+1]</a:t>
            </a:r>
          </a:p>
          <a:p>
            <a:pPr lvl="1"/>
            <a:r>
              <a:rPr lang="en-US" dirty="0"/>
              <a:t>Near school or playground [+2]</a:t>
            </a:r>
          </a:p>
          <a:p>
            <a:endParaRPr lang="en-US" dirty="0"/>
          </a:p>
          <a:p>
            <a:pPr lvl="1"/>
            <a:endParaRPr lang="en-US" dirty="0"/>
          </a:p>
        </p:txBody>
      </p:sp>
    </p:spTree>
    <p:extLst>
      <p:ext uri="{BB962C8B-B14F-4D97-AF65-F5344CB8AC3E}">
        <p14:creationId xmlns:p14="http://schemas.microsoft.com/office/powerpoint/2010/main" val="86172482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Minors &amp; Narcotics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HS 11353.6 – Trafficking Near School</a:t>
            </a:r>
          </a:p>
          <a:p>
            <a:pPr lvl="1"/>
            <a:r>
              <a:rPr lang="en-US" dirty="0"/>
              <a:t>Specific Offenses +</a:t>
            </a:r>
          </a:p>
          <a:p>
            <a:pPr lvl="1"/>
            <a:r>
              <a:rPr lang="en-US" dirty="0"/>
              <a:t>Near school or 4+ Year age gap [+3-4-5]</a:t>
            </a:r>
          </a:p>
          <a:p>
            <a:pPr marL="457200" lvl="1" indent="0">
              <a:buNone/>
            </a:pPr>
            <a:endParaRPr lang="en-US" dirty="0"/>
          </a:p>
          <a:p>
            <a:r>
              <a:rPr lang="en-US" dirty="0"/>
              <a:t>HS 11380.7 – Trafficking Near Drug Treatment Center</a:t>
            </a:r>
          </a:p>
          <a:p>
            <a:pPr lvl="1"/>
            <a:r>
              <a:rPr lang="en-US" dirty="0"/>
              <a:t>Specific Offenses</a:t>
            </a:r>
          </a:p>
          <a:p>
            <a:pPr lvl="1"/>
            <a:r>
              <a:rPr lang="en-US" dirty="0"/>
              <a:t>+1 Year</a:t>
            </a:r>
          </a:p>
          <a:p>
            <a:pPr lvl="1"/>
            <a:endParaRPr lang="en-US" dirty="0"/>
          </a:p>
        </p:txBody>
      </p:sp>
    </p:spTree>
    <p:extLst>
      <p:ext uri="{BB962C8B-B14F-4D97-AF65-F5344CB8AC3E}">
        <p14:creationId xmlns:p14="http://schemas.microsoft.com/office/powerpoint/2010/main" val="213390124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Financial Loss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Money Laundering - PC 186.10(a)</a:t>
            </a:r>
          </a:p>
          <a:p>
            <a:pPr lvl="1"/>
            <a:r>
              <a:rPr lang="en-US" dirty="0"/>
              <a:t>Enhancements for value of transactions</a:t>
            </a:r>
          </a:p>
          <a:p>
            <a:pPr lvl="1"/>
            <a:r>
              <a:rPr lang="en-US" dirty="0"/>
              <a:t>+ 1-2-3-4 depending on value</a:t>
            </a:r>
          </a:p>
          <a:p>
            <a:pPr marL="457200" lvl="1" indent="0">
              <a:buNone/>
            </a:pPr>
            <a:endParaRPr lang="en-US" dirty="0"/>
          </a:p>
          <a:p>
            <a:r>
              <a:rPr lang="en-US" dirty="0"/>
              <a:t>Aggravated White Collar Crime – PC 186.11(a) [+2-3-5]</a:t>
            </a:r>
          </a:p>
          <a:p>
            <a:pPr lvl="1"/>
            <a:r>
              <a:rPr lang="en-US" dirty="0"/>
              <a:t>2 or more related felonies</a:t>
            </a:r>
          </a:p>
          <a:p>
            <a:pPr lvl="1"/>
            <a:r>
              <a:rPr lang="en-US" dirty="0"/>
              <a:t>Material element is fraud or embezzlement</a:t>
            </a:r>
          </a:p>
          <a:p>
            <a:pPr lvl="1"/>
            <a:r>
              <a:rPr lang="en-US" dirty="0"/>
              <a:t>Loss is $500,000 or more</a:t>
            </a:r>
          </a:p>
          <a:p>
            <a:pPr lvl="1"/>
            <a:r>
              <a:rPr lang="en-US" dirty="0"/>
              <a:t>CDCR</a:t>
            </a:r>
          </a:p>
        </p:txBody>
      </p:sp>
    </p:spTree>
    <p:extLst>
      <p:ext uri="{BB962C8B-B14F-4D97-AF65-F5344CB8AC3E}">
        <p14:creationId xmlns:p14="http://schemas.microsoft.com/office/powerpoint/2010/main" val="80361769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Gang Enhancements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PC 186.22(b)(1)</a:t>
            </a:r>
          </a:p>
          <a:p>
            <a:pPr lvl="1"/>
            <a:r>
              <a:rPr lang="en-US" dirty="0"/>
              <a:t>General Felony + 2-3-4</a:t>
            </a:r>
          </a:p>
          <a:p>
            <a:pPr lvl="1"/>
            <a:r>
              <a:rPr lang="en-US" dirty="0"/>
              <a:t>Serious Felony + 5</a:t>
            </a:r>
          </a:p>
          <a:p>
            <a:pPr lvl="1"/>
            <a:r>
              <a:rPr lang="en-US" dirty="0"/>
              <a:t>Violent Felony + 10</a:t>
            </a:r>
          </a:p>
          <a:p>
            <a:pPr lvl="1"/>
            <a:r>
              <a:rPr lang="en-US" dirty="0"/>
              <a:t>Enumerated Felony = 15-Life or 7-Life</a:t>
            </a:r>
          </a:p>
          <a:p>
            <a:r>
              <a:rPr lang="en-US" dirty="0"/>
              <a:t>PC 186.22(d)</a:t>
            </a:r>
          </a:p>
          <a:p>
            <a:pPr lvl="1"/>
            <a:r>
              <a:rPr lang="en-US" dirty="0"/>
              <a:t>Elevate misdemeanor to felony w/ 1-2-3 triad</a:t>
            </a:r>
          </a:p>
          <a:p>
            <a:r>
              <a:rPr lang="en-US" dirty="0"/>
              <a:t>PC 186.33(b)</a:t>
            </a:r>
          </a:p>
          <a:p>
            <a:pPr lvl="1"/>
            <a:r>
              <a:rPr lang="en-US" dirty="0"/>
              <a:t>Commit gang crime after failing to register as gang member [+16-2-3]</a:t>
            </a:r>
          </a:p>
        </p:txBody>
      </p:sp>
    </p:spTree>
    <p:extLst>
      <p:ext uri="{BB962C8B-B14F-4D97-AF65-F5344CB8AC3E}">
        <p14:creationId xmlns:p14="http://schemas.microsoft.com/office/powerpoint/2010/main" val="41711250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Gang Enhancements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490238" cy="3971667"/>
          </a:xfrm>
        </p:spPr>
        <p:txBody>
          <a:bodyPr/>
          <a:lstStyle/>
          <a:p>
            <a:r>
              <a:rPr lang="en-US" dirty="0"/>
              <a:t>PC 186.26(d)</a:t>
            </a:r>
          </a:p>
          <a:p>
            <a:pPr lvl="1"/>
            <a:r>
              <a:rPr lang="en-US" dirty="0"/>
              <a:t>Recruit minor into CSG +3</a:t>
            </a:r>
          </a:p>
          <a:p>
            <a:r>
              <a:rPr lang="en-US" dirty="0"/>
              <a:t>PC 190.2(a)(22)</a:t>
            </a:r>
          </a:p>
          <a:p>
            <a:pPr lvl="1"/>
            <a:r>
              <a:rPr lang="en-US" dirty="0"/>
              <a:t>Murder for CSG</a:t>
            </a:r>
          </a:p>
          <a:p>
            <a:pPr lvl="1"/>
            <a:r>
              <a:rPr lang="en-US" dirty="0"/>
              <a:t>LWOP or DP</a:t>
            </a:r>
          </a:p>
          <a:p>
            <a:r>
              <a:rPr lang="en-US" dirty="0"/>
              <a:t>PC 12021.5</a:t>
            </a:r>
          </a:p>
          <a:p>
            <a:pPr lvl="1"/>
            <a:r>
              <a:rPr lang="en-US" dirty="0"/>
              <a:t>Gun possession during gang crime  + 1-2-3 or 2-3-4 depending on type of gun</a:t>
            </a:r>
          </a:p>
        </p:txBody>
      </p:sp>
    </p:spTree>
    <p:extLst>
      <p:ext uri="{BB962C8B-B14F-4D97-AF65-F5344CB8AC3E}">
        <p14:creationId xmlns:p14="http://schemas.microsoft.com/office/powerpoint/2010/main" val="238906514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Vulnerable Victims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dirty="0"/>
              <a:t>PC 667.9</a:t>
            </a:r>
          </a:p>
          <a:p>
            <a:r>
              <a:rPr lang="en-US" dirty="0"/>
              <a:t>Specified Crime</a:t>
            </a:r>
          </a:p>
          <a:p>
            <a:r>
              <a:rPr lang="en-US" dirty="0"/>
              <a:t>65+ or under 14 years old, or disabled</a:t>
            </a:r>
          </a:p>
          <a:p>
            <a:r>
              <a:rPr lang="en-US" dirty="0"/>
              <a:t>1</a:t>
            </a:r>
            <a:r>
              <a:rPr lang="en-US" baseline="30000" dirty="0"/>
              <a:t>st</a:t>
            </a:r>
            <a:r>
              <a:rPr lang="en-US" dirty="0"/>
              <a:t> violation +1</a:t>
            </a:r>
          </a:p>
          <a:p>
            <a:r>
              <a:rPr lang="en-US" dirty="0"/>
              <a:t>2</a:t>
            </a:r>
            <a:r>
              <a:rPr lang="en-US" baseline="30000" dirty="0"/>
              <a:t>nd</a:t>
            </a:r>
            <a:r>
              <a:rPr lang="en-US" dirty="0"/>
              <a:t> violation +2</a:t>
            </a:r>
          </a:p>
        </p:txBody>
      </p:sp>
    </p:spTree>
    <p:extLst>
      <p:ext uri="{BB962C8B-B14F-4D97-AF65-F5344CB8AC3E}">
        <p14:creationId xmlns:p14="http://schemas.microsoft.com/office/powerpoint/2010/main" val="103411668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Limitation on Enhancements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lnSpcReduction="10000"/>
          </a:bodyPr>
          <a:lstStyle/>
          <a:p>
            <a:r>
              <a:rPr lang="en-US" dirty="0"/>
              <a:t>Only one weapon enhancement (the greatest) is permitted for a single crime</a:t>
            </a:r>
          </a:p>
          <a:p>
            <a:r>
              <a:rPr lang="en-US" dirty="0"/>
              <a:t>Only one injury enhancement for the same victim (the greatest) is permitted for a single crime. </a:t>
            </a:r>
          </a:p>
          <a:p>
            <a:r>
              <a:rPr lang="en-US" dirty="0"/>
              <a:t>However, there is no limitation on imposing both a weapon and an injury enhancement on any crime </a:t>
            </a:r>
          </a:p>
          <a:p>
            <a:pPr lvl="1"/>
            <a:r>
              <a:rPr lang="en-US" dirty="0"/>
              <a:t>PC 1170.1(f) and (g); CRC 4.447;</a:t>
            </a:r>
          </a:p>
          <a:p>
            <a:pPr lvl="1"/>
            <a:r>
              <a:rPr lang="en-US" i="1" dirty="0"/>
              <a:t>P v. Ahmed </a:t>
            </a:r>
            <a:r>
              <a:rPr lang="en-US" dirty="0"/>
              <a:t>(2011) 53 Cal.4th 156;</a:t>
            </a:r>
          </a:p>
          <a:p>
            <a:pPr lvl="1"/>
            <a:r>
              <a:rPr lang="en-US" i="1" dirty="0"/>
              <a:t>P v. Jones </a:t>
            </a:r>
            <a:r>
              <a:rPr lang="en-US" dirty="0"/>
              <a:t>(2000) 82 Cal.App.4th 485</a:t>
            </a:r>
          </a:p>
          <a:p>
            <a:pPr lvl="1"/>
            <a:r>
              <a:rPr lang="en-US" i="1" dirty="0"/>
              <a:t>P v. Mercado </a:t>
            </a:r>
            <a:r>
              <a:rPr lang="en-US" dirty="0"/>
              <a:t>(2013) 216 Cal.App.4th 67</a:t>
            </a:r>
          </a:p>
        </p:txBody>
      </p:sp>
    </p:spTree>
    <p:extLst>
      <p:ext uri="{BB962C8B-B14F-4D97-AF65-F5344CB8AC3E}">
        <p14:creationId xmlns:p14="http://schemas.microsoft.com/office/powerpoint/2010/main" val="155927630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Limitation on Enhancements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Multiple firearms enhancements on multiple crimes</a:t>
            </a:r>
          </a:p>
          <a:p>
            <a:pPr lvl="1"/>
            <a:r>
              <a:rPr lang="en-US" dirty="0"/>
              <a:t>Proper to impose multiple enhancements on separate crimes, even if they all occurred on the same occasion</a:t>
            </a:r>
          </a:p>
          <a:p>
            <a:pPr lvl="2"/>
            <a:r>
              <a:rPr lang="en-US" i="1" dirty="0"/>
              <a:t>P v. King </a:t>
            </a:r>
            <a:r>
              <a:rPr lang="en-US" dirty="0"/>
              <a:t>(1993) 5 Cal.4th 59</a:t>
            </a:r>
          </a:p>
          <a:p>
            <a:pPr lvl="1"/>
            <a:r>
              <a:rPr lang="en-US" dirty="0"/>
              <a:t>Proper to apply firearm enhancements to multiple counts even if only one shot or one injured person</a:t>
            </a:r>
          </a:p>
          <a:p>
            <a:pPr lvl="2"/>
            <a:r>
              <a:rPr lang="en-US" i="1" dirty="0"/>
              <a:t>In re Tameka C</a:t>
            </a:r>
            <a:r>
              <a:rPr lang="en-US" dirty="0"/>
              <a:t> (2000) Cal. 4th 190</a:t>
            </a:r>
          </a:p>
          <a:p>
            <a:pPr lvl="2"/>
            <a:r>
              <a:rPr lang="en-US" i="1" dirty="0"/>
              <a:t>P v. Mason </a:t>
            </a:r>
            <a:r>
              <a:rPr lang="en-US" dirty="0"/>
              <a:t>(2002) 96 Cal.App.4th 1</a:t>
            </a:r>
          </a:p>
        </p:txBody>
      </p:sp>
    </p:spTree>
    <p:extLst>
      <p:ext uri="{BB962C8B-B14F-4D97-AF65-F5344CB8AC3E}">
        <p14:creationId xmlns:p14="http://schemas.microsoft.com/office/powerpoint/2010/main" val="311195842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Staying and Striking Enhancements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fontScale="92500" lnSpcReduction="10000"/>
          </a:bodyPr>
          <a:lstStyle/>
          <a:p>
            <a:r>
              <a:rPr lang="en-US" dirty="0"/>
              <a:t>For almost all enhancements, the court can strike either</a:t>
            </a:r>
            <a:br>
              <a:rPr lang="en-US" dirty="0"/>
            </a:br>
            <a:r>
              <a:rPr lang="en-US" dirty="0"/>
              <a:t>the enhancement itself or the additional punishment for the enhancement in the furtherance of justice, with stated reasons, based on the general provision of PC 1385 </a:t>
            </a:r>
          </a:p>
          <a:p>
            <a:endParaRPr lang="en-US" dirty="0"/>
          </a:p>
          <a:p>
            <a:r>
              <a:rPr lang="en-US" b="1" u="sng" dirty="0"/>
              <a:t>Note: </a:t>
            </a:r>
            <a:r>
              <a:rPr lang="en-US" dirty="0"/>
              <a:t>If the enhancement makes the offense a “strike” we always want the court to impose the enhancement and then strike only the additional</a:t>
            </a:r>
            <a:br>
              <a:rPr lang="en-US" dirty="0"/>
            </a:br>
            <a:r>
              <a:rPr lang="en-US" dirty="0"/>
              <a:t>punishment for that enhancement, not the enhancement itself, under</a:t>
            </a:r>
            <a:br>
              <a:rPr lang="en-US" dirty="0"/>
            </a:br>
            <a:r>
              <a:rPr lang="en-US" dirty="0"/>
              <a:t>PC 1385(b) </a:t>
            </a:r>
            <a:br>
              <a:rPr lang="en-US" dirty="0"/>
            </a:br>
            <a:br>
              <a:rPr lang="en-US" dirty="0"/>
            </a:br>
            <a:endParaRPr lang="en-US" dirty="0"/>
          </a:p>
        </p:txBody>
      </p:sp>
    </p:spTree>
    <p:extLst>
      <p:ext uri="{BB962C8B-B14F-4D97-AF65-F5344CB8AC3E}">
        <p14:creationId xmlns:p14="http://schemas.microsoft.com/office/powerpoint/2010/main" val="1977109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PC 654</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lgn="ctr">
              <a:buNone/>
            </a:pPr>
            <a:endParaRPr lang="en-US" u="sng" dirty="0"/>
          </a:p>
          <a:p>
            <a:pPr marL="0" indent="0" algn="ctr">
              <a:buNone/>
            </a:pPr>
            <a:r>
              <a:rPr lang="en-US" u="sng" dirty="0"/>
              <a:t>General Concept</a:t>
            </a:r>
          </a:p>
          <a:p>
            <a:pPr marL="0" indent="0" algn="ctr">
              <a:buNone/>
            </a:pPr>
            <a:r>
              <a:rPr lang="en-US" dirty="0"/>
              <a:t>If D is convicted of more than one crime, </a:t>
            </a:r>
          </a:p>
          <a:p>
            <a:pPr marL="0" indent="0" algn="ctr">
              <a:buNone/>
            </a:pPr>
            <a:r>
              <a:rPr lang="en-US" dirty="0"/>
              <a:t>during the course of one act, </a:t>
            </a:r>
          </a:p>
          <a:p>
            <a:pPr marL="0" indent="0" algn="ctr">
              <a:buNone/>
            </a:pPr>
            <a:r>
              <a:rPr lang="en-US" dirty="0"/>
              <a:t>and harbored a single intent, </a:t>
            </a:r>
          </a:p>
          <a:p>
            <a:pPr marL="0" indent="0" algn="ctr">
              <a:buNone/>
            </a:pPr>
            <a:r>
              <a:rPr lang="en-US" dirty="0"/>
              <a:t>D cannot be punished more than once.</a:t>
            </a:r>
          </a:p>
          <a:p>
            <a:endParaRPr lang="en-US" dirty="0"/>
          </a:p>
        </p:txBody>
      </p:sp>
    </p:spTree>
    <p:extLst>
      <p:ext uri="{BB962C8B-B14F-4D97-AF65-F5344CB8AC3E}">
        <p14:creationId xmlns:p14="http://schemas.microsoft.com/office/powerpoint/2010/main" val="396098128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Enhancements &amp; PC 17(b)</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A wobbler offense, such as PC 245(a)(1), (a)(2) or (a)(4) or</a:t>
            </a:r>
            <a:br>
              <a:rPr lang="en-US" dirty="0"/>
            </a:br>
            <a:r>
              <a:rPr lang="en-US" dirty="0"/>
              <a:t>VC 23153, with a weapon or injury enhancement, such as PC 12022.5 or PC 12022.7, can still be reduced to a misdemeanor </a:t>
            </a:r>
          </a:p>
          <a:p>
            <a:pPr lvl="1"/>
            <a:r>
              <a:rPr lang="en-US" i="1" dirty="0"/>
              <a:t>P v. Kunkel </a:t>
            </a:r>
            <a:r>
              <a:rPr lang="en-US" dirty="0"/>
              <a:t>(1985) 176 Cal.App.3d 46</a:t>
            </a:r>
          </a:p>
          <a:p>
            <a:pPr lvl="1"/>
            <a:r>
              <a:rPr lang="en-US" i="1" dirty="0"/>
              <a:t>P v. </a:t>
            </a:r>
            <a:r>
              <a:rPr lang="en-US" i="1" dirty="0" err="1"/>
              <a:t>Feyrer</a:t>
            </a:r>
            <a:r>
              <a:rPr lang="en-US" i="1" dirty="0"/>
              <a:t> </a:t>
            </a:r>
            <a:r>
              <a:rPr lang="en-US" dirty="0"/>
              <a:t>(2010) 48 Cal.4th 426</a:t>
            </a:r>
            <a:br>
              <a:rPr lang="en-US" dirty="0"/>
            </a:br>
            <a:endParaRPr lang="en-US" dirty="0"/>
          </a:p>
        </p:txBody>
      </p:sp>
    </p:spTree>
    <p:extLst>
      <p:ext uri="{BB962C8B-B14F-4D97-AF65-F5344CB8AC3E}">
        <p14:creationId xmlns:p14="http://schemas.microsoft.com/office/powerpoint/2010/main" val="152774360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Dual Use of Facts Prohibited</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fontScale="92500"/>
          </a:bodyPr>
          <a:lstStyle/>
          <a:p>
            <a:r>
              <a:rPr lang="en-US" dirty="0"/>
              <a:t>The same fact cannot be used to impose the upper term</a:t>
            </a:r>
            <a:br>
              <a:rPr lang="en-US" dirty="0"/>
            </a:br>
            <a:r>
              <a:rPr lang="en-US" dirty="0"/>
              <a:t>for an offense and also be the basis for an enhancement or a consecutive sentence </a:t>
            </a:r>
          </a:p>
          <a:p>
            <a:pPr lvl="1"/>
            <a:r>
              <a:rPr lang="en-US" dirty="0"/>
              <a:t>PC 1170(b); CRC 4.420(c); CRC 4.425(b)(2); see </a:t>
            </a:r>
          </a:p>
          <a:p>
            <a:pPr lvl="1"/>
            <a:r>
              <a:rPr lang="en-US" i="1" dirty="0"/>
              <a:t>P v. Jenkins </a:t>
            </a:r>
            <a:r>
              <a:rPr lang="en-US" dirty="0"/>
              <a:t>(1995) 10 Cal.4th 234</a:t>
            </a:r>
          </a:p>
          <a:p>
            <a:pPr lvl="1"/>
            <a:r>
              <a:rPr lang="en-US" i="1" dirty="0"/>
              <a:t>P v. </a:t>
            </a:r>
            <a:r>
              <a:rPr lang="en-US" i="1" dirty="0" err="1"/>
              <a:t>McFearson</a:t>
            </a:r>
            <a:r>
              <a:rPr lang="en-US" i="1" dirty="0"/>
              <a:t> </a:t>
            </a:r>
            <a:r>
              <a:rPr lang="en-US" dirty="0"/>
              <a:t>(2008) 168 Cal.App.4</a:t>
            </a:r>
            <a:r>
              <a:rPr lang="en-US" baseline="30000" dirty="0"/>
              <a:t>th</a:t>
            </a:r>
            <a:r>
              <a:rPr lang="en-US" dirty="0"/>
              <a:t> 388</a:t>
            </a:r>
          </a:p>
          <a:p>
            <a:r>
              <a:rPr lang="en-US" dirty="0"/>
              <a:t>However, the same fact or facts may properly aggravate the base term</a:t>
            </a:r>
            <a:br>
              <a:rPr lang="en-US" dirty="0"/>
            </a:br>
            <a:r>
              <a:rPr lang="en-US" dirty="0"/>
              <a:t>and the term for the enhancement</a:t>
            </a:r>
          </a:p>
          <a:p>
            <a:pPr lvl="1"/>
            <a:r>
              <a:rPr lang="en-US" i="1" dirty="0"/>
              <a:t>P v. Moberly </a:t>
            </a:r>
            <a:r>
              <a:rPr lang="en-US" dirty="0"/>
              <a:t>(2009) 176 CA4th 1191</a:t>
            </a:r>
            <a:br>
              <a:rPr lang="en-US" dirty="0"/>
            </a:br>
            <a:endParaRPr lang="en-US" dirty="0"/>
          </a:p>
        </p:txBody>
      </p:sp>
    </p:spTree>
    <p:extLst>
      <p:ext uri="{BB962C8B-B14F-4D97-AF65-F5344CB8AC3E}">
        <p14:creationId xmlns:p14="http://schemas.microsoft.com/office/powerpoint/2010/main" val="319910363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Conduct Based Enhancements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3327087"/>
            <a:ext cx="10323301" cy="2545496"/>
          </a:xfrm>
        </p:spPr>
        <p:txBody>
          <a:bodyPr>
            <a:normAutofit fontScale="92500" lnSpcReduction="20000"/>
          </a:bodyPr>
          <a:lstStyle/>
          <a:p>
            <a:pPr marL="0" indent="0" algn="ctr">
              <a:buNone/>
            </a:pPr>
            <a:r>
              <a:rPr lang="en-US" sz="7200" b="1" u="sng" dirty="0">
                <a:solidFill>
                  <a:srgbClr val="FF0000"/>
                </a:solidFill>
              </a:rPr>
              <a:t>PLEAD AND PROVE </a:t>
            </a:r>
          </a:p>
          <a:p>
            <a:pPr marL="0" indent="0" algn="ctr">
              <a:buNone/>
            </a:pPr>
            <a:r>
              <a:rPr lang="en-US" sz="4000" dirty="0">
                <a:solidFill>
                  <a:srgbClr val="FF0000"/>
                </a:solidFill>
              </a:rPr>
              <a:t>To each count</a:t>
            </a:r>
          </a:p>
          <a:p>
            <a:pPr marL="0" indent="0" algn="ctr">
              <a:buNone/>
            </a:pPr>
            <a:endParaRPr lang="en-US" sz="4000" dirty="0">
              <a:solidFill>
                <a:srgbClr val="FF0000"/>
              </a:solidFill>
            </a:endParaRPr>
          </a:p>
          <a:p>
            <a:pPr marL="0" indent="0" algn="ctr">
              <a:buNone/>
            </a:pPr>
            <a:r>
              <a:rPr lang="en-US" sz="4000" i="1" dirty="0"/>
              <a:t>People v. Anderson</a:t>
            </a:r>
            <a:r>
              <a:rPr lang="en-US" sz="4000" dirty="0"/>
              <a:t> (2020) 9 Cal.5th 946</a:t>
            </a:r>
          </a:p>
          <a:p>
            <a:pPr marL="0" indent="0" algn="ctr">
              <a:buNone/>
            </a:pPr>
            <a:endParaRPr lang="en-US" dirty="0"/>
          </a:p>
        </p:txBody>
      </p:sp>
    </p:spTree>
    <p:extLst>
      <p:ext uri="{BB962C8B-B14F-4D97-AF65-F5344CB8AC3E}">
        <p14:creationId xmlns:p14="http://schemas.microsoft.com/office/powerpoint/2010/main" val="277131497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63C11A00-A2A3-417C-B33D-DC753ED7C3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3964" t="3964" r="3964" b="3964"/>
          <a:stretch>
            <a:fillRect/>
          </a:stretch>
        </p:blipFill>
        <p:spPr>
          <a:xfrm>
            <a:off x="0" y="1"/>
            <a:ext cx="12192000" cy="6857998"/>
          </a:xfrm>
          <a:custGeom>
            <a:avLst/>
            <a:gdLst>
              <a:gd name="connsiteX0" fmla="*/ 0 w 12192000"/>
              <a:gd name="connsiteY0" fmla="*/ 0 h 6857998"/>
              <a:gd name="connsiteX1" fmla="*/ 12192000 w 12192000"/>
              <a:gd name="connsiteY1" fmla="*/ 0 h 6857998"/>
              <a:gd name="connsiteX2" fmla="*/ 12192000 w 12192000"/>
              <a:gd name="connsiteY2" fmla="*/ 6857998 h 6857998"/>
              <a:gd name="connsiteX3" fmla="*/ 0 w 12192000"/>
              <a:gd name="connsiteY3" fmla="*/ 6857998 h 6857998"/>
            </a:gdLst>
            <a:ahLst/>
            <a:cxnLst>
              <a:cxn ang="0">
                <a:pos x="connsiteX0" y="connsiteY0"/>
              </a:cxn>
              <a:cxn ang="0">
                <a:pos x="connsiteX1" y="connsiteY1"/>
              </a:cxn>
              <a:cxn ang="0">
                <a:pos x="connsiteX2" y="connsiteY2"/>
              </a:cxn>
              <a:cxn ang="0">
                <a:pos x="connsiteX3" y="connsiteY3"/>
              </a:cxn>
            </a:cxnLst>
            <a:rect l="l" t="t" r="r" b="b"/>
            <a:pathLst>
              <a:path w="12192000" h="6857998">
                <a:moveTo>
                  <a:pt x="0" y="0"/>
                </a:moveTo>
                <a:lnTo>
                  <a:pt x="12192000" y="0"/>
                </a:lnTo>
                <a:lnTo>
                  <a:pt x="12192000" y="6857998"/>
                </a:lnTo>
                <a:lnTo>
                  <a:pt x="0" y="6857998"/>
                </a:lnTo>
                <a:close/>
              </a:path>
            </a:pathLst>
          </a:custGeom>
        </p:spPr>
      </p:pic>
      <p:sp>
        <p:nvSpPr>
          <p:cNvPr id="3" name="Content Placeholder 2">
            <a:extLst>
              <a:ext uri="{FF2B5EF4-FFF2-40B4-BE49-F238E27FC236}">
                <a16:creationId xmlns:a16="http://schemas.microsoft.com/office/drawing/2014/main" id="{850B39B2-D618-4DB8-869B-E2FAC940BC3B}"/>
              </a:ext>
            </a:extLst>
          </p:cNvPr>
          <p:cNvSpPr>
            <a:spLocks noGrp="1"/>
          </p:cNvSpPr>
          <p:nvPr>
            <p:ph idx="1"/>
          </p:nvPr>
        </p:nvSpPr>
        <p:spPr>
          <a:xfrm>
            <a:off x="2520902" y="2669381"/>
            <a:ext cx="6955124" cy="1519238"/>
          </a:xfrm>
        </p:spPr>
        <p:txBody>
          <a:bodyPr anchor="t">
            <a:normAutofit fontScale="92500" lnSpcReduction="20000"/>
          </a:bodyPr>
          <a:lstStyle/>
          <a:p>
            <a:pPr marL="0" indent="0" algn="ctr">
              <a:buNone/>
            </a:pPr>
            <a:r>
              <a:rPr lang="en-US" sz="6000" dirty="0">
                <a:solidFill>
                  <a:srgbClr val="FFFFFF"/>
                </a:solidFill>
              </a:rPr>
              <a:t>Status </a:t>
            </a:r>
          </a:p>
          <a:p>
            <a:pPr marL="0" indent="0" algn="ctr">
              <a:buNone/>
            </a:pPr>
            <a:r>
              <a:rPr lang="en-US" sz="6000" dirty="0">
                <a:solidFill>
                  <a:srgbClr val="FFFFFF"/>
                </a:solidFill>
              </a:rPr>
              <a:t>Enhancements</a:t>
            </a:r>
          </a:p>
        </p:txBody>
      </p:sp>
    </p:spTree>
    <p:extLst>
      <p:ext uri="{BB962C8B-B14F-4D97-AF65-F5344CB8AC3E}">
        <p14:creationId xmlns:p14="http://schemas.microsoft.com/office/powerpoint/2010/main" val="3304471184"/>
      </p:ext>
    </p:extLst>
  </p:cSld>
  <p:clrMapOvr>
    <a:overrideClrMapping bg1="dk1" tx1="lt1" bg2="dk2" tx2="lt2" accent1="accent1" accent2="accent2" accent3="accent3" accent4="accent4" accent5="accent5" accent6="accent6" hlink="hlink" folHlink="folHlink"/>
  </p:clrMapOvr>
</p:sld>
</file>

<file path=ppt/slides/slide7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On Bail – PC 12022.1</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u="sng" dirty="0"/>
              <a:t>PC 12022.1(b)(1)</a:t>
            </a:r>
          </a:p>
          <a:p>
            <a:pPr marL="0" indent="0">
              <a:buNone/>
            </a:pPr>
            <a:endParaRPr lang="en-US" dirty="0"/>
          </a:p>
          <a:p>
            <a:pPr marL="0" indent="0">
              <a:buNone/>
            </a:pPr>
            <a:r>
              <a:rPr lang="en-US" dirty="0"/>
              <a:t>Any person arrested for a secondary offense that was alleged to have been committed while that person was released from custody on a primary offense shall be subject to a penalty enhancement of an additional two years, which shall be served consecutive to any other term imposed by the court.</a:t>
            </a:r>
          </a:p>
        </p:txBody>
      </p:sp>
    </p:spTree>
    <p:extLst>
      <p:ext uri="{BB962C8B-B14F-4D97-AF65-F5344CB8AC3E}">
        <p14:creationId xmlns:p14="http://schemas.microsoft.com/office/powerpoint/2010/main" val="54195719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On Bail – PC 12022.1</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Primary Offense</a:t>
            </a:r>
          </a:p>
          <a:p>
            <a:pPr lvl="1"/>
            <a:r>
              <a:rPr lang="en-US" dirty="0"/>
              <a:t>“Primary offense” means a felony offense for which a person has been released from custody on bail or on his or her own recognizance prior to the judgment becoming final, including the disposition of any appeal, or for which release on bail or his or her own recognizance has been revoked. </a:t>
            </a:r>
          </a:p>
          <a:p>
            <a:r>
              <a:rPr lang="en-US" dirty="0"/>
              <a:t>Secondary Offense</a:t>
            </a:r>
          </a:p>
          <a:p>
            <a:pPr lvl="1"/>
            <a:r>
              <a:rPr lang="en-US" dirty="0"/>
              <a:t>“Secondary offense” means a felony offense alleged to have been committed while the person is released from custody for a primary offense.</a:t>
            </a:r>
          </a:p>
          <a:p>
            <a:pPr marL="0" indent="0">
              <a:buNone/>
            </a:pPr>
            <a:endParaRPr lang="en-US" dirty="0"/>
          </a:p>
        </p:txBody>
      </p:sp>
    </p:spTree>
    <p:extLst>
      <p:ext uri="{BB962C8B-B14F-4D97-AF65-F5344CB8AC3E}">
        <p14:creationId xmlns:p14="http://schemas.microsoft.com/office/powerpoint/2010/main" val="331004713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On Bail – PC 12022.1</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Mandatory Consecutive</a:t>
            </a:r>
          </a:p>
          <a:p>
            <a:pPr lvl="1"/>
            <a:r>
              <a:rPr lang="en-US" dirty="0"/>
              <a:t>If the person is convicted of a felony for the primary offense, is sentenced to state prison for the primary offense, and is convicted of a felony for the secondary offense, any sentence for the secondary offense shall be consecutive to the primary sentence </a:t>
            </a:r>
          </a:p>
          <a:p>
            <a:pPr lvl="1"/>
            <a:r>
              <a:rPr lang="en-US" dirty="0"/>
              <a:t>Any person arrested for a secondary offense that was alleged to have been committed while that person was released from custody on a primary offense shall be subject to a penalty enhancement of an additional two years, which shall be served consecutive to any other term imposed by the court.</a:t>
            </a:r>
          </a:p>
        </p:txBody>
      </p:sp>
    </p:spTree>
    <p:extLst>
      <p:ext uri="{BB962C8B-B14F-4D97-AF65-F5344CB8AC3E}">
        <p14:creationId xmlns:p14="http://schemas.microsoft.com/office/powerpoint/2010/main" val="97482535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Combination of PC 1170.1(a) &amp; 12022.1</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1295401" y="3516236"/>
            <a:ext cx="2913411" cy="2753937"/>
          </a:xfrm>
        </p:spPr>
        <p:txBody>
          <a:bodyPr/>
          <a:lstStyle/>
          <a:p>
            <a:pPr marL="0" indent="0" algn="ctr">
              <a:buNone/>
            </a:pPr>
            <a:r>
              <a:rPr lang="en-US" dirty="0"/>
              <a:t>Principal </a:t>
            </a:r>
          </a:p>
          <a:p>
            <a:pPr marL="0" indent="0" algn="ctr">
              <a:buNone/>
            </a:pPr>
            <a:r>
              <a:rPr lang="en-US" dirty="0"/>
              <a:t>&amp;</a:t>
            </a:r>
          </a:p>
          <a:p>
            <a:pPr marL="0" indent="0" algn="ctr">
              <a:buNone/>
            </a:pPr>
            <a:r>
              <a:rPr lang="en-US" dirty="0"/>
              <a:t>Subordinate</a:t>
            </a:r>
          </a:p>
        </p:txBody>
      </p:sp>
      <p:sp>
        <p:nvSpPr>
          <p:cNvPr id="6" name="Content Placeholder 2">
            <a:extLst>
              <a:ext uri="{FF2B5EF4-FFF2-40B4-BE49-F238E27FC236}">
                <a16:creationId xmlns:a16="http://schemas.microsoft.com/office/drawing/2014/main" id="{4635CC31-A22C-4C56-891F-8E167C4FB592}"/>
              </a:ext>
            </a:extLst>
          </p:cNvPr>
          <p:cNvSpPr txBox="1">
            <a:spLocks/>
          </p:cNvSpPr>
          <p:nvPr/>
        </p:nvSpPr>
        <p:spPr>
          <a:xfrm>
            <a:off x="6705601" y="3428999"/>
            <a:ext cx="2913411" cy="27539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dirty="0"/>
              <a:t>Primary  </a:t>
            </a:r>
          </a:p>
          <a:p>
            <a:pPr marL="0" indent="0" algn="ctr">
              <a:buFont typeface="Arial" panose="020B0604020202020204" pitchFamily="34" charset="0"/>
              <a:buNone/>
            </a:pPr>
            <a:r>
              <a:rPr lang="en-US" dirty="0"/>
              <a:t>&amp;</a:t>
            </a:r>
          </a:p>
          <a:p>
            <a:pPr marL="0" indent="0" algn="ctr">
              <a:buFont typeface="Arial" panose="020B0604020202020204" pitchFamily="34" charset="0"/>
              <a:buNone/>
            </a:pPr>
            <a:r>
              <a:rPr lang="en-US" dirty="0"/>
              <a:t>Secondary</a:t>
            </a:r>
          </a:p>
        </p:txBody>
      </p:sp>
      <p:sp>
        <p:nvSpPr>
          <p:cNvPr id="2" name="Not Equal 1">
            <a:extLst>
              <a:ext uri="{FF2B5EF4-FFF2-40B4-BE49-F238E27FC236}">
                <a16:creationId xmlns:a16="http://schemas.microsoft.com/office/drawing/2014/main" id="{EBA0345C-10EF-44C5-B7C2-66603A3305A6}"/>
              </a:ext>
            </a:extLst>
          </p:cNvPr>
          <p:cNvSpPr/>
          <p:nvPr/>
        </p:nvSpPr>
        <p:spPr>
          <a:xfrm>
            <a:off x="4285013" y="3516236"/>
            <a:ext cx="2268187" cy="1175657"/>
          </a:xfrm>
          <a:prstGeom prst="mathNotEqual">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62938979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Combination of PC 1170.1(a) &amp; 12022.1</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1242953" y="3173663"/>
            <a:ext cx="10323301" cy="3971667"/>
          </a:xfrm>
        </p:spPr>
        <p:txBody>
          <a:bodyPr/>
          <a:lstStyle/>
          <a:p>
            <a:r>
              <a:rPr lang="en-US" sz="3600" dirty="0"/>
              <a:t>The "principal term" is the crime with the longest sentence, regardless of whether it is the "primary" or "secondary" offense.</a:t>
            </a:r>
            <a:endParaRPr lang="en-US" dirty="0"/>
          </a:p>
          <a:p>
            <a:pPr lvl="1"/>
            <a:r>
              <a:rPr lang="en-US" i="1" dirty="0"/>
              <a:t>P. v. Melchor </a:t>
            </a:r>
            <a:r>
              <a:rPr lang="en-US" dirty="0"/>
              <a:t>(1989) 211 Cal.App.3d 1485, 1490</a:t>
            </a:r>
            <a:br>
              <a:rPr lang="en-US" dirty="0"/>
            </a:br>
            <a:endParaRPr lang="en-US" dirty="0"/>
          </a:p>
        </p:txBody>
      </p:sp>
    </p:spTree>
    <p:extLst>
      <p:ext uri="{BB962C8B-B14F-4D97-AF65-F5344CB8AC3E}">
        <p14:creationId xmlns:p14="http://schemas.microsoft.com/office/powerpoint/2010/main" val="404924760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63C11A00-A2A3-417C-B33D-DC753ED7C3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3964" t="3964" r="3964" b="3964"/>
          <a:stretch>
            <a:fillRect/>
          </a:stretch>
        </p:blipFill>
        <p:spPr>
          <a:xfrm>
            <a:off x="0" y="1"/>
            <a:ext cx="12192000" cy="6857998"/>
          </a:xfrm>
          <a:custGeom>
            <a:avLst/>
            <a:gdLst>
              <a:gd name="connsiteX0" fmla="*/ 0 w 12192000"/>
              <a:gd name="connsiteY0" fmla="*/ 0 h 6857998"/>
              <a:gd name="connsiteX1" fmla="*/ 12192000 w 12192000"/>
              <a:gd name="connsiteY1" fmla="*/ 0 h 6857998"/>
              <a:gd name="connsiteX2" fmla="*/ 12192000 w 12192000"/>
              <a:gd name="connsiteY2" fmla="*/ 6857998 h 6857998"/>
              <a:gd name="connsiteX3" fmla="*/ 0 w 12192000"/>
              <a:gd name="connsiteY3" fmla="*/ 6857998 h 6857998"/>
            </a:gdLst>
            <a:ahLst/>
            <a:cxnLst>
              <a:cxn ang="0">
                <a:pos x="connsiteX0" y="connsiteY0"/>
              </a:cxn>
              <a:cxn ang="0">
                <a:pos x="connsiteX1" y="connsiteY1"/>
              </a:cxn>
              <a:cxn ang="0">
                <a:pos x="connsiteX2" y="connsiteY2"/>
              </a:cxn>
              <a:cxn ang="0">
                <a:pos x="connsiteX3" y="connsiteY3"/>
              </a:cxn>
            </a:cxnLst>
            <a:rect l="l" t="t" r="r" b="b"/>
            <a:pathLst>
              <a:path w="12192000" h="6857998">
                <a:moveTo>
                  <a:pt x="0" y="0"/>
                </a:moveTo>
                <a:lnTo>
                  <a:pt x="12192000" y="0"/>
                </a:lnTo>
                <a:lnTo>
                  <a:pt x="12192000" y="6857998"/>
                </a:lnTo>
                <a:lnTo>
                  <a:pt x="0" y="6857998"/>
                </a:lnTo>
                <a:close/>
              </a:path>
            </a:pathLst>
          </a:custGeom>
        </p:spPr>
      </p:pic>
      <p:sp>
        <p:nvSpPr>
          <p:cNvPr id="3" name="Content Placeholder 2">
            <a:extLst>
              <a:ext uri="{FF2B5EF4-FFF2-40B4-BE49-F238E27FC236}">
                <a16:creationId xmlns:a16="http://schemas.microsoft.com/office/drawing/2014/main" id="{850B39B2-D618-4DB8-869B-E2FAC940BC3B}"/>
              </a:ext>
            </a:extLst>
          </p:cNvPr>
          <p:cNvSpPr>
            <a:spLocks noGrp="1"/>
          </p:cNvSpPr>
          <p:nvPr>
            <p:ph idx="1"/>
          </p:nvPr>
        </p:nvSpPr>
        <p:spPr>
          <a:xfrm>
            <a:off x="2520902" y="2669381"/>
            <a:ext cx="6955124" cy="1519238"/>
          </a:xfrm>
        </p:spPr>
        <p:txBody>
          <a:bodyPr anchor="t">
            <a:normAutofit/>
          </a:bodyPr>
          <a:lstStyle/>
          <a:p>
            <a:pPr marL="0" indent="0" algn="ctr">
              <a:buNone/>
            </a:pPr>
            <a:r>
              <a:rPr lang="en-US" sz="6000" dirty="0">
                <a:solidFill>
                  <a:srgbClr val="FFFFFF"/>
                </a:solidFill>
              </a:rPr>
              <a:t>Prior Convictions</a:t>
            </a:r>
          </a:p>
        </p:txBody>
      </p:sp>
    </p:spTree>
    <p:extLst>
      <p:ext uri="{BB962C8B-B14F-4D97-AF65-F5344CB8AC3E}">
        <p14:creationId xmlns:p14="http://schemas.microsoft.com/office/powerpoint/2010/main" val="631472112"/>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PC 654 - Exceptions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a:bodyPr>
          <a:lstStyle/>
          <a:p>
            <a:r>
              <a:rPr lang="en-US" dirty="0"/>
              <a:t>Does not bar multiple punishment for violations of the same provision of law.</a:t>
            </a:r>
          </a:p>
          <a:p>
            <a:pPr lvl="1"/>
            <a:r>
              <a:rPr lang="en-US" i="1" dirty="0"/>
              <a:t>P v. Correa </a:t>
            </a:r>
            <a:r>
              <a:rPr lang="en-US" dirty="0"/>
              <a:t>(2012) 54 </a:t>
            </a:r>
            <a:r>
              <a:rPr lang="en-US" dirty="0" err="1"/>
              <a:t>Cal.4th</a:t>
            </a:r>
            <a:r>
              <a:rPr lang="en-US" dirty="0"/>
              <a:t> 331 (seven counts of PC 29800(a)(1))</a:t>
            </a:r>
          </a:p>
          <a:p>
            <a:r>
              <a:rPr lang="en-US" dirty="0"/>
              <a:t>Victims of Violent Crimes</a:t>
            </a:r>
          </a:p>
          <a:p>
            <a:pPr lvl="1"/>
            <a:r>
              <a:rPr lang="en-US" i="1" dirty="0"/>
              <a:t>P v. </a:t>
            </a:r>
            <a:r>
              <a:rPr lang="en-US" i="1" dirty="0" err="1"/>
              <a:t>Deloza</a:t>
            </a:r>
            <a:r>
              <a:rPr lang="en-US" i="1" dirty="0"/>
              <a:t> </a:t>
            </a:r>
            <a:r>
              <a:rPr lang="en-US" dirty="0"/>
              <a:t>(1998) 8 </a:t>
            </a:r>
            <a:r>
              <a:rPr lang="en-US" dirty="0" err="1"/>
              <a:t>Cal.4th</a:t>
            </a:r>
            <a:r>
              <a:rPr lang="en-US" dirty="0"/>
              <a:t> 585 (multiple victims of robbery)</a:t>
            </a:r>
          </a:p>
          <a:p>
            <a:r>
              <a:rPr lang="en-US" dirty="0"/>
              <a:t>Multiple Sex Crimes, Same Victim</a:t>
            </a:r>
          </a:p>
          <a:p>
            <a:pPr lvl="1"/>
            <a:r>
              <a:rPr lang="en-US" i="1" dirty="0"/>
              <a:t>P v. Harrison </a:t>
            </a:r>
            <a:r>
              <a:rPr lang="en-US" dirty="0"/>
              <a:t>(1989) 48 </a:t>
            </a:r>
            <a:r>
              <a:rPr lang="en-US" dirty="0" err="1"/>
              <a:t>Cal.3d</a:t>
            </a:r>
            <a:r>
              <a:rPr lang="en-US" dirty="0"/>
              <a:t> 321 (multiple acts of sexual penetration with the same victim)</a:t>
            </a:r>
          </a:p>
        </p:txBody>
      </p:sp>
    </p:spTree>
    <p:extLst>
      <p:ext uri="{BB962C8B-B14F-4D97-AF65-F5344CB8AC3E}">
        <p14:creationId xmlns:p14="http://schemas.microsoft.com/office/powerpoint/2010/main" val="68767138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Prior Convictions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a:bodyPr>
          <a:lstStyle/>
          <a:p>
            <a:r>
              <a:rPr lang="en-US" dirty="0"/>
              <a:t>To qualify as a prior conviction, the date of conviction on the prior offense must occur before the date of commission of the current offense.</a:t>
            </a:r>
          </a:p>
          <a:p>
            <a:pPr lvl="1"/>
            <a:r>
              <a:rPr lang="en-US" i="1" dirty="0"/>
              <a:t>P v. McGee </a:t>
            </a:r>
            <a:r>
              <a:rPr lang="en-US" dirty="0"/>
              <a:t>(1934) 1 Cal.2d 611; </a:t>
            </a:r>
            <a:r>
              <a:rPr lang="en-US" i="1" dirty="0"/>
              <a:t>P v. Rojas </a:t>
            </a:r>
            <a:r>
              <a:rPr lang="en-US" dirty="0"/>
              <a:t>(1988) 206 Cal.App.3d 795</a:t>
            </a:r>
          </a:p>
          <a:p>
            <a:r>
              <a:rPr lang="en-US" dirty="0"/>
              <a:t>In this context, conviction means adjudication of guilt (by verdict or plea), and pre-judgment prior convictions can be used.</a:t>
            </a:r>
          </a:p>
          <a:p>
            <a:pPr lvl="1"/>
            <a:r>
              <a:rPr lang="en-US" dirty="0"/>
              <a:t>PC 689; </a:t>
            </a:r>
            <a:r>
              <a:rPr lang="en-US" i="1" dirty="0"/>
              <a:t>P v. Johnson </a:t>
            </a:r>
            <a:r>
              <a:rPr lang="en-US" dirty="0"/>
              <a:t>(1989) 210 Cal.App.3d 316; </a:t>
            </a:r>
            <a:r>
              <a:rPr lang="en-US" i="1" dirty="0"/>
              <a:t>P. v. Rhoads </a:t>
            </a:r>
            <a:r>
              <a:rPr lang="en-US" dirty="0"/>
              <a:t>(1990) 221 Cal.App.3d 56</a:t>
            </a:r>
            <a:br>
              <a:rPr lang="en-US" dirty="0"/>
            </a:br>
            <a:endParaRPr lang="en-US" dirty="0"/>
          </a:p>
        </p:txBody>
      </p:sp>
    </p:spTree>
    <p:extLst>
      <p:ext uri="{BB962C8B-B14F-4D97-AF65-F5344CB8AC3E}">
        <p14:creationId xmlns:p14="http://schemas.microsoft.com/office/powerpoint/2010/main" val="118928672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Prior Convictions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lnSpcReduction="10000"/>
          </a:bodyPr>
          <a:lstStyle/>
          <a:p>
            <a:r>
              <a:rPr lang="en-US" dirty="0"/>
              <a:t>Priors under a previous statute with matching elements can qualify.</a:t>
            </a:r>
          </a:p>
          <a:p>
            <a:pPr lvl="1"/>
            <a:r>
              <a:rPr lang="en-US" dirty="0"/>
              <a:t>PC 668.5</a:t>
            </a:r>
          </a:p>
          <a:p>
            <a:r>
              <a:rPr lang="en-US" dirty="0"/>
              <a:t>Prior felony convictions from another jurisdiction (another state or federal) with matching elements qualify as prior convictions in California</a:t>
            </a:r>
          </a:p>
          <a:p>
            <a:pPr lvl="1"/>
            <a:r>
              <a:rPr lang="en-US" dirty="0"/>
              <a:t>PC 668; </a:t>
            </a:r>
            <a:r>
              <a:rPr lang="en-US" i="1" dirty="0"/>
              <a:t>P v. Johnson </a:t>
            </a:r>
            <a:r>
              <a:rPr lang="en-US" dirty="0"/>
              <a:t>(1995) 33 Cal.App.4th 623; </a:t>
            </a:r>
          </a:p>
          <a:p>
            <a:r>
              <a:rPr lang="en-US" dirty="0"/>
              <a:t>A juvenile adjudication is </a:t>
            </a:r>
            <a:r>
              <a:rPr lang="en-US" b="1" u="sng" dirty="0"/>
              <a:t>not</a:t>
            </a:r>
            <a:r>
              <a:rPr lang="en-US" dirty="0"/>
              <a:t> a criminal conviction</a:t>
            </a:r>
          </a:p>
          <a:p>
            <a:pPr lvl="1"/>
            <a:r>
              <a:rPr lang="en-US" dirty="0"/>
              <a:t>WI 203; </a:t>
            </a:r>
            <a:r>
              <a:rPr lang="en-US" i="1" dirty="0"/>
              <a:t>P. v. West </a:t>
            </a:r>
            <a:r>
              <a:rPr lang="en-US" dirty="0"/>
              <a:t>(1984) 154 Cal.App.3d 100 </a:t>
            </a:r>
            <a:br>
              <a:rPr lang="en-US" dirty="0"/>
            </a:br>
            <a:br>
              <a:rPr lang="en-US" dirty="0"/>
            </a:br>
            <a:endParaRPr lang="en-US" dirty="0"/>
          </a:p>
        </p:txBody>
      </p:sp>
    </p:spTree>
    <p:extLst>
      <p:ext uri="{BB962C8B-B14F-4D97-AF65-F5344CB8AC3E}">
        <p14:creationId xmlns:p14="http://schemas.microsoft.com/office/powerpoint/2010/main" val="426510450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Prior Convictions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lnSpcReduction="10000"/>
          </a:bodyPr>
          <a:lstStyle/>
          <a:p>
            <a:r>
              <a:rPr lang="en-US" dirty="0"/>
              <a:t>Generally speaking, reduction of a 'wobbler' to a misdemeanor precludes its use as a prior felony conviction in a subsequent prosecution. </a:t>
            </a:r>
          </a:p>
          <a:p>
            <a:pPr lvl="1"/>
            <a:r>
              <a:rPr lang="en-US" i="1" dirty="0"/>
              <a:t>P v. Park </a:t>
            </a:r>
            <a:r>
              <a:rPr lang="en-US" dirty="0"/>
              <a:t>(2013) 56 Cal.4th 782; </a:t>
            </a:r>
            <a:r>
              <a:rPr lang="en-US" i="1" dirty="0"/>
              <a:t>P v. Banks </a:t>
            </a:r>
            <a:r>
              <a:rPr lang="en-US" dirty="0"/>
              <a:t>(1959) 53 Cal.2d 370</a:t>
            </a:r>
          </a:p>
          <a:p>
            <a:pPr lvl="1"/>
            <a:r>
              <a:rPr lang="en-US" dirty="0"/>
              <a:t>One exception is the Three Strikes law</a:t>
            </a:r>
          </a:p>
          <a:p>
            <a:r>
              <a:rPr lang="en-US" dirty="0"/>
              <a:t>Prior felonies that have been dismissed pursuant to PC 1203.4</a:t>
            </a:r>
            <a:br>
              <a:rPr lang="en-US" dirty="0"/>
            </a:br>
            <a:r>
              <a:rPr lang="en-US" dirty="0"/>
              <a:t>or WI 1772 can still be used as prior convictions.</a:t>
            </a:r>
          </a:p>
          <a:p>
            <a:pPr lvl="1"/>
            <a:r>
              <a:rPr lang="en-US" dirty="0"/>
              <a:t>PC 1203.4(a); </a:t>
            </a:r>
            <a:r>
              <a:rPr lang="en-US" i="1" dirty="0"/>
              <a:t>P v. Park </a:t>
            </a:r>
            <a:r>
              <a:rPr lang="en-US" dirty="0"/>
              <a:t>(2013) 56 Cal.4th 782; </a:t>
            </a:r>
            <a:r>
              <a:rPr lang="en-US" i="1" dirty="0"/>
              <a:t>P v. Diaz </a:t>
            </a:r>
            <a:r>
              <a:rPr lang="en-US" dirty="0"/>
              <a:t>(1996) 41 Cal.App.4th 1424</a:t>
            </a:r>
            <a:br>
              <a:rPr lang="en-US" dirty="0"/>
            </a:br>
            <a:endParaRPr lang="en-US" dirty="0"/>
          </a:p>
        </p:txBody>
      </p:sp>
    </p:spTree>
    <p:extLst>
      <p:ext uri="{BB962C8B-B14F-4D97-AF65-F5344CB8AC3E}">
        <p14:creationId xmlns:p14="http://schemas.microsoft.com/office/powerpoint/2010/main" val="175799962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Prior Convictions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a:bodyPr>
          <a:lstStyle/>
          <a:p>
            <a:r>
              <a:rPr lang="en-US" dirty="0"/>
              <a:t>The same prior conviction can be used as both an element of the offense or to elevate a crime to a felony and also as an enhancement; there is no PC 654 or “dual use” violation </a:t>
            </a:r>
          </a:p>
          <a:p>
            <a:pPr lvl="1"/>
            <a:r>
              <a:rPr lang="en-US" i="1" dirty="0"/>
              <a:t>P v. Baird </a:t>
            </a:r>
            <a:r>
              <a:rPr lang="en-US" dirty="0"/>
              <a:t>(1995) 12 Cal.4th 126 </a:t>
            </a:r>
            <a:br>
              <a:rPr lang="en-US" dirty="0"/>
            </a:br>
            <a:br>
              <a:rPr lang="en-US" dirty="0"/>
            </a:br>
            <a:endParaRPr lang="en-US" dirty="0"/>
          </a:p>
        </p:txBody>
      </p:sp>
    </p:spTree>
    <p:extLst>
      <p:ext uri="{BB962C8B-B14F-4D97-AF65-F5344CB8AC3E}">
        <p14:creationId xmlns:p14="http://schemas.microsoft.com/office/powerpoint/2010/main" val="289585564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PC 667(a) – “Nickle” Priors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a:bodyPr>
          <a:lstStyle/>
          <a:p>
            <a:r>
              <a:rPr lang="en-US" dirty="0"/>
              <a:t>If the current offense is a “serious felony” as defined in PC 1192.7(c), add five years for each separate “serious felony” prior conviction</a:t>
            </a:r>
          </a:p>
          <a:p>
            <a:pPr lvl="1"/>
            <a:r>
              <a:rPr lang="en-US" dirty="0"/>
              <a:t>No Washout</a:t>
            </a:r>
          </a:p>
          <a:p>
            <a:pPr lvl="1"/>
            <a:r>
              <a:rPr lang="en-US" dirty="0"/>
              <a:t>Court can strike per PC 1385</a:t>
            </a:r>
          </a:p>
          <a:p>
            <a:r>
              <a:rPr lang="en-US" dirty="0"/>
              <a:t>Prior convictions must be separately brought and tried.</a:t>
            </a:r>
          </a:p>
          <a:p>
            <a:pPr lvl="1"/>
            <a:r>
              <a:rPr lang="en-US" dirty="0"/>
              <a:t>PC 667(a)(1); </a:t>
            </a:r>
            <a:r>
              <a:rPr lang="en-US" i="1" dirty="0"/>
              <a:t>P v. Jones </a:t>
            </a:r>
            <a:r>
              <a:rPr lang="en-US" dirty="0"/>
              <a:t>(2015) 236 Cal.App.4th 1411. </a:t>
            </a:r>
          </a:p>
          <a:p>
            <a:pPr lvl="1"/>
            <a:r>
              <a:rPr lang="en-US" dirty="0"/>
              <a:t>If they are separate docket numbers, it does not matter if the convictions, sentencing, or prison terms happened concurrently</a:t>
            </a:r>
          </a:p>
        </p:txBody>
      </p:sp>
    </p:spTree>
    <p:extLst>
      <p:ext uri="{BB962C8B-B14F-4D97-AF65-F5344CB8AC3E}">
        <p14:creationId xmlns:p14="http://schemas.microsoft.com/office/powerpoint/2010/main" val="27067196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PC 667.5 – Prison Priors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fontScale="92500" lnSpcReduction="10000"/>
          </a:bodyPr>
          <a:lstStyle/>
          <a:p>
            <a:r>
              <a:rPr lang="en-US" dirty="0"/>
              <a:t>PC 667.5(a)</a:t>
            </a:r>
          </a:p>
          <a:p>
            <a:pPr lvl="1"/>
            <a:r>
              <a:rPr lang="en-US" dirty="0"/>
              <a:t>If the current offense is a “violent felony” as defined in PC 667.5(c), add three years for each prior separate prison term for a “violent felony”</a:t>
            </a:r>
          </a:p>
          <a:p>
            <a:pPr lvl="1"/>
            <a:r>
              <a:rPr lang="en-US" dirty="0"/>
              <a:t>Subject to 10 year “Wash-out”</a:t>
            </a:r>
          </a:p>
          <a:p>
            <a:pPr lvl="2"/>
            <a:r>
              <a:rPr lang="en-US" dirty="0"/>
              <a:t>Largely replaced by PC 667(a) Nickle Priors as you cannot impose both a prison prior and a Nickle Prior for the same conviction/commitment</a:t>
            </a:r>
          </a:p>
          <a:p>
            <a:pPr lvl="2"/>
            <a:r>
              <a:rPr lang="en-US" dirty="0"/>
              <a:t>Consider charging since court can strike Nickle Priors now</a:t>
            </a:r>
          </a:p>
          <a:p>
            <a:r>
              <a:rPr lang="en-US" dirty="0"/>
              <a:t>PC 667.5(b)</a:t>
            </a:r>
          </a:p>
          <a:p>
            <a:pPr lvl="1"/>
            <a:r>
              <a:rPr lang="en-US" dirty="0"/>
              <a:t>If the current offense is any felony, add one year for each prior separate state prison term, for a sexually violent offense listed in WI 6600(b)</a:t>
            </a:r>
          </a:p>
          <a:p>
            <a:pPr lvl="1"/>
            <a:r>
              <a:rPr lang="en-US" dirty="0"/>
              <a:t>Subject to 10 year “Wash-out”</a:t>
            </a:r>
            <a:br>
              <a:rPr lang="en-US" dirty="0"/>
            </a:br>
            <a:endParaRPr lang="en-US" dirty="0"/>
          </a:p>
          <a:p>
            <a:pPr lvl="1"/>
            <a:endParaRPr lang="en-US" dirty="0"/>
          </a:p>
        </p:txBody>
      </p:sp>
    </p:spTree>
    <p:extLst>
      <p:ext uri="{BB962C8B-B14F-4D97-AF65-F5344CB8AC3E}">
        <p14:creationId xmlns:p14="http://schemas.microsoft.com/office/powerpoint/2010/main" val="71940223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Status Based Enhancements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3327087"/>
            <a:ext cx="10323301" cy="2545496"/>
          </a:xfrm>
        </p:spPr>
        <p:txBody>
          <a:bodyPr>
            <a:normAutofit/>
          </a:bodyPr>
          <a:lstStyle/>
          <a:p>
            <a:pPr marL="0" indent="0" algn="ctr">
              <a:buNone/>
            </a:pPr>
            <a:r>
              <a:rPr lang="en-US" sz="7200" b="1" u="sng" dirty="0">
                <a:solidFill>
                  <a:srgbClr val="FF0000"/>
                </a:solidFill>
              </a:rPr>
              <a:t>PLEAD AND PROVE </a:t>
            </a:r>
          </a:p>
          <a:p>
            <a:pPr marL="0" indent="0" algn="ctr">
              <a:buNone/>
            </a:pPr>
            <a:endParaRPr lang="en-US" sz="4000" dirty="0">
              <a:solidFill>
                <a:srgbClr val="FF0000"/>
              </a:solidFill>
            </a:endParaRPr>
          </a:p>
          <a:p>
            <a:pPr marL="0" indent="0" algn="ctr">
              <a:buNone/>
            </a:pPr>
            <a:endParaRPr lang="en-US" dirty="0"/>
          </a:p>
        </p:txBody>
      </p:sp>
    </p:spTree>
    <p:extLst>
      <p:ext uri="{BB962C8B-B14F-4D97-AF65-F5344CB8AC3E}">
        <p14:creationId xmlns:p14="http://schemas.microsoft.com/office/powerpoint/2010/main" val="6556345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63C11A00-A2A3-417C-B33D-DC753ED7C3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3964" t="3964" r="3964" b="3964"/>
          <a:stretch>
            <a:fillRect/>
          </a:stretch>
        </p:blipFill>
        <p:spPr>
          <a:xfrm>
            <a:off x="0" y="1"/>
            <a:ext cx="12192000" cy="6857998"/>
          </a:xfrm>
          <a:custGeom>
            <a:avLst/>
            <a:gdLst>
              <a:gd name="connsiteX0" fmla="*/ 0 w 12192000"/>
              <a:gd name="connsiteY0" fmla="*/ 0 h 6857998"/>
              <a:gd name="connsiteX1" fmla="*/ 12192000 w 12192000"/>
              <a:gd name="connsiteY1" fmla="*/ 0 h 6857998"/>
              <a:gd name="connsiteX2" fmla="*/ 12192000 w 12192000"/>
              <a:gd name="connsiteY2" fmla="*/ 6857998 h 6857998"/>
              <a:gd name="connsiteX3" fmla="*/ 0 w 12192000"/>
              <a:gd name="connsiteY3" fmla="*/ 6857998 h 6857998"/>
            </a:gdLst>
            <a:ahLst/>
            <a:cxnLst>
              <a:cxn ang="0">
                <a:pos x="connsiteX0" y="connsiteY0"/>
              </a:cxn>
              <a:cxn ang="0">
                <a:pos x="connsiteX1" y="connsiteY1"/>
              </a:cxn>
              <a:cxn ang="0">
                <a:pos x="connsiteX2" y="connsiteY2"/>
              </a:cxn>
              <a:cxn ang="0">
                <a:pos x="connsiteX3" y="connsiteY3"/>
              </a:cxn>
            </a:cxnLst>
            <a:rect l="l" t="t" r="r" b="b"/>
            <a:pathLst>
              <a:path w="12192000" h="6857998">
                <a:moveTo>
                  <a:pt x="0" y="0"/>
                </a:moveTo>
                <a:lnTo>
                  <a:pt x="12192000" y="0"/>
                </a:lnTo>
                <a:lnTo>
                  <a:pt x="12192000" y="6857998"/>
                </a:lnTo>
                <a:lnTo>
                  <a:pt x="0" y="6857998"/>
                </a:lnTo>
                <a:close/>
              </a:path>
            </a:pathLst>
          </a:custGeom>
        </p:spPr>
      </p:pic>
      <p:sp>
        <p:nvSpPr>
          <p:cNvPr id="3" name="Content Placeholder 2">
            <a:extLst>
              <a:ext uri="{FF2B5EF4-FFF2-40B4-BE49-F238E27FC236}">
                <a16:creationId xmlns:a16="http://schemas.microsoft.com/office/drawing/2014/main" id="{850B39B2-D618-4DB8-869B-E2FAC940BC3B}"/>
              </a:ext>
            </a:extLst>
          </p:cNvPr>
          <p:cNvSpPr>
            <a:spLocks noGrp="1"/>
          </p:cNvSpPr>
          <p:nvPr>
            <p:ph idx="1"/>
          </p:nvPr>
        </p:nvSpPr>
        <p:spPr>
          <a:xfrm>
            <a:off x="2520902" y="2669381"/>
            <a:ext cx="6955124" cy="1519238"/>
          </a:xfrm>
        </p:spPr>
        <p:txBody>
          <a:bodyPr anchor="t">
            <a:normAutofit/>
          </a:bodyPr>
          <a:lstStyle/>
          <a:p>
            <a:pPr marL="0" indent="0" algn="ctr">
              <a:buNone/>
            </a:pPr>
            <a:r>
              <a:rPr lang="en-US" sz="6000">
                <a:solidFill>
                  <a:srgbClr val="FFFFFF"/>
                </a:solidFill>
              </a:rPr>
              <a:t>Questions?</a:t>
            </a:r>
            <a:endParaRPr lang="en-US" sz="6000" dirty="0">
              <a:solidFill>
                <a:srgbClr val="FFFFFF"/>
              </a:solidFill>
            </a:endParaRPr>
          </a:p>
        </p:txBody>
      </p:sp>
    </p:spTree>
    <p:extLst>
      <p:ext uri="{BB962C8B-B14F-4D97-AF65-F5344CB8AC3E}">
        <p14:creationId xmlns:p14="http://schemas.microsoft.com/office/powerpoint/2010/main" val="4131628305"/>
      </p:ext>
    </p:extLst>
  </p:cSld>
  <p:clrMapOvr>
    <a:overrideClrMapping bg1="dk1" tx1="lt1" bg2="dk2" tx2="lt2" accent1="accent1" accent2="accent2" accent3="accent3" accent4="accent4" accent5="accent5" accent6="accent6" hlink="hlink" folHlink="folHlink"/>
  </p:clrMapOvr>
</p:sld>
</file>

<file path=ppt/slides/slide8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63C11A00-A2A3-417C-B33D-DC753ED7C3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3964" t="3964" r="3964" b="3964"/>
          <a:stretch>
            <a:fillRect/>
          </a:stretch>
        </p:blipFill>
        <p:spPr>
          <a:xfrm>
            <a:off x="0" y="1"/>
            <a:ext cx="12192000" cy="6857998"/>
          </a:xfrm>
          <a:custGeom>
            <a:avLst/>
            <a:gdLst>
              <a:gd name="connsiteX0" fmla="*/ 0 w 12192000"/>
              <a:gd name="connsiteY0" fmla="*/ 0 h 6857998"/>
              <a:gd name="connsiteX1" fmla="*/ 12192000 w 12192000"/>
              <a:gd name="connsiteY1" fmla="*/ 0 h 6857998"/>
              <a:gd name="connsiteX2" fmla="*/ 12192000 w 12192000"/>
              <a:gd name="connsiteY2" fmla="*/ 6857998 h 6857998"/>
              <a:gd name="connsiteX3" fmla="*/ 0 w 12192000"/>
              <a:gd name="connsiteY3" fmla="*/ 6857998 h 6857998"/>
            </a:gdLst>
            <a:ahLst/>
            <a:cxnLst>
              <a:cxn ang="0">
                <a:pos x="connsiteX0" y="connsiteY0"/>
              </a:cxn>
              <a:cxn ang="0">
                <a:pos x="connsiteX1" y="connsiteY1"/>
              </a:cxn>
              <a:cxn ang="0">
                <a:pos x="connsiteX2" y="connsiteY2"/>
              </a:cxn>
              <a:cxn ang="0">
                <a:pos x="connsiteX3" y="connsiteY3"/>
              </a:cxn>
            </a:cxnLst>
            <a:rect l="l" t="t" r="r" b="b"/>
            <a:pathLst>
              <a:path w="12192000" h="6857998">
                <a:moveTo>
                  <a:pt x="0" y="0"/>
                </a:moveTo>
                <a:lnTo>
                  <a:pt x="12192000" y="0"/>
                </a:lnTo>
                <a:lnTo>
                  <a:pt x="12192000" y="6857998"/>
                </a:lnTo>
                <a:lnTo>
                  <a:pt x="0" y="6857998"/>
                </a:lnTo>
                <a:close/>
              </a:path>
            </a:pathLst>
          </a:custGeom>
        </p:spPr>
      </p:pic>
      <p:sp>
        <p:nvSpPr>
          <p:cNvPr id="3" name="Content Placeholder 2">
            <a:extLst>
              <a:ext uri="{FF2B5EF4-FFF2-40B4-BE49-F238E27FC236}">
                <a16:creationId xmlns:a16="http://schemas.microsoft.com/office/drawing/2014/main" id="{850B39B2-D618-4DB8-869B-E2FAC940BC3B}"/>
              </a:ext>
            </a:extLst>
          </p:cNvPr>
          <p:cNvSpPr>
            <a:spLocks noGrp="1"/>
          </p:cNvSpPr>
          <p:nvPr>
            <p:ph idx="1"/>
          </p:nvPr>
        </p:nvSpPr>
        <p:spPr>
          <a:xfrm>
            <a:off x="2618438" y="2788802"/>
            <a:ext cx="6955124" cy="3038475"/>
          </a:xfrm>
        </p:spPr>
        <p:txBody>
          <a:bodyPr anchor="t">
            <a:normAutofit/>
          </a:bodyPr>
          <a:lstStyle/>
          <a:p>
            <a:pPr marL="0" indent="0" algn="ctr">
              <a:buNone/>
            </a:pPr>
            <a:r>
              <a:rPr lang="en-US" sz="6000" dirty="0">
                <a:solidFill>
                  <a:srgbClr val="FFFFFF"/>
                </a:solidFill>
              </a:rPr>
              <a:t>PART II</a:t>
            </a:r>
          </a:p>
        </p:txBody>
      </p:sp>
    </p:spTree>
    <p:extLst>
      <p:ext uri="{BB962C8B-B14F-4D97-AF65-F5344CB8AC3E}">
        <p14:creationId xmlns:p14="http://schemas.microsoft.com/office/powerpoint/2010/main" val="1155746964"/>
      </p:ext>
    </p:extLst>
  </p:cSld>
  <p:clrMapOvr>
    <a:overrideClrMapping bg1="dk1" tx1="lt1" bg2="dk2" tx2="lt2" accent1="accent1" accent2="accent2" accent3="accent3" accent4="accent4" accent5="accent5" accent6="accent6" hlink="hlink" folHlink="folHlink"/>
  </p:clrMapOvr>
</p:sld>
</file>

<file path=ppt/slides/slide8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63C11A00-A2A3-417C-B33D-DC753ED7C3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3964" t="3964" r="3964" b="3964"/>
          <a:stretch>
            <a:fillRect/>
          </a:stretch>
        </p:blipFill>
        <p:spPr>
          <a:xfrm>
            <a:off x="0" y="1"/>
            <a:ext cx="12192000" cy="6857998"/>
          </a:xfrm>
          <a:custGeom>
            <a:avLst/>
            <a:gdLst>
              <a:gd name="connsiteX0" fmla="*/ 0 w 12192000"/>
              <a:gd name="connsiteY0" fmla="*/ 0 h 6857998"/>
              <a:gd name="connsiteX1" fmla="*/ 12192000 w 12192000"/>
              <a:gd name="connsiteY1" fmla="*/ 0 h 6857998"/>
              <a:gd name="connsiteX2" fmla="*/ 12192000 w 12192000"/>
              <a:gd name="connsiteY2" fmla="*/ 6857998 h 6857998"/>
              <a:gd name="connsiteX3" fmla="*/ 0 w 12192000"/>
              <a:gd name="connsiteY3" fmla="*/ 6857998 h 6857998"/>
            </a:gdLst>
            <a:ahLst/>
            <a:cxnLst>
              <a:cxn ang="0">
                <a:pos x="connsiteX0" y="connsiteY0"/>
              </a:cxn>
              <a:cxn ang="0">
                <a:pos x="connsiteX1" y="connsiteY1"/>
              </a:cxn>
              <a:cxn ang="0">
                <a:pos x="connsiteX2" y="connsiteY2"/>
              </a:cxn>
              <a:cxn ang="0">
                <a:pos x="connsiteX3" y="connsiteY3"/>
              </a:cxn>
            </a:cxnLst>
            <a:rect l="l" t="t" r="r" b="b"/>
            <a:pathLst>
              <a:path w="12192000" h="6857998">
                <a:moveTo>
                  <a:pt x="0" y="0"/>
                </a:moveTo>
                <a:lnTo>
                  <a:pt x="12192000" y="0"/>
                </a:lnTo>
                <a:lnTo>
                  <a:pt x="12192000" y="6857998"/>
                </a:lnTo>
                <a:lnTo>
                  <a:pt x="0" y="6857998"/>
                </a:lnTo>
                <a:close/>
              </a:path>
            </a:pathLst>
          </a:custGeom>
        </p:spPr>
      </p:pic>
      <p:sp>
        <p:nvSpPr>
          <p:cNvPr id="3" name="Content Placeholder 2">
            <a:extLst>
              <a:ext uri="{FF2B5EF4-FFF2-40B4-BE49-F238E27FC236}">
                <a16:creationId xmlns:a16="http://schemas.microsoft.com/office/drawing/2014/main" id="{850B39B2-D618-4DB8-869B-E2FAC940BC3B}"/>
              </a:ext>
            </a:extLst>
          </p:cNvPr>
          <p:cNvSpPr>
            <a:spLocks noGrp="1"/>
          </p:cNvSpPr>
          <p:nvPr>
            <p:ph idx="1"/>
          </p:nvPr>
        </p:nvSpPr>
        <p:spPr>
          <a:xfrm>
            <a:off x="2508710" y="2078043"/>
            <a:ext cx="6955124" cy="3038475"/>
          </a:xfrm>
        </p:spPr>
        <p:txBody>
          <a:bodyPr anchor="t">
            <a:normAutofit/>
          </a:bodyPr>
          <a:lstStyle/>
          <a:p>
            <a:pPr marL="0" indent="0" algn="ctr">
              <a:buNone/>
            </a:pPr>
            <a:r>
              <a:rPr lang="en-US" sz="6000" dirty="0">
                <a:solidFill>
                  <a:srgbClr val="FFFFFF"/>
                </a:solidFill>
              </a:rPr>
              <a:t>Determinate Sentencing Law (DSL)</a:t>
            </a:r>
          </a:p>
        </p:txBody>
      </p:sp>
    </p:spTree>
    <p:extLst>
      <p:ext uri="{BB962C8B-B14F-4D97-AF65-F5344CB8AC3E}">
        <p14:creationId xmlns:p14="http://schemas.microsoft.com/office/powerpoint/2010/main" val="354780548"/>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PC 654 - Application</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a:bodyPr>
          <a:lstStyle/>
          <a:p>
            <a:pPr marL="514350" indent="-514350">
              <a:buFont typeface="+mj-lt"/>
              <a:buAutoNum type="arabicPeriod"/>
            </a:pPr>
            <a:r>
              <a:rPr lang="en-US" dirty="0"/>
              <a:t>The court must impose sentence on the greatest penalty. (PC 654)</a:t>
            </a:r>
          </a:p>
          <a:p>
            <a:pPr marL="514350" indent="-514350">
              <a:buFont typeface="+mj-lt"/>
              <a:buAutoNum type="arabicPeriod"/>
            </a:pPr>
            <a:r>
              <a:rPr lang="en-US" dirty="0"/>
              <a:t>This includes the crime, plus any applicable enhancements. (</a:t>
            </a:r>
            <a:r>
              <a:rPr lang="en-US" i="1" dirty="0"/>
              <a:t>P v. Kramer</a:t>
            </a:r>
            <a:r>
              <a:rPr lang="en-US" dirty="0"/>
              <a:t> (2002) </a:t>
            </a:r>
            <a:r>
              <a:rPr lang="en-US" dirty="0" err="1"/>
              <a:t>Cal.4th</a:t>
            </a:r>
            <a:r>
              <a:rPr lang="en-US" dirty="0"/>
              <a:t> 720.)</a:t>
            </a:r>
          </a:p>
          <a:p>
            <a:pPr marL="514350" indent="-514350">
              <a:buFont typeface="+mj-lt"/>
              <a:buAutoNum type="arabicPeriod"/>
            </a:pPr>
            <a:r>
              <a:rPr lang="en-US" dirty="0"/>
              <a:t>The court must impose but stay a </a:t>
            </a:r>
            <a:r>
              <a:rPr lang="en-US" u="sng" dirty="0"/>
              <a:t>full term*</a:t>
            </a:r>
            <a:r>
              <a:rPr lang="en-US" dirty="0"/>
              <a:t> from the 654 count. (</a:t>
            </a:r>
            <a:r>
              <a:rPr lang="en-US" i="1" dirty="0"/>
              <a:t>P v. Cantrell </a:t>
            </a:r>
            <a:r>
              <a:rPr lang="en-US" dirty="0"/>
              <a:t>(2009) 175 </a:t>
            </a:r>
            <a:r>
              <a:rPr lang="en-US" dirty="0" err="1"/>
              <a:t>Cal.App.4th</a:t>
            </a:r>
            <a:r>
              <a:rPr lang="en-US" dirty="0"/>
              <a:t> 1161.)</a:t>
            </a:r>
          </a:p>
          <a:p>
            <a:pPr marL="514350" indent="-514350">
              <a:buFont typeface="+mj-lt"/>
              <a:buAutoNum type="arabicPeriod"/>
            </a:pPr>
            <a:r>
              <a:rPr lang="en-US" dirty="0"/>
              <a:t>Any enhancement attached to the stayed count is also stayed. (P v. </a:t>
            </a:r>
            <a:r>
              <a:rPr lang="en-US" dirty="0" err="1"/>
              <a:t>Bracamonte</a:t>
            </a:r>
            <a:r>
              <a:rPr lang="en-US" dirty="0"/>
              <a:t> (2003) 106 </a:t>
            </a:r>
            <a:r>
              <a:rPr lang="en-US" dirty="0" err="1"/>
              <a:t>Cal.App.4th</a:t>
            </a:r>
            <a:r>
              <a:rPr lang="en-US" dirty="0"/>
              <a:t> 704.)</a:t>
            </a:r>
          </a:p>
        </p:txBody>
      </p:sp>
    </p:spTree>
    <p:extLst>
      <p:ext uri="{BB962C8B-B14F-4D97-AF65-F5344CB8AC3E}">
        <p14:creationId xmlns:p14="http://schemas.microsoft.com/office/powerpoint/2010/main" val="195529080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Determinate Sentencing Law (“DSL”)</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lnSpcReduction="10000"/>
          </a:bodyPr>
          <a:lstStyle/>
          <a:p>
            <a:pPr marL="0" indent="0">
              <a:buNone/>
            </a:pPr>
            <a:r>
              <a:rPr lang="en-US" u="sng" dirty="0"/>
              <a:t>Single Felony Count - Penal Code 1170</a:t>
            </a:r>
          </a:p>
          <a:p>
            <a:r>
              <a:rPr lang="en-US" dirty="0"/>
              <a:t>1170(b)</a:t>
            </a:r>
          </a:p>
          <a:p>
            <a:pPr lvl="1"/>
            <a:r>
              <a:rPr lang="en-US" dirty="0"/>
              <a:t>“When a judgment of imprisonment is to be imposed and the statute specifies three possible terms, the choice of the appropriate term shall rest within the sound discretion of the court…”</a:t>
            </a:r>
          </a:p>
          <a:p>
            <a:pPr lvl="1"/>
            <a:r>
              <a:rPr lang="en-US" dirty="0"/>
              <a:t>Consider:</a:t>
            </a:r>
          </a:p>
          <a:p>
            <a:pPr lvl="2"/>
            <a:r>
              <a:rPr lang="en-US" dirty="0"/>
              <a:t>Probation Reports</a:t>
            </a:r>
          </a:p>
          <a:p>
            <a:pPr lvl="2"/>
            <a:r>
              <a:rPr lang="en-US" dirty="0"/>
              <a:t>Statements in Aggravation and Mitigation from P &amp; D</a:t>
            </a:r>
          </a:p>
          <a:p>
            <a:pPr lvl="2"/>
            <a:r>
              <a:rPr lang="en-US" dirty="0"/>
              <a:t>Statements from victims</a:t>
            </a:r>
          </a:p>
          <a:p>
            <a:pPr lvl="2"/>
            <a:r>
              <a:rPr lang="en-US" dirty="0"/>
              <a:t>PC 1203.03 Diagnostic Reports</a:t>
            </a:r>
          </a:p>
          <a:p>
            <a:pPr lvl="2"/>
            <a:r>
              <a:rPr lang="en-US" dirty="0"/>
              <a:t>Any other evidence…</a:t>
            </a:r>
          </a:p>
        </p:txBody>
      </p:sp>
    </p:spTree>
    <p:extLst>
      <p:ext uri="{BB962C8B-B14F-4D97-AF65-F5344CB8AC3E}">
        <p14:creationId xmlns:p14="http://schemas.microsoft.com/office/powerpoint/2010/main" val="362499717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Determinate Sentencing Law (“DSL”)</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dirty="0"/>
              <a:t>What does the court consider in determining term of imprisonment?</a:t>
            </a:r>
          </a:p>
          <a:p>
            <a:pPr marL="0" indent="0">
              <a:buNone/>
            </a:pPr>
            <a:endParaRPr lang="en-US" dirty="0"/>
          </a:p>
          <a:p>
            <a:r>
              <a:rPr lang="en-US" dirty="0"/>
              <a:t>CRC Rule 4.420 - Selection of term of imprisonment</a:t>
            </a:r>
          </a:p>
          <a:p>
            <a:pPr lvl="1"/>
            <a:r>
              <a:rPr lang="en-US" dirty="0"/>
              <a:t>Select a Term</a:t>
            </a:r>
          </a:p>
          <a:p>
            <a:pPr lvl="1"/>
            <a:r>
              <a:rPr lang="en-US" dirty="0"/>
              <a:t>Statement of Reasons</a:t>
            </a:r>
          </a:p>
          <a:p>
            <a:pPr lvl="1"/>
            <a:r>
              <a:rPr lang="en-US" dirty="0"/>
              <a:t>No Dual Use of Enhancements</a:t>
            </a:r>
          </a:p>
          <a:p>
            <a:pPr lvl="1"/>
            <a:endParaRPr lang="en-US" dirty="0"/>
          </a:p>
          <a:p>
            <a:endParaRPr lang="en-US" dirty="0"/>
          </a:p>
        </p:txBody>
      </p:sp>
    </p:spTree>
    <p:extLst>
      <p:ext uri="{BB962C8B-B14F-4D97-AF65-F5344CB8AC3E}">
        <p14:creationId xmlns:p14="http://schemas.microsoft.com/office/powerpoint/2010/main" val="148687639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Determinate Sentencing Law (“DSL”)</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Rule 4.421 - Circumstances in aggravation</a:t>
            </a:r>
          </a:p>
          <a:p>
            <a:pPr lvl="1"/>
            <a:r>
              <a:rPr lang="en-US" dirty="0"/>
              <a:t>Factors Related to the Crime</a:t>
            </a:r>
          </a:p>
          <a:p>
            <a:pPr lvl="2"/>
            <a:r>
              <a:rPr lang="en-US" dirty="0"/>
              <a:t>Seriousness</a:t>
            </a:r>
          </a:p>
          <a:p>
            <a:pPr lvl="2"/>
            <a:r>
              <a:rPr lang="en-US" dirty="0"/>
              <a:t>Weapons, Injuries, vulnerable victim, dissuasion</a:t>
            </a:r>
          </a:p>
          <a:p>
            <a:pPr lvl="2"/>
            <a:endParaRPr lang="en-US" dirty="0"/>
          </a:p>
          <a:p>
            <a:pPr lvl="1"/>
            <a:r>
              <a:rPr lang="en-US" dirty="0"/>
              <a:t>Factors Related to the Defendant</a:t>
            </a:r>
          </a:p>
          <a:p>
            <a:pPr lvl="2"/>
            <a:r>
              <a:rPr lang="en-US" dirty="0"/>
              <a:t>Priors</a:t>
            </a:r>
          </a:p>
          <a:p>
            <a:pPr lvl="2"/>
            <a:r>
              <a:rPr lang="en-US" dirty="0"/>
              <a:t>On probation or supervision</a:t>
            </a:r>
          </a:p>
          <a:p>
            <a:pPr lvl="2"/>
            <a:endParaRPr lang="en-US" dirty="0"/>
          </a:p>
          <a:p>
            <a:pPr lvl="1"/>
            <a:r>
              <a:rPr lang="en-US" dirty="0"/>
              <a:t>“Catch All”</a:t>
            </a:r>
          </a:p>
          <a:p>
            <a:endParaRPr lang="en-US" dirty="0"/>
          </a:p>
        </p:txBody>
      </p:sp>
    </p:spTree>
    <p:extLst>
      <p:ext uri="{BB962C8B-B14F-4D97-AF65-F5344CB8AC3E}">
        <p14:creationId xmlns:p14="http://schemas.microsoft.com/office/powerpoint/2010/main" val="195129050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Determinate Sentencing Law (“DSL”)</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Rule 4.423 - Circumstances in mitigation</a:t>
            </a:r>
          </a:p>
          <a:p>
            <a:pPr lvl="1"/>
            <a:r>
              <a:rPr lang="en-US" dirty="0"/>
              <a:t>Factors Related to the Crime</a:t>
            </a:r>
          </a:p>
          <a:p>
            <a:pPr lvl="2"/>
            <a:r>
              <a:rPr lang="en-US" dirty="0"/>
              <a:t>Victim aggressor</a:t>
            </a:r>
          </a:p>
          <a:p>
            <a:pPr lvl="2"/>
            <a:r>
              <a:rPr lang="en-US" dirty="0"/>
              <a:t>Providing for family</a:t>
            </a:r>
          </a:p>
          <a:p>
            <a:pPr lvl="2"/>
            <a:r>
              <a:rPr lang="en-US" dirty="0"/>
              <a:t>Unusual circumstances</a:t>
            </a:r>
          </a:p>
          <a:p>
            <a:pPr lvl="2"/>
            <a:endParaRPr lang="en-US" dirty="0"/>
          </a:p>
          <a:p>
            <a:pPr lvl="1"/>
            <a:r>
              <a:rPr lang="en-US" dirty="0"/>
              <a:t>Factors Related to the Defendant</a:t>
            </a:r>
          </a:p>
          <a:p>
            <a:pPr lvl="2"/>
            <a:r>
              <a:rPr lang="en-US" dirty="0"/>
              <a:t>Prior supervision performance</a:t>
            </a:r>
          </a:p>
          <a:p>
            <a:pPr lvl="2"/>
            <a:endParaRPr lang="en-US" dirty="0"/>
          </a:p>
          <a:p>
            <a:pPr lvl="1"/>
            <a:r>
              <a:rPr lang="en-US" dirty="0"/>
              <a:t>“Catch All”</a:t>
            </a:r>
          </a:p>
          <a:p>
            <a:endParaRPr lang="en-US" dirty="0"/>
          </a:p>
        </p:txBody>
      </p:sp>
    </p:spTree>
    <p:extLst>
      <p:ext uri="{BB962C8B-B14F-4D97-AF65-F5344CB8AC3E}">
        <p14:creationId xmlns:p14="http://schemas.microsoft.com/office/powerpoint/2010/main" val="8682956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DSL &amp; Enhancements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r>
              <a:rPr lang="en-US" dirty="0"/>
              <a:t>When a prison sentence is imposed, the court must impose a consecutive sentence for any enhancement or strike the punishment.</a:t>
            </a:r>
          </a:p>
          <a:p>
            <a:pPr lvl="1"/>
            <a:r>
              <a:rPr lang="en-US" dirty="0"/>
              <a:t>PC 1170(a)(3), 1170.1(d), &amp; CRC 4.428</a:t>
            </a:r>
          </a:p>
          <a:p>
            <a:r>
              <a:rPr lang="en-US" dirty="0"/>
              <a:t>Enhancements with a sentencing range (i.e. PC 12022.5; 3-4-10) are subject to Factors in Aggravation and Mitigation </a:t>
            </a:r>
          </a:p>
          <a:p>
            <a:pPr lvl="1"/>
            <a:r>
              <a:rPr lang="en-US" dirty="0"/>
              <a:t>CRC 4.428, 4.421, 4.423</a:t>
            </a:r>
          </a:p>
        </p:txBody>
      </p:sp>
    </p:spTree>
    <p:extLst>
      <p:ext uri="{BB962C8B-B14F-4D97-AF65-F5344CB8AC3E}">
        <p14:creationId xmlns:p14="http://schemas.microsoft.com/office/powerpoint/2010/main" val="194972949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DSL – Single Felony</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dirty="0"/>
              <a:t>Example:</a:t>
            </a:r>
          </a:p>
          <a:p>
            <a:pPr marL="914400"/>
            <a:r>
              <a:rPr lang="en-US" dirty="0"/>
              <a:t>D convicted of PC 212.5(c) with PC 12022(b)(1) enhancement</a:t>
            </a:r>
          </a:p>
          <a:p>
            <a:pPr marL="1828800"/>
            <a:r>
              <a:rPr lang="en-US" dirty="0"/>
              <a:t>PC 212.5(c) = 2-3-4</a:t>
            </a:r>
          </a:p>
          <a:p>
            <a:pPr marL="1828800"/>
            <a:r>
              <a:rPr lang="en-US" dirty="0"/>
              <a:t>PC 12022(b)(1) = +1</a:t>
            </a:r>
          </a:p>
          <a:p>
            <a:pPr marL="914400"/>
            <a:endParaRPr lang="en-US" dirty="0"/>
          </a:p>
          <a:p>
            <a:pPr marL="914400"/>
            <a:r>
              <a:rPr lang="en-US" dirty="0"/>
              <a:t>Court must select 2, 3, or 4</a:t>
            </a:r>
          </a:p>
          <a:p>
            <a:pPr marL="914400"/>
            <a:r>
              <a:rPr lang="en-US" dirty="0"/>
              <a:t>Then impose +1 for the knife</a:t>
            </a:r>
          </a:p>
          <a:p>
            <a:pPr marL="0" indent="0">
              <a:buNone/>
            </a:pPr>
            <a:endParaRPr lang="en-US" dirty="0"/>
          </a:p>
          <a:p>
            <a:endParaRPr lang="en-US" dirty="0"/>
          </a:p>
        </p:txBody>
      </p:sp>
    </p:spTree>
    <p:extLst>
      <p:ext uri="{BB962C8B-B14F-4D97-AF65-F5344CB8AC3E}">
        <p14:creationId xmlns:p14="http://schemas.microsoft.com/office/powerpoint/2010/main" val="199814272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DSL – Multiple Felonies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lnSpcReduction="10000"/>
          </a:bodyPr>
          <a:lstStyle/>
          <a:p>
            <a:pPr marL="0" indent="0">
              <a:buNone/>
            </a:pPr>
            <a:r>
              <a:rPr lang="en-US" u="sng" dirty="0"/>
              <a:t>Multiple Felony Counts - Penal Code 1170.1</a:t>
            </a:r>
          </a:p>
          <a:p>
            <a:r>
              <a:rPr lang="en-US" dirty="0"/>
              <a:t>1170.1(a)</a:t>
            </a:r>
          </a:p>
          <a:p>
            <a:pPr lvl="1"/>
            <a:r>
              <a:rPr lang="en-US" dirty="0"/>
              <a:t>Except as otherwise provided by law, and subject to Section 654, when any person is convicted of two or more felonies, whether in the same proceeding or court or in different proceedings or courts, and whether by judgment rendered by the same or by a different court, and a consecutive term of imprisonment is imposed under Sections 669 and 1170, the aggregate term of imprisonment for all these convictions shall be the sum of the principal term, the subordinate term, and any additional term imposed for applicable enhancements for prior convictions, prior prison terms, and Section 12022.1.</a:t>
            </a:r>
          </a:p>
          <a:p>
            <a:endParaRPr lang="en-US" dirty="0"/>
          </a:p>
        </p:txBody>
      </p:sp>
    </p:spTree>
    <p:extLst>
      <p:ext uri="{BB962C8B-B14F-4D97-AF65-F5344CB8AC3E}">
        <p14:creationId xmlns:p14="http://schemas.microsoft.com/office/powerpoint/2010/main" val="93175505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DSL – Multiple Felonies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normAutofit lnSpcReduction="10000"/>
          </a:bodyPr>
          <a:lstStyle/>
          <a:p>
            <a:pPr marL="0" indent="0">
              <a:buNone/>
            </a:pPr>
            <a:r>
              <a:rPr lang="en-US" u="sng" dirty="0"/>
              <a:t>Multiple Felony Counts - Penal Code 1170.1</a:t>
            </a:r>
          </a:p>
          <a:p>
            <a:r>
              <a:rPr lang="en-US" dirty="0"/>
              <a:t>1170.1(a)</a:t>
            </a:r>
          </a:p>
          <a:p>
            <a:pPr lvl="1"/>
            <a:r>
              <a:rPr lang="en-US" dirty="0"/>
              <a:t>Except as otherwise provided by law, and subject to Section 654, when any person is convicted of two or more felonies, whether in the same proceeding or court or in different proceedings or courts, and whether by judgment rendered by the same or by a different court, and a consecutive term of imprisonment is imposed under Sections 669 and 1170, the aggregate term of imprisonment for all these convictions shall be the </a:t>
            </a:r>
            <a:r>
              <a:rPr lang="en-US" b="1" dirty="0"/>
              <a:t>sum of the principal term, the subordinate term, and any additional term </a:t>
            </a:r>
            <a:r>
              <a:rPr lang="en-US" dirty="0"/>
              <a:t>imposed for applicable enhancements for prior convictions, prior prison terms, and Section 12022.1.</a:t>
            </a:r>
          </a:p>
          <a:p>
            <a:endParaRPr lang="en-US" dirty="0"/>
          </a:p>
        </p:txBody>
      </p:sp>
    </p:spTree>
    <p:extLst>
      <p:ext uri="{BB962C8B-B14F-4D97-AF65-F5344CB8AC3E}">
        <p14:creationId xmlns:p14="http://schemas.microsoft.com/office/powerpoint/2010/main" val="173205814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DSL – Multiple Felonies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u="sng" dirty="0"/>
              <a:t>Principal Term</a:t>
            </a:r>
          </a:p>
          <a:p>
            <a:pPr marL="914400"/>
            <a:r>
              <a:rPr lang="en-US" dirty="0"/>
              <a:t>The principal term shall consist of the greatest term of imprisonment imposed by the court for any of the crimes, including any term imposed for applicable specific enhancements.</a:t>
            </a:r>
          </a:p>
          <a:p>
            <a:pPr marL="1371600" lvl="1"/>
            <a:r>
              <a:rPr lang="en-US" dirty="0"/>
              <a:t>PC 1170.1(a)</a:t>
            </a:r>
          </a:p>
          <a:p>
            <a:pPr marL="1371600" lvl="1"/>
            <a:r>
              <a:rPr lang="en-US" i="1" dirty="0"/>
              <a:t>P v. Miller </a:t>
            </a:r>
            <a:r>
              <a:rPr lang="en-US" dirty="0"/>
              <a:t>(2006) 145 </a:t>
            </a:r>
            <a:r>
              <a:rPr lang="en-US" dirty="0" err="1"/>
              <a:t>Cal.App.4th</a:t>
            </a:r>
            <a:r>
              <a:rPr lang="en-US" dirty="0"/>
              <a:t> 206</a:t>
            </a:r>
          </a:p>
        </p:txBody>
      </p:sp>
    </p:spTree>
    <p:extLst>
      <p:ext uri="{BB962C8B-B14F-4D97-AF65-F5344CB8AC3E}">
        <p14:creationId xmlns:p14="http://schemas.microsoft.com/office/powerpoint/2010/main" val="290628985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E527C040-7C54-4BF9-9A2C-18574EF01393}"/>
              </a:ext>
            </a:extLst>
          </p:cNvPr>
          <p:cNvSpPr>
            <a:spLocks noGrp="1"/>
          </p:cNvSpPr>
          <p:nvPr>
            <p:ph type="title"/>
          </p:nvPr>
        </p:nvSpPr>
        <p:spPr>
          <a:xfrm>
            <a:off x="767259" y="853712"/>
            <a:ext cx="10657173" cy="1325563"/>
          </a:xfrm>
        </p:spPr>
        <p:txBody>
          <a:bodyPr>
            <a:normAutofit/>
          </a:bodyPr>
          <a:lstStyle/>
          <a:p>
            <a:pPr algn="ctr"/>
            <a:r>
              <a:rPr lang="en-US" sz="4000" dirty="0">
                <a:solidFill>
                  <a:srgbClr val="FFFFFF"/>
                </a:solidFill>
              </a:rPr>
              <a:t>DSL – Multiple Felonies</a:t>
            </a:r>
          </a:p>
        </p:txBody>
      </p:sp>
      <p:sp>
        <p:nvSpPr>
          <p:cNvPr id="3" name="Content Placeholder 2">
            <a:extLst>
              <a:ext uri="{FF2B5EF4-FFF2-40B4-BE49-F238E27FC236}">
                <a16:creationId xmlns:a16="http://schemas.microsoft.com/office/drawing/2014/main" id="{FC58D455-A643-4CD5-99B7-60AF33329336}"/>
              </a:ext>
            </a:extLst>
          </p:cNvPr>
          <p:cNvSpPr>
            <a:spLocks noGrp="1"/>
          </p:cNvSpPr>
          <p:nvPr>
            <p:ph idx="1"/>
          </p:nvPr>
        </p:nvSpPr>
        <p:spPr>
          <a:xfrm>
            <a:off x="934194" y="2820134"/>
            <a:ext cx="10323301" cy="3971667"/>
          </a:xfrm>
        </p:spPr>
        <p:txBody>
          <a:bodyPr/>
          <a:lstStyle/>
          <a:p>
            <a:pPr marL="0" indent="0">
              <a:buNone/>
            </a:pPr>
            <a:r>
              <a:rPr lang="en-US" u="sng" dirty="0"/>
              <a:t>Subordinate Term</a:t>
            </a:r>
          </a:p>
          <a:p>
            <a:pPr marL="914400"/>
            <a:r>
              <a:rPr lang="en-US" dirty="0"/>
              <a:t>The subordinate term for each consecutive offense shall consist of one-third of the middle term of imprisonment prescribed for each other felony conviction for which a consecutive term of imprisonment is imposed, and shall include one-third of the term imposed for any specific enhancements applicable to those subordinate offenses.  </a:t>
            </a:r>
          </a:p>
          <a:p>
            <a:pPr marL="1371600" lvl="1"/>
            <a:r>
              <a:rPr lang="en-US" dirty="0"/>
              <a:t>PC 1170.1(a)</a:t>
            </a:r>
          </a:p>
        </p:txBody>
      </p:sp>
    </p:spTree>
    <p:extLst>
      <p:ext uri="{BB962C8B-B14F-4D97-AF65-F5344CB8AC3E}">
        <p14:creationId xmlns:p14="http://schemas.microsoft.com/office/powerpoint/2010/main" val="8181953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C2F39606477FC4088218BE2719FF842" ma:contentTypeVersion="8" ma:contentTypeDescription="Create a new document." ma:contentTypeScope="" ma:versionID="1ad1c4bc8f9f6cd175906065718fb38e">
  <xsd:schema xmlns:xsd="http://www.w3.org/2001/XMLSchema" xmlns:xs="http://www.w3.org/2001/XMLSchema" xmlns:p="http://schemas.microsoft.com/office/2006/metadata/properties" xmlns:ns1="http://schemas.microsoft.com/sharepoint/v3" xmlns:ns2="47b581e9-c932-4fcb-a90b-a50ef3aa57e5" xmlns:ns3="fb734ee0-acb5-4ab3-92e6-58eeca904d87" targetNamespace="http://schemas.microsoft.com/office/2006/metadata/properties" ma:root="true" ma:fieldsID="c008a11cdfd2c67b925e7eed9477ea27" ns1:_="" ns2:_="" ns3:_="">
    <xsd:import namespace="http://schemas.microsoft.com/sharepoint/v3"/>
    <xsd:import namespace="47b581e9-c932-4fcb-a90b-a50ef3aa57e5"/>
    <xsd:import namespace="fb734ee0-acb5-4ab3-92e6-58eeca904d87"/>
    <xsd:element name="properties">
      <xsd:complexType>
        <xsd:sequence>
          <xsd:element name="documentManagement">
            <xsd:complexType>
              <xsd:all>
                <xsd:element ref="ns1:PublishingStartDate" minOccurs="0"/>
                <xsd:element ref="ns1:PublishingExpirationDate"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7b581e9-c932-4fcb-a90b-a50ef3aa57e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b734ee0-acb5-4ab3-92e6-58eeca904d87"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A0B7F9C0-2904-41BE-AC88-A32227E8086A}"/>
</file>

<file path=customXml/itemProps2.xml><?xml version="1.0" encoding="utf-8"?>
<ds:datastoreItem xmlns:ds="http://schemas.openxmlformats.org/officeDocument/2006/customXml" ds:itemID="{EAC33D44-16DA-4510-B7F2-3598483C136A}"/>
</file>

<file path=customXml/itemProps3.xml><?xml version="1.0" encoding="utf-8"?>
<ds:datastoreItem xmlns:ds="http://schemas.openxmlformats.org/officeDocument/2006/customXml" ds:itemID="{BB9B5BC4-B450-45C6-9E08-EEA0A24C2369}"/>
</file>

<file path=docProps/app.xml><?xml version="1.0" encoding="utf-8"?>
<Properties xmlns="http://schemas.openxmlformats.org/officeDocument/2006/extended-properties" xmlns:vt="http://schemas.openxmlformats.org/officeDocument/2006/docPropsVTypes">
  <TotalTime>5505</TotalTime>
  <Words>12455</Words>
  <Application>Microsoft Office PowerPoint</Application>
  <PresentationFormat>Widescreen</PresentationFormat>
  <Paragraphs>1225</Paragraphs>
  <Slides>162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162</vt:i4>
      </vt:variant>
    </vt:vector>
  </HeadingPairs>
  <TitlesOfParts>
    <vt:vector size="166" baseType="lpstr">
      <vt:lpstr>Arial</vt:lpstr>
      <vt:lpstr>Calibri</vt:lpstr>
      <vt:lpstr>Calibri Light</vt:lpstr>
      <vt:lpstr>Office Theme</vt:lpstr>
      <vt:lpstr>Sentencing</vt:lpstr>
      <vt:lpstr>PowerPoint Presentation</vt:lpstr>
      <vt:lpstr>When Should You Start Thinking About Sentencing?</vt:lpstr>
      <vt:lpstr>PowerPoint Presentation</vt:lpstr>
      <vt:lpstr>Defendant has been found guilty, now what??</vt:lpstr>
      <vt:lpstr>PC 654</vt:lpstr>
      <vt:lpstr>PC 654</vt:lpstr>
      <vt:lpstr>PC 654 - Exceptions</vt:lpstr>
      <vt:lpstr>PC 654 - Application</vt:lpstr>
      <vt:lpstr>PC 654 – Common Issues</vt:lpstr>
      <vt:lpstr>Defendant has been found guilty, now what??</vt:lpstr>
      <vt:lpstr>PowerPoint Presentation</vt:lpstr>
      <vt:lpstr>Probation Eligibility</vt:lpstr>
      <vt:lpstr>Presumptively Ineligible for Probation</vt:lpstr>
      <vt:lpstr>Unusual Cases</vt:lpstr>
      <vt:lpstr>Examples of Presumptive Ineligibly</vt:lpstr>
      <vt:lpstr>Examples of Presumptive Ineligibly</vt:lpstr>
      <vt:lpstr>Presumptively Ineligible for Probation</vt:lpstr>
      <vt:lpstr>Presumptively Ineligible for Probation</vt:lpstr>
      <vt:lpstr>Mandatory Denial of Probation</vt:lpstr>
      <vt:lpstr>Examples of Mandatory Probation Denial</vt:lpstr>
      <vt:lpstr>Examples of Mandatory Probation Denial</vt:lpstr>
      <vt:lpstr>Examples of Mandatory Probation Denial</vt:lpstr>
      <vt:lpstr>Probation Eligibility</vt:lpstr>
      <vt:lpstr>Probation Eligibility</vt:lpstr>
      <vt:lpstr>Probation Eligibility</vt:lpstr>
      <vt:lpstr>Probation Eligibility</vt:lpstr>
      <vt:lpstr>Two Forms of Granting Probation</vt:lpstr>
      <vt:lpstr>Two Forms of Granting Probation</vt:lpstr>
      <vt:lpstr>Probation Length &amp; AB1950</vt:lpstr>
      <vt:lpstr>Probation Terms</vt:lpstr>
      <vt:lpstr>Probation Terms</vt:lpstr>
      <vt:lpstr>Probation Terms</vt:lpstr>
      <vt:lpstr>Collaborative Courts in SMC</vt:lpstr>
      <vt:lpstr>PowerPoint Presentation</vt:lpstr>
      <vt:lpstr>Misdemeanors</vt:lpstr>
      <vt:lpstr>Felonies</vt:lpstr>
      <vt:lpstr>Felony Sentence NOT in “Prison”</vt:lpstr>
      <vt:lpstr>PowerPoint Presentation</vt:lpstr>
      <vt:lpstr>PC 1170(h) v. CDCR</vt:lpstr>
      <vt:lpstr>PC 1170(h) v. CDCR</vt:lpstr>
      <vt:lpstr>PC 1170(h) v. CDCR</vt:lpstr>
      <vt:lpstr>PC 1170(h) Sentences</vt:lpstr>
      <vt:lpstr>PC 1170(h) Sentences</vt:lpstr>
      <vt:lpstr>PC 1170(h) Sentences</vt:lpstr>
      <vt:lpstr>Mandatory Supervision</vt:lpstr>
      <vt:lpstr>Post Incarceration Supervision</vt:lpstr>
      <vt:lpstr>PowerPoint Presentation</vt:lpstr>
      <vt:lpstr>Enhancements</vt:lpstr>
      <vt:lpstr>Enhancements/Priors</vt:lpstr>
      <vt:lpstr>PowerPoint Presentation</vt:lpstr>
      <vt:lpstr>Conduct Enhancements</vt:lpstr>
      <vt:lpstr>GBI Enhancements</vt:lpstr>
      <vt:lpstr>Other (Non GBI) Injury Enhancements</vt:lpstr>
      <vt:lpstr>Deadly Weapons Enhancements</vt:lpstr>
      <vt:lpstr>Armed with DW or Firearm</vt:lpstr>
      <vt:lpstr>Use of a DW</vt:lpstr>
      <vt:lpstr>Use of Firearm</vt:lpstr>
      <vt:lpstr>Use of Firearm</vt:lpstr>
      <vt:lpstr>Narcotics Weight Enhancements</vt:lpstr>
      <vt:lpstr>Minors &amp; Narcotics</vt:lpstr>
      <vt:lpstr>Minors &amp; Narcotics</vt:lpstr>
      <vt:lpstr>Financial Loss</vt:lpstr>
      <vt:lpstr>Gang Enhancements</vt:lpstr>
      <vt:lpstr>Gang Enhancements</vt:lpstr>
      <vt:lpstr>Vulnerable Victims</vt:lpstr>
      <vt:lpstr>Limitation on Enhancements</vt:lpstr>
      <vt:lpstr>Limitation on Enhancements</vt:lpstr>
      <vt:lpstr>Staying and Striking Enhancements</vt:lpstr>
      <vt:lpstr>Enhancements &amp; PC 17(b)</vt:lpstr>
      <vt:lpstr>Dual Use of Facts Prohibited</vt:lpstr>
      <vt:lpstr>Conduct Based Enhancements</vt:lpstr>
      <vt:lpstr>PowerPoint Presentation</vt:lpstr>
      <vt:lpstr>On Bail – PC 12022.1</vt:lpstr>
      <vt:lpstr>On Bail – PC 12022.1</vt:lpstr>
      <vt:lpstr>On Bail – PC 12022.1</vt:lpstr>
      <vt:lpstr>Combination of PC 1170.1(a) &amp; 12022.1</vt:lpstr>
      <vt:lpstr>Combination of PC 1170.1(a) &amp; 12022.1</vt:lpstr>
      <vt:lpstr>PowerPoint Presentation</vt:lpstr>
      <vt:lpstr>Prior Convictions</vt:lpstr>
      <vt:lpstr>Prior Convictions</vt:lpstr>
      <vt:lpstr>Prior Convictions</vt:lpstr>
      <vt:lpstr>Prior Convictions</vt:lpstr>
      <vt:lpstr>PC 667(a) – “Nickle” Priors</vt:lpstr>
      <vt:lpstr>PC 667.5 – Prison Priors</vt:lpstr>
      <vt:lpstr>Status Based Enhancements</vt:lpstr>
      <vt:lpstr>PowerPoint Presentation</vt:lpstr>
      <vt:lpstr>PowerPoint Presentation</vt:lpstr>
      <vt:lpstr>PowerPoint Presentation</vt:lpstr>
      <vt:lpstr>Determinate Sentencing Law (“DSL”)</vt:lpstr>
      <vt:lpstr>Determinate Sentencing Law (“DSL”)</vt:lpstr>
      <vt:lpstr>Determinate Sentencing Law (“DSL”)</vt:lpstr>
      <vt:lpstr>Determinate Sentencing Law (“DSL”)</vt:lpstr>
      <vt:lpstr>DSL &amp; Enhancements</vt:lpstr>
      <vt:lpstr>DSL – Single Felony</vt:lpstr>
      <vt:lpstr>DSL – Multiple Felonies</vt:lpstr>
      <vt:lpstr>DSL – Multiple Felonies</vt:lpstr>
      <vt:lpstr>DSL – Multiple Felonies</vt:lpstr>
      <vt:lpstr>DSL – Multiple Felonies</vt:lpstr>
      <vt:lpstr>DSL – Multiple Felonies</vt:lpstr>
      <vt:lpstr>DSL – Multiple Felonies</vt:lpstr>
      <vt:lpstr>DSL – Multiple Felonies</vt:lpstr>
      <vt:lpstr>DSL – Multiple Felonies</vt:lpstr>
      <vt:lpstr>DSL – Multiple Felonies</vt:lpstr>
      <vt:lpstr>DSL – Multiple Felonies</vt:lpstr>
      <vt:lpstr>DSL – Multiple Felonies</vt:lpstr>
      <vt:lpstr>DSL – Multiple Felonies</vt:lpstr>
      <vt:lpstr>DSL – Multiple Felonies</vt:lpstr>
      <vt:lpstr>DSL – Multiple Felonies &amp; MS</vt:lpstr>
      <vt:lpstr>DSL – Multiple Felonies &amp; MS</vt:lpstr>
      <vt:lpstr>DSL – Multiple Felonies &amp; MS</vt:lpstr>
      <vt:lpstr>DSL – Multiple Felonies &amp; MS</vt:lpstr>
      <vt:lpstr>DSL – Multiple Felonies &amp; Different Jurisdictions</vt:lpstr>
      <vt:lpstr>Exceptions to the 1/3 Rule</vt:lpstr>
      <vt:lpstr>Exceptions to the 1/3 Rule</vt:lpstr>
      <vt:lpstr>Exceptions to the 1/3 Rule</vt:lpstr>
      <vt:lpstr>Concurrent Sentencing</vt:lpstr>
      <vt:lpstr>PowerPoint Presentation</vt:lpstr>
      <vt:lpstr>PC 667 v. PC 1170.12</vt:lpstr>
      <vt:lpstr>The Three Strikes Law</vt:lpstr>
      <vt:lpstr>The Three Strikes Law</vt:lpstr>
      <vt:lpstr>PC 1192.7(c) v. PC 667.5(c)</vt:lpstr>
      <vt:lpstr>Non-California Adult Priors</vt:lpstr>
      <vt:lpstr>“Strike” v. “Nickel”</vt:lpstr>
      <vt:lpstr>Post Conviction Relief and The Three Strikes Law</vt:lpstr>
      <vt:lpstr>Proving Priors</vt:lpstr>
      <vt:lpstr>PowerPoint Presentation</vt:lpstr>
      <vt:lpstr>PowerPoint Presentation</vt:lpstr>
      <vt:lpstr>“Second Strike” Sentencing</vt:lpstr>
      <vt:lpstr>“Second Strike” Sentencing</vt:lpstr>
      <vt:lpstr>“Second Strike” Sentencing</vt:lpstr>
      <vt:lpstr>“Second Strike” Sentencing</vt:lpstr>
      <vt:lpstr>Dismissal of a “Prior Strike”</vt:lpstr>
      <vt:lpstr>“Third Strike” Sentencing</vt:lpstr>
      <vt:lpstr>“Third Strike” Sentencing</vt:lpstr>
      <vt:lpstr>Exceptions to the “New” Three Strikes Law</vt:lpstr>
      <vt:lpstr>Exceptions to the “New” Three Strikes Law</vt:lpstr>
      <vt:lpstr>Exceptions to the “New” Three Strikes Law</vt:lpstr>
      <vt:lpstr>Exceptions to the “New” Three Strikes Law</vt:lpstr>
      <vt:lpstr>Exceptions to the “New” Three Strikes Law</vt:lpstr>
      <vt:lpstr>Three Strikes Law</vt:lpstr>
      <vt:lpstr>PowerPoint Presentation</vt:lpstr>
      <vt:lpstr>Indeterminate Sentencing Law (“ISL”)</vt:lpstr>
      <vt:lpstr>ISL &amp; Enhancements</vt:lpstr>
      <vt:lpstr>ISL &amp; Enhancements</vt:lpstr>
      <vt:lpstr>Examples of ISL Terms</vt:lpstr>
      <vt:lpstr>Examples of ISL Crimes</vt:lpstr>
      <vt:lpstr>Examples of ISL Based on Priors</vt:lpstr>
      <vt:lpstr>Sex Assault &amp; ISL</vt:lpstr>
      <vt:lpstr>PowerPoint Presentation</vt:lpstr>
      <vt:lpstr>Types of Supervision</vt:lpstr>
      <vt:lpstr>Parole &amp; PRCS</vt:lpstr>
      <vt:lpstr>Mandatory Supervision</vt:lpstr>
      <vt:lpstr>Probation</vt:lpstr>
      <vt:lpstr>PowerPoint Presentation</vt:lpstr>
      <vt:lpstr>PowerPoint Presentation</vt:lpstr>
      <vt:lpstr>Credits for Pre-Sentence Confinement</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Sentencing</dc:title>
  <dc:creator>Sean Riordan</dc:creator>
  <cp:lastModifiedBy>Sean Riordan</cp:lastModifiedBy>
  <cp:revision>2</cp:revision>
  <dcterms:created xsi:type="dcterms:W3CDTF">2021-03-25T03:24:53Z</dcterms:created>
  <dcterms:modified xsi:type="dcterms:W3CDTF">2021-04-22T23:17:42Z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0x0101006C2F39606477FC4088218BE2719FF842</vt:lpwstr>
  </property>
</Properties>
</file>