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9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9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46.xml" ContentType="application/vnd.openxmlformats-officedocument.presentationml.slide+xml"/>
  <Override PartName="/ppt/slides/slide58.xml" ContentType="application/vnd.openxmlformats-officedocument.presentationml.slide+xml"/>
  <Override PartName="/ppt/slides/slide47.xml" ContentType="application/vnd.openxmlformats-officedocument.presentationml.slide+xml"/>
  <Override PartName="/ppt/slides/slide57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2.xml" ContentType="application/vnd.openxmlformats-officedocument.presentationml.slide+xml"/>
  <Override PartName="/ppt/slides/slide48.xml" ContentType="application/vnd.openxmlformats-officedocument.presentationml.slide+xml"/>
  <Override PartName="/ppt/slides/slide21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61"/>
  </p:notesMasterIdLst>
  <p:handoutMasterIdLst>
    <p:handoutMasterId r:id="rId62"/>
  </p:handoutMasterIdLst>
  <p:sldIdLst>
    <p:sldId id="256" r:id="rId2"/>
    <p:sldId id="257" r:id="rId3"/>
    <p:sldId id="279" r:id="rId4"/>
    <p:sldId id="302" r:id="rId5"/>
    <p:sldId id="304" r:id="rId6"/>
    <p:sldId id="305" r:id="rId7"/>
    <p:sldId id="281" r:id="rId8"/>
    <p:sldId id="299" r:id="rId9"/>
    <p:sldId id="298" r:id="rId10"/>
    <p:sldId id="307" r:id="rId11"/>
    <p:sldId id="306" r:id="rId12"/>
    <p:sldId id="288" r:id="rId13"/>
    <p:sldId id="309" r:id="rId14"/>
    <p:sldId id="310" r:id="rId15"/>
    <p:sldId id="322" r:id="rId16"/>
    <p:sldId id="308" r:id="rId17"/>
    <p:sldId id="292" r:id="rId18"/>
    <p:sldId id="293" r:id="rId19"/>
    <p:sldId id="315" r:id="rId20"/>
    <p:sldId id="311" r:id="rId21"/>
    <p:sldId id="312" r:id="rId22"/>
    <p:sldId id="295" r:id="rId23"/>
    <p:sldId id="313" r:id="rId24"/>
    <p:sldId id="316" r:id="rId25"/>
    <p:sldId id="317" r:id="rId26"/>
    <p:sldId id="344" r:id="rId27"/>
    <p:sldId id="318" r:id="rId28"/>
    <p:sldId id="297" r:id="rId29"/>
    <p:sldId id="323" r:id="rId30"/>
    <p:sldId id="258" r:id="rId31"/>
    <p:sldId id="259" r:id="rId32"/>
    <p:sldId id="260" r:id="rId33"/>
    <p:sldId id="320" r:id="rId34"/>
    <p:sldId id="262" r:id="rId35"/>
    <p:sldId id="324" r:id="rId36"/>
    <p:sldId id="276" r:id="rId37"/>
    <p:sldId id="277" r:id="rId38"/>
    <p:sldId id="266" r:id="rId39"/>
    <p:sldId id="264" r:id="rId40"/>
    <p:sldId id="325" r:id="rId41"/>
    <p:sldId id="333" r:id="rId42"/>
    <p:sldId id="327" r:id="rId43"/>
    <p:sldId id="330" r:id="rId44"/>
    <p:sldId id="331" r:id="rId45"/>
    <p:sldId id="326" r:id="rId46"/>
    <p:sldId id="328" r:id="rId47"/>
    <p:sldId id="329" r:id="rId48"/>
    <p:sldId id="332" r:id="rId49"/>
    <p:sldId id="334" r:id="rId50"/>
    <p:sldId id="335" r:id="rId51"/>
    <p:sldId id="336" r:id="rId52"/>
    <p:sldId id="337" r:id="rId53"/>
    <p:sldId id="338" r:id="rId54"/>
    <p:sldId id="339" r:id="rId55"/>
    <p:sldId id="340" r:id="rId56"/>
    <p:sldId id="341" r:id="rId57"/>
    <p:sldId id="343" r:id="rId58"/>
    <p:sldId id="342" r:id="rId59"/>
    <p:sldId id="346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718" autoAdjust="0"/>
  </p:normalViewPr>
  <p:slideViewPr>
    <p:cSldViewPr>
      <p:cViewPr>
        <p:scale>
          <a:sx n="100" d="100"/>
          <a:sy n="100" d="100"/>
        </p:scale>
        <p:origin x="-50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9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notesViewPr>
    <p:cSldViewPr>
      <p:cViewPr varScale="1">
        <p:scale>
          <a:sx n="56" d="100"/>
          <a:sy n="56" d="100"/>
        </p:scale>
        <p:origin x="-2826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presProps" Target="presProps.xml"/><Relationship Id="rId68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69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customXml" Target="../customXml/item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1CA108-4F40-40B7-A646-E004315A4D04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7C4B0-BB96-46EA-B4AC-B1DF631BB0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D27CF-DDC4-43CF-B287-8AF3E2D300C5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15CB4-7F8A-430A-886A-D15E3EB0905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15CB4-7F8A-430A-886A-D15E3EB0905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15CB4-7F8A-430A-886A-D15E3EB0905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15CB4-7F8A-430A-886A-D15E3EB0905C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A4BF745-3D43-4C5C-8163-FC67783E0116}" type="datetimeFigureOut">
              <a:rPr lang="en-US" smtClean="0"/>
              <a:pPr/>
              <a:t>9/8/2015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5FA6255-88D6-4DA4-9452-97C534050C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djustment_disorder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8077200" cy="3733800"/>
          </a:xfrm>
        </p:spPr>
        <p:txBody>
          <a:bodyPr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Post Traumatic Stress Disorder:</a:t>
            </a:r>
            <a:br>
              <a:rPr lang="en-US" sz="4400" dirty="0" smtClean="0"/>
            </a:br>
            <a:r>
              <a:rPr lang="en-US" sz="4400" dirty="0" smtClean="0"/>
              <a:t>The Basics    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2400" b="0" dirty="0" smtClean="0">
                <a:solidFill>
                  <a:srgbClr val="FFFFFF"/>
                </a:solidFill>
                <a:ea typeface="+mn-ea"/>
                <a:cs typeface="+mn-cs"/>
              </a:rPr>
              <a:t>Lisa A. Jeko, Ph.D.          San Francisco District Attorney’s Office </a:t>
            </a:r>
            <a:br>
              <a:rPr lang="en-US" sz="2400" b="0" dirty="0" smtClean="0">
                <a:solidFill>
                  <a:srgbClr val="FFFFFF"/>
                </a:solidFill>
                <a:ea typeface="+mn-ea"/>
                <a:cs typeface="+mn-cs"/>
              </a:rPr>
            </a:br>
            <a:r>
              <a:rPr lang="en-US" sz="2400" b="0" dirty="0" smtClean="0">
                <a:solidFill>
                  <a:srgbClr val="FFFFFF"/>
                </a:solidFill>
                <a:ea typeface="+mn-ea"/>
                <a:cs typeface="+mn-cs"/>
              </a:rPr>
              <a:t>San Francisco, CA                                                   September 10, 2015</a:t>
            </a:r>
            <a:br>
              <a:rPr lang="en-US" sz="2400" b="0" dirty="0" smtClean="0">
                <a:solidFill>
                  <a:srgbClr val="FFFFFF"/>
                </a:solidFill>
                <a:ea typeface="+mn-ea"/>
                <a:cs typeface="+mn-cs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8077200" cy="2414016"/>
          </a:xfrm>
        </p:spPr>
        <p:txBody>
          <a:bodyPr>
            <a:normAutofit/>
          </a:bodyPr>
          <a:lstStyle/>
          <a:p>
            <a:endParaRPr lang="en-US" sz="32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A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62560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		</a:t>
            </a:r>
            <a:endParaRPr lang="en-US" sz="3600" b="1" dirty="0" smtClean="0"/>
          </a:p>
          <a:p>
            <a:pPr lvl="1"/>
            <a:r>
              <a:rPr lang="en-US" sz="4000" b="1" u="sng" dirty="0" smtClean="0"/>
              <a:t>Indirect exposure </a:t>
            </a:r>
            <a:r>
              <a:rPr lang="en-US" sz="4000" b="1" dirty="0" smtClean="0"/>
              <a:t>through learning about the TE limited to experiences affecting close relatives or friends</a:t>
            </a:r>
          </a:p>
          <a:p>
            <a:pPr lvl="1">
              <a:buNone/>
            </a:pPr>
            <a:r>
              <a:rPr lang="en-US" sz="3400" dirty="0" smtClean="0"/>
              <a:t>		</a:t>
            </a:r>
          </a:p>
          <a:p>
            <a:pPr lvl="2"/>
            <a:r>
              <a:rPr lang="en-US" sz="3400" dirty="0" smtClean="0"/>
              <a:t>Violent or accidental</a:t>
            </a:r>
          </a:p>
          <a:p>
            <a:pPr lvl="2"/>
            <a:r>
              <a:rPr lang="en-US" sz="3400" dirty="0" smtClean="0"/>
              <a:t>NOT death due to natural causes</a:t>
            </a:r>
          </a:p>
          <a:p>
            <a:pPr lvl="2"/>
            <a:r>
              <a:rPr lang="en-US" sz="3400" dirty="0" smtClean="0"/>
              <a:t>Suicide</a:t>
            </a:r>
          </a:p>
          <a:p>
            <a:pPr lvl="2"/>
            <a:r>
              <a:rPr lang="en-US" sz="3400" dirty="0" smtClean="0"/>
              <a:t>Serious accident</a:t>
            </a:r>
          </a:p>
          <a:p>
            <a:pPr lvl="2"/>
            <a:r>
              <a:rPr lang="en-US" sz="3400" dirty="0" smtClean="0"/>
              <a:t>Serious Injury</a:t>
            </a:r>
          </a:p>
          <a:p>
            <a:pPr lvl="2"/>
            <a:r>
              <a:rPr lang="en-US" sz="3400" dirty="0" smtClean="0"/>
              <a:t>Could be severe or long-lasting when stressor is interpersonal and intentional (torture, sexual violence)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A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Experiencing repeated or extreme exposure to aversive details of traumatic events</a:t>
            </a:r>
          </a:p>
          <a:p>
            <a:pPr lvl="1"/>
            <a:r>
              <a:rPr lang="en-US" dirty="0" smtClean="0"/>
              <a:t>First responders collecting human remains</a:t>
            </a:r>
          </a:p>
          <a:p>
            <a:pPr lvl="1"/>
            <a:r>
              <a:rPr lang="en-US" dirty="0" smtClean="0"/>
              <a:t>Police officers repeatedly exposed to details of child abuse</a:t>
            </a:r>
          </a:p>
          <a:p>
            <a:pPr lvl="1"/>
            <a:r>
              <a:rPr lang="en-US" dirty="0" smtClean="0"/>
              <a:t>*DA’s and defense attorneys*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6868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sz="4600" b="1" dirty="0" smtClean="0"/>
              <a:t>Criterion B -Presence of </a:t>
            </a:r>
            <a:r>
              <a:rPr lang="en-US" sz="4600" b="1" u="sng" dirty="0" smtClean="0"/>
              <a:t>intrusion</a:t>
            </a:r>
            <a:r>
              <a:rPr lang="en-US" sz="4600" b="1" dirty="0" smtClean="0"/>
              <a:t> symptoms associated with TE</a:t>
            </a:r>
          </a:p>
          <a:p>
            <a:pPr>
              <a:buNone/>
            </a:pPr>
            <a:endParaRPr lang="en-US" sz="4100" b="1" dirty="0" smtClean="0"/>
          </a:p>
          <a:p>
            <a:r>
              <a:rPr lang="en-US" sz="4000" b="1" dirty="0" smtClean="0"/>
              <a:t>One or more symptoms </a:t>
            </a:r>
            <a:r>
              <a:rPr lang="en-US" sz="4000" dirty="0" smtClean="0"/>
              <a:t>required</a:t>
            </a:r>
          </a:p>
          <a:p>
            <a:pPr>
              <a:buNone/>
            </a:pPr>
            <a:endParaRPr lang="en-US" sz="4000" dirty="0" smtClean="0"/>
          </a:p>
          <a:p>
            <a:r>
              <a:rPr lang="en-US" sz="4000" u="sng" dirty="0" smtClean="0"/>
              <a:t>Recurrent</a:t>
            </a:r>
            <a:r>
              <a:rPr lang="en-US" sz="4000" dirty="0" smtClean="0"/>
              <a:t>, </a:t>
            </a:r>
            <a:r>
              <a:rPr lang="en-US" sz="4000" u="sng" dirty="0" smtClean="0"/>
              <a:t>involuntary</a:t>
            </a:r>
            <a:r>
              <a:rPr lang="en-US" sz="4000" dirty="0" smtClean="0"/>
              <a:t> and </a:t>
            </a:r>
            <a:r>
              <a:rPr lang="en-US" sz="4000" u="sng" dirty="0" smtClean="0"/>
              <a:t>intrusive memories</a:t>
            </a:r>
          </a:p>
          <a:p>
            <a:pPr lvl="1"/>
            <a:r>
              <a:rPr lang="en-US" sz="3400" dirty="0" smtClean="0"/>
              <a:t>Usually sensory, emotional and behavioral components of the TE</a:t>
            </a:r>
          </a:p>
          <a:p>
            <a:pPr lvl="1"/>
            <a:r>
              <a:rPr lang="en-US" sz="3400" dirty="0" smtClean="0"/>
              <a:t>Recurrent, Distressing dreams of the TE</a:t>
            </a:r>
          </a:p>
          <a:p>
            <a:pPr lvl="1"/>
            <a:r>
              <a:rPr lang="en-US" sz="3400" dirty="0" smtClean="0"/>
              <a:t>Content/affect of dreams are related to TE</a:t>
            </a:r>
          </a:p>
          <a:p>
            <a:pPr lvl="1"/>
            <a:r>
              <a:rPr lang="en-US" sz="3400" b="1" dirty="0" smtClean="0">
                <a:solidFill>
                  <a:srgbClr val="FF0000"/>
                </a:solidFill>
              </a:rPr>
              <a:t>(Malingering: often report exact same dream repeatedly; rare in true  PTSD)</a:t>
            </a:r>
          </a:p>
          <a:p>
            <a:pPr lvl="1"/>
            <a:r>
              <a:rPr lang="en-US" sz="3400" dirty="0" smtClean="0"/>
              <a:t>Representative of thematically related to major threats involved in TE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B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Dissociative reactions (flashbacks)</a:t>
            </a:r>
          </a:p>
          <a:p>
            <a:pPr lvl="1"/>
            <a:r>
              <a:rPr lang="en-US" sz="2400" dirty="0" smtClean="0"/>
              <a:t>Occurs on a continuum</a:t>
            </a:r>
          </a:p>
          <a:p>
            <a:pPr lvl="1"/>
            <a:r>
              <a:rPr lang="en-US" sz="2400" dirty="0" smtClean="0"/>
              <a:t>Most extreme- complete loss of awareness of present surroundings</a:t>
            </a:r>
          </a:p>
          <a:p>
            <a:pPr lvl="1"/>
            <a:r>
              <a:rPr lang="en-US" sz="2400" dirty="0" smtClean="0"/>
              <a:t>Brief visual or other sensory intrusions w/out loss of reality orientation to complete loss of awareness</a:t>
            </a:r>
          </a:p>
          <a:p>
            <a:pPr lvl="1"/>
            <a:r>
              <a:rPr lang="en-US" sz="2400" dirty="0" smtClean="0"/>
              <a:t>Typically brief episode</a:t>
            </a:r>
          </a:p>
          <a:p>
            <a:pPr lvl="1"/>
            <a:r>
              <a:rPr lang="en-US" sz="2400" dirty="0" smtClean="0"/>
              <a:t>Associated with prolonged distress and heightened arousal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B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u="sng" dirty="0" smtClean="0"/>
              <a:t>Intense or prolonged physiological distress</a:t>
            </a:r>
          </a:p>
          <a:p>
            <a:pPr lvl="1"/>
            <a:r>
              <a:rPr lang="en-US" sz="2400" dirty="0" smtClean="0"/>
              <a:t>At exposure to internal or external cues that symbolize or resemble an aspect of the TE</a:t>
            </a:r>
          </a:p>
          <a:p>
            <a:pPr lvl="1"/>
            <a:r>
              <a:rPr lang="en-US" sz="2400" dirty="0" smtClean="0"/>
              <a:t>Windy days after a hurricane</a:t>
            </a:r>
          </a:p>
          <a:p>
            <a:pPr lvl="1"/>
            <a:r>
              <a:rPr lang="en-US" sz="2400" dirty="0" smtClean="0"/>
              <a:t>Seeing someone resembling a perpetrator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ssled loaf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95300"/>
            <a:ext cx="76200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B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u="sng" dirty="0" smtClean="0"/>
              <a:t>Marked physiological reactions </a:t>
            </a:r>
            <a:r>
              <a:rPr lang="en-US" sz="2800" dirty="0" smtClean="0"/>
              <a:t>to internal or external cues that symbolize or resemble aspect  of the TE</a:t>
            </a:r>
          </a:p>
          <a:p>
            <a:pPr lvl="1"/>
            <a:r>
              <a:rPr lang="en-US" sz="2400" dirty="0" smtClean="0"/>
              <a:t>Dizziness for survivors of head trauma</a:t>
            </a:r>
          </a:p>
          <a:p>
            <a:pPr lvl="1"/>
            <a:r>
              <a:rPr lang="en-US" sz="2400" dirty="0" smtClean="0"/>
              <a:t>Rapid heart rate for previously traumatized child</a:t>
            </a:r>
          </a:p>
          <a:p>
            <a:pPr lvl="1"/>
            <a:r>
              <a:rPr lang="en-US" sz="2400" dirty="0" smtClean="0"/>
              <a:t>Prominent for individuals with highly somatic presentations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Criterion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10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sz="4600" b="1" dirty="0" smtClean="0"/>
              <a:t>Criterion C- </a:t>
            </a:r>
            <a:r>
              <a:rPr lang="en-US" sz="4600" b="1" u="sng" dirty="0" smtClean="0"/>
              <a:t>Persistent avoidance </a:t>
            </a:r>
            <a:r>
              <a:rPr lang="en-US" sz="4600" b="1" dirty="0" smtClean="0"/>
              <a:t>of stimuli associated with TE.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sz="4000" dirty="0" smtClean="0"/>
              <a:t>Requires </a:t>
            </a:r>
            <a:r>
              <a:rPr lang="en-US" sz="4000" b="1" dirty="0" smtClean="0"/>
              <a:t>one or both symptoms.</a:t>
            </a:r>
          </a:p>
          <a:p>
            <a:pPr>
              <a:buNone/>
            </a:pPr>
            <a:endParaRPr lang="en-US" dirty="0" smtClean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sz="4000" dirty="0" smtClean="0"/>
              <a:t>Avoidance of, or efforts to avoid distressing memories, thoughts, feelings (Internal).</a:t>
            </a:r>
          </a:p>
          <a:p>
            <a:pPr lvl="1"/>
            <a:r>
              <a:rPr lang="en-US" sz="3400" dirty="0" smtClean="0"/>
              <a:t>Utilizes distraction</a:t>
            </a:r>
          </a:p>
          <a:p>
            <a:pPr lvl="1"/>
            <a:r>
              <a:rPr lang="en-US" sz="3400" dirty="0" smtClean="0"/>
              <a:t>Extras- drugs/ETOH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4000" dirty="0" smtClean="0"/>
              <a:t>Avoidance of, or efforts to avoid external reminders of TE</a:t>
            </a:r>
          </a:p>
          <a:p>
            <a:pPr lvl="1"/>
            <a:r>
              <a:rPr lang="en-US" sz="3400" dirty="0" smtClean="0"/>
              <a:t>People, places, objects, conversations, activities, situations</a:t>
            </a:r>
          </a:p>
          <a:p>
            <a:pPr lvl="1"/>
            <a:r>
              <a:rPr lang="en-US" sz="3400" dirty="0" smtClean="0"/>
              <a:t>Not walking in front of someone, closed, spaces, fireworks.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Criterion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Criterion D -</a:t>
            </a:r>
            <a:r>
              <a:rPr lang="en-US" u="sng" dirty="0" smtClean="0"/>
              <a:t>Negative alterations </a:t>
            </a:r>
            <a:r>
              <a:rPr lang="en-US" dirty="0" smtClean="0"/>
              <a:t>in </a:t>
            </a:r>
            <a:r>
              <a:rPr lang="en-US" u="sng" dirty="0" smtClean="0"/>
              <a:t>cognitions and mood </a:t>
            </a:r>
            <a:r>
              <a:rPr lang="en-US" dirty="0" smtClean="0"/>
              <a:t>that </a:t>
            </a:r>
            <a:r>
              <a:rPr lang="en-US" u="sng" dirty="0" smtClean="0"/>
              <a:t>began or worsened associated with TE.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b="1" dirty="0" smtClean="0"/>
              <a:t>Two or more symptoms</a:t>
            </a:r>
            <a:r>
              <a:rPr lang="en-US" sz="2800" dirty="0" smtClean="0"/>
              <a:t> required.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Inability to remember an important aspect of TE</a:t>
            </a:r>
          </a:p>
          <a:p>
            <a:pPr lvl="1"/>
            <a:r>
              <a:rPr lang="en-US" sz="2400" dirty="0" smtClean="0"/>
              <a:t>Not due to head injury, ETOH, drugs.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Persistent and exaggerated negative beliefs or expectations about oneself, others, the world, or future.</a:t>
            </a:r>
          </a:p>
          <a:p>
            <a:pPr lvl="1"/>
            <a:r>
              <a:rPr lang="en-US" dirty="0" smtClean="0"/>
              <a:t> </a:t>
            </a:r>
            <a:r>
              <a:rPr lang="en-US" sz="2400" dirty="0" smtClean="0"/>
              <a:t>“I always have bad judgment.”</a:t>
            </a:r>
          </a:p>
          <a:p>
            <a:pPr lvl="1"/>
            <a:r>
              <a:rPr lang="en-US" sz="2400" dirty="0" smtClean="0"/>
              <a:t>“People in authority can’t be trusted.”</a:t>
            </a:r>
          </a:p>
          <a:p>
            <a:pPr lvl="1"/>
            <a:r>
              <a:rPr lang="en-US" sz="2400" dirty="0" smtClean="0"/>
              <a:t>“I can’t trust anyone again.”</a:t>
            </a:r>
          </a:p>
          <a:p>
            <a:pPr lvl="1"/>
            <a:r>
              <a:rPr lang="en-US" sz="2400" dirty="0" smtClean="0"/>
              <a:t>“Something died in me.”</a:t>
            </a:r>
          </a:p>
          <a:p>
            <a:pPr lvl="1"/>
            <a:r>
              <a:rPr lang="en-US" sz="2400" dirty="0" smtClean="0"/>
              <a:t>May manifest as a negative change in perceived identity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Post Traumatic Stress Disorder(PTSD)Defined </a:t>
            </a:r>
          </a:p>
          <a:p>
            <a:r>
              <a:rPr lang="en-US" dirty="0" smtClean="0"/>
              <a:t>PTSD as a Limbic Disorder</a:t>
            </a:r>
          </a:p>
          <a:p>
            <a:r>
              <a:rPr lang="en-US" dirty="0" smtClean="0"/>
              <a:t>Additional Brain Involvement</a:t>
            </a:r>
          </a:p>
          <a:p>
            <a:r>
              <a:rPr lang="en-US" dirty="0" smtClean="0"/>
              <a:t>Malingering</a:t>
            </a:r>
          </a:p>
          <a:p>
            <a:r>
              <a:rPr lang="en-US" dirty="0" smtClean="0"/>
              <a:t>Alternative Diagnoses</a:t>
            </a:r>
          </a:p>
          <a:p>
            <a:r>
              <a:rPr lang="en-US" dirty="0" smtClean="0"/>
              <a:t>Recommendations</a:t>
            </a:r>
            <a:endParaRPr lang="en-US" dirty="0" smtClean="0"/>
          </a:p>
          <a:p>
            <a:r>
              <a:rPr lang="en-US" dirty="0" smtClean="0"/>
              <a:t>Q and A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Criterion 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Persistent, distorted cognitions  about the cause or consequences of TE that led individual to blame self or others.</a:t>
            </a:r>
          </a:p>
          <a:p>
            <a:pPr lvl="1"/>
            <a:r>
              <a:rPr lang="en-US" sz="2400" dirty="0" smtClean="0"/>
              <a:t>“It’s  all my fault my uncle abused me.”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2800" dirty="0" smtClean="0"/>
              <a:t>Persistent negative emotional state. </a:t>
            </a:r>
          </a:p>
          <a:p>
            <a:pPr lvl="1"/>
            <a:r>
              <a:rPr lang="en-US" sz="2400" dirty="0" smtClean="0"/>
              <a:t>Fear, horror, anger, guilt, shame</a:t>
            </a:r>
          </a:p>
          <a:p>
            <a:pPr lvl="1"/>
            <a:r>
              <a:rPr lang="en-US" sz="2400" dirty="0" smtClean="0"/>
              <a:t>Began or worsened after the TE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Criterion 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300" dirty="0" smtClean="0"/>
              <a:t>Marked diminished interest or participation in significant activities</a:t>
            </a:r>
          </a:p>
          <a:p>
            <a:pPr lvl="1"/>
            <a:r>
              <a:rPr lang="en-US" dirty="0" smtClean="0"/>
              <a:t>Decreased in previously enjoyed activities (</a:t>
            </a:r>
            <a:r>
              <a:rPr lang="en-US" dirty="0" smtClean="0"/>
              <a:t>anhedonia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sz="2600" dirty="0" smtClean="0"/>
          </a:p>
          <a:p>
            <a:r>
              <a:rPr lang="en-US" sz="3300" dirty="0" smtClean="0"/>
              <a:t>Feelings of detachment or estrangement from others</a:t>
            </a:r>
          </a:p>
          <a:p>
            <a:pPr lvl="1"/>
            <a:r>
              <a:rPr lang="en-US" dirty="0" smtClean="0"/>
              <a:t>Intimacy difficulties</a:t>
            </a:r>
          </a:p>
          <a:p>
            <a:pPr lvl="1"/>
            <a:r>
              <a:rPr lang="en-US" dirty="0" smtClean="0"/>
              <a:t>Estrangement from work, friends</a:t>
            </a:r>
          </a:p>
          <a:p>
            <a:pPr lvl="1">
              <a:buNone/>
            </a:pPr>
            <a:endParaRPr lang="en-US" sz="2600" dirty="0" smtClean="0"/>
          </a:p>
          <a:p>
            <a:r>
              <a:rPr lang="en-US" sz="3300" dirty="0" smtClean="0"/>
              <a:t>Persistent inability to experience positive emotions</a:t>
            </a:r>
          </a:p>
          <a:p>
            <a:pPr lvl="1"/>
            <a:r>
              <a:rPr lang="en-US" dirty="0" smtClean="0"/>
              <a:t>Inability to experience happiness, satisfaction, loving feelings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Criterion 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Criterion E- Marked alterations in</a:t>
            </a:r>
            <a:r>
              <a:rPr lang="en-US" b="1" u="sng" dirty="0" smtClean="0"/>
              <a:t> arousal and reactivity </a:t>
            </a:r>
            <a:r>
              <a:rPr lang="en-US" b="1" dirty="0" smtClean="0"/>
              <a:t>associated with all TE </a:t>
            </a:r>
            <a:r>
              <a:rPr lang="en-US" b="1" u="sng" dirty="0" smtClean="0"/>
              <a:t>beginning or worsening after the TE 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Requires two or more </a:t>
            </a:r>
            <a:r>
              <a:rPr lang="en-US" dirty="0" smtClean="0"/>
              <a:t>symptoms</a:t>
            </a:r>
          </a:p>
          <a:p>
            <a:endParaRPr lang="en-US" dirty="0" smtClean="0"/>
          </a:p>
          <a:p>
            <a:r>
              <a:rPr lang="en-US" dirty="0" smtClean="0"/>
              <a:t>Irritable behavior and angry outbursts with little or no provocation</a:t>
            </a:r>
          </a:p>
          <a:p>
            <a:pPr lvl="1"/>
            <a:r>
              <a:rPr lang="en-US" dirty="0" smtClean="0"/>
              <a:t>Typically expressed as verbal or physical aggression toward people or objects</a:t>
            </a:r>
          </a:p>
          <a:p>
            <a:pPr lvl="1"/>
            <a:r>
              <a:rPr lang="en-US" dirty="0" smtClean="0"/>
              <a:t>Yelling at people</a:t>
            </a:r>
          </a:p>
          <a:p>
            <a:pPr lvl="1"/>
            <a:r>
              <a:rPr lang="en-US" dirty="0" smtClean="0"/>
              <a:t>Getting into fights	</a:t>
            </a:r>
          </a:p>
          <a:p>
            <a:pPr lvl="1"/>
            <a:r>
              <a:rPr lang="en-US" dirty="0" smtClean="0"/>
              <a:t>Destroying objects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/>
          <a:lstStyle/>
          <a:p>
            <a:r>
              <a:rPr lang="en-US" sz="2800" dirty="0" smtClean="0"/>
              <a:t>Reckless or self-destructive behavior</a:t>
            </a:r>
          </a:p>
          <a:p>
            <a:pPr lvl="1"/>
            <a:r>
              <a:rPr lang="en-US" sz="2400" dirty="0" smtClean="0"/>
              <a:t>Dangerously driving</a:t>
            </a:r>
          </a:p>
          <a:p>
            <a:pPr lvl="1"/>
            <a:r>
              <a:rPr lang="en-US" sz="2400" dirty="0" smtClean="0"/>
              <a:t>Excessive ETOH/drug use</a:t>
            </a:r>
          </a:p>
          <a:p>
            <a:pPr lvl="1"/>
            <a:r>
              <a:rPr lang="en-US" sz="2400" dirty="0" smtClean="0"/>
              <a:t>Self injurious or suicidal behavior</a:t>
            </a:r>
          </a:p>
          <a:p>
            <a:endParaRPr lang="en-US" dirty="0" smtClean="0"/>
          </a:p>
          <a:p>
            <a:r>
              <a:rPr lang="en-US" sz="2800" dirty="0" smtClean="0"/>
              <a:t>Hypervigilence</a:t>
            </a:r>
          </a:p>
          <a:p>
            <a:pPr lvl="1"/>
            <a:r>
              <a:rPr lang="en-US" sz="2400" dirty="0" smtClean="0"/>
              <a:t>Heightened sensitivity to potential threats </a:t>
            </a:r>
          </a:p>
          <a:p>
            <a:pPr lvl="1"/>
            <a:r>
              <a:rPr lang="en-US" sz="2400" dirty="0" smtClean="0"/>
              <a:t>Not only related to TE</a:t>
            </a:r>
          </a:p>
          <a:p>
            <a:pPr lvl="1"/>
            <a:r>
              <a:rPr lang="en-US" sz="2400" dirty="0" smtClean="0"/>
              <a:t>Auto accident-potential threats on the road-global</a:t>
            </a:r>
          </a:p>
          <a:p>
            <a:pPr lvl="1"/>
            <a:r>
              <a:rPr lang="en-US" sz="2400" dirty="0" smtClean="0"/>
              <a:t>Fear of suffering heart attack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Exaggerated startle response.</a:t>
            </a:r>
          </a:p>
          <a:p>
            <a:pPr lvl="1"/>
            <a:r>
              <a:rPr lang="en-US" sz="2400" dirty="0" smtClean="0"/>
              <a:t>Jumping with phone ringing</a:t>
            </a:r>
          </a:p>
          <a:p>
            <a:pPr lvl="1"/>
            <a:r>
              <a:rPr lang="en-US" sz="2400" dirty="0" smtClean="0"/>
              <a:t>Loud noises (car backfiring, fireworks)</a:t>
            </a:r>
          </a:p>
          <a:p>
            <a:pPr lvl="1"/>
            <a:r>
              <a:rPr lang="en-US" sz="2400" dirty="0" smtClean="0"/>
              <a:t>Unexpected movements</a:t>
            </a:r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Problems with concentration.</a:t>
            </a:r>
          </a:p>
          <a:p>
            <a:pPr lvl="1"/>
            <a:r>
              <a:rPr lang="en-US" sz="2400" dirty="0" smtClean="0"/>
              <a:t>Difficulty remembering daily events</a:t>
            </a:r>
          </a:p>
          <a:p>
            <a:pPr lvl="1"/>
            <a:r>
              <a:rPr lang="en-US" sz="2400" dirty="0" smtClean="0"/>
              <a:t>Forgetting one’s phone number</a:t>
            </a:r>
          </a:p>
          <a:p>
            <a:pPr lvl="1"/>
            <a:r>
              <a:rPr lang="en-US" sz="2400" dirty="0" smtClean="0"/>
              <a:t>Following conversation for sustained period of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E continued</a:t>
            </a:r>
            <a:endParaRPr lang="en-US" dirty="0"/>
          </a:p>
        </p:txBody>
      </p:sp>
      <p:pic>
        <p:nvPicPr>
          <p:cNvPr id="4" name="Content Placeholder 3" descr="http://toonhole.com/comics/2014-05-23-PTSD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524000"/>
            <a:ext cx="4038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Sleep disturbance</a:t>
            </a:r>
          </a:p>
          <a:p>
            <a:pPr lvl="1"/>
            <a:r>
              <a:rPr lang="en-US" sz="2400" dirty="0" smtClean="0"/>
              <a:t>Difficulty falling, staying, or restless sleep</a:t>
            </a:r>
          </a:p>
          <a:p>
            <a:pPr lvl="1"/>
            <a:r>
              <a:rPr lang="en-US" sz="2400" dirty="0" smtClean="0"/>
              <a:t>May be associated with nightmares, safety concerns or generalized arousal</a:t>
            </a:r>
            <a:endParaRPr 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Criterion F, G, and H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5105401"/>
          </a:xfrm>
        </p:spPr>
        <p:txBody>
          <a:bodyPr>
            <a:normAutofit fontScale="62500" lnSpcReduction="20000"/>
          </a:bodyPr>
          <a:lstStyle/>
          <a:p>
            <a:r>
              <a:rPr lang="en-US" sz="4500" b="1" dirty="0" smtClean="0"/>
              <a:t>Criterion F- Duration of disturbance (Criterion Be, C, D, and E,) greater than one </a:t>
            </a:r>
            <a:r>
              <a:rPr lang="en-US" sz="4500" b="1" dirty="0" smtClean="0"/>
              <a:t>month (</a:t>
            </a:r>
            <a:r>
              <a:rPr lang="en-US" sz="4500" dirty="0" smtClean="0"/>
              <a:t>versus </a:t>
            </a:r>
            <a:r>
              <a:rPr lang="en-US" sz="4500" dirty="0" smtClean="0"/>
              <a:t>Acute Stress Disorder-three days to one </a:t>
            </a:r>
            <a:r>
              <a:rPr lang="en-US" sz="4500" dirty="0" smtClean="0"/>
              <a:t>month).</a:t>
            </a:r>
            <a:endParaRPr lang="en-US" sz="4500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4500" b="1" dirty="0" smtClean="0"/>
              <a:t>Criterion G- Disturbance causes clinically significant distress or impairment in social</a:t>
            </a:r>
            <a:r>
              <a:rPr lang="en-US" sz="4500" b="1" dirty="0" smtClean="0"/>
              <a:t>, occupational </a:t>
            </a:r>
            <a:r>
              <a:rPr lang="en-US" sz="4500" b="1" dirty="0" smtClean="0"/>
              <a:t>or other important areas of </a:t>
            </a:r>
            <a:r>
              <a:rPr lang="en-US" sz="4500" b="1" dirty="0" smtClean="0"/>
              <a:t>functioning.</a:t>
            </a:r>
            <a:endParaRPr lang="en-US" sz="4500" b="1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4500" b="1" dirty="0" smtClean="0"/>
              <a:t>Criterion H- Disturbance is not attributable to physiological effects of a substance </a:t>
            </a:r>
            <a:r>
              <a:rPr lang="en-US" sz="4500" b="1" dirty="0" smtClean="0"/>
              <a:t>(</a:t>
            </a:r>
            <a:r>
              <a:rPr lang="en-US" sz="4500" b="1" dirty="0" smtClean="0"/>
              <a:t>medication, alcohol) or other medical </a:t>
            </a:r>
            <a:r>
              <a:rPr lang="en-US" sz="4500" b="1" dirty="0" smtClean="0"/>
              <a:t>condition.</a:t>
            </a:r>
            <a:endParaRPr lang="en-US" sz="4500" b="1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…Criterion </a:t>
            </a:r>
            <a:r>
              <a:rPr lang="en-US" dirty="0" smtClean="0"/>
              <a:t>F, G, and H </a:t>
            </a:r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181599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 smtClean="0"/>
              <a:t>Specify whether with dissociative symptoms: persistent or recurring</a:t>
            </a:r>
          </a:p>
          <a:p>
            <a:pPr>
              <a:buNone/>
            </a:pPr>
            <a:endParaRPr lang="en-US" dirty="0" smtClean="0"/>
          </a:p>
          <a:p>
            <a:r>
              <a:rPr lang="en-US" sz="11200" dirty="0" smtClean="0"/>
              <a:t>Depersonalization-</a:t>
            </a:r>
            <a:endParaRPr lang="en-US" sz="11200" dirty="0" smtClean="0"/>
          </a:p>
          <a:p>
            <a:pPr lvl="1"/>
            <a:r>
              <a:rPr lang="en-US" sz="9600" dirty="0" smtClean="0"/>
              <a:t>Feeling detached and as if one were and outside observer of one’s mental process or body</a:t>
            </a:r>
          </a:p>
          <a:p>
            <a:pPr lvl="1"/>
            <a:r>
              <a:rPr lang="en-US" sz="9600" dirty="0" smtClean="0"/>
              <a:t>Feeling as though one were in a dream</a:t>
            </a:r>
          </a:p>
          <a:p>
            <a:pPr lvl="1"/>
            <a:r>
              <a:rPr lang="en-US" sz="9600" dirty="0" smtClean="0"/>
              <a:t>Feeling a sense of unreality of self or body</a:t>
            </a:r>
          </a:p>
          <a:p>
            <a:pPr lvl="1"/>
            <a:r>
              <a:rPr lang="en-US" sz="9600" dirty="0" smtClean="0"/>
              <a:t>Time moving slowly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r>
              <a:rPr lang="en-US" sz="11200" dirty="0" smtClean="0"/>
              <a:t>Derealization</a:t>
            </a:r>
            <a:r>
              <a:rPr lang="en-US" sz="11200" dirty="0" smtClean="0"/>
              <a:t>- feeling of unreality of surroundings</a:t>
            </a:r>
          </a:p>
          <a:p>
            <a:pPr lvl="1"/>
            <a:r>
              <a:rPr lang="en-US" sz="9600" dirty="0" smtClean="0"/>
              <a:t>The world around the individual is experienced as unreal, dreamlike, distant, distorted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sz="8600" dirty="0" smtClean="0"/>
              <a:t>Specify:</a:t>
            </a:r>
          </a:p>
          <a:p>
            <a:pPr lvl="1"/>
            <a:r>
              <a:rPr lang="en-US" sz="9600" dirty="0" smtClean="0"/>
              <a:t>With a delayed expression</a:t>
            </a:r>
          </a:p>
          <a:p>
            <a:pPr lvl="1"/>
            <a:r>
              <a:rPr lang="en-US" sz="9600" dirty="0" smtClean="0"/>
              <a:t>Full diagnostic criteria not met until six months after TE</a:t>
            </a:r>
            <a:endParaRPr lang="en-US" sz="9600" dirty="0"/>
          </a:p>
        </p:txBody>
      </p:sp>
      <p:sp>
        <p:nvSpPr>
          <p:cNvPr id="4" name="Rectangle 3"/>
          <p:cNvSpPr/>
          <p:nvPr/>
        </p:nvSpPr>
        <p:spPr>
          <a:xfrm>
            <a:off x="533400" y="304800"/>
            <a:ext cx="792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</a:t>
            </a:r>
            <a:r>
              <a:rPr lang="en-US" dirty="0" smtClean="0"/>
              <a:t>, </a:t>
            </a:r>
            <a:r>
              <a:rPr lang="en-US" dirty="0" smtClean="0"/>
              <a:t>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Post Traumatic Stress Disorder (PTSD) Defined </a:t>
            </a:r>
            <a:br>
              <a:rPr lang="en-US" dirty="0" smtClean="0"/>
            </a:b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775191"/>
            <a:ext cx="8305800" cy="485420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Diagnostic Statistical Manual V (DSM-V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8.7% projected lifetime risk for PTSD among US adults at age 75</a:t>
            </a:r>
          </a:p>
          <a:p>
            <a:pPr lvl="1"/>
            <a:r>
              <a:rPr lang="en-US" dirty="0" smtClean="0"/>
              <a:t>Highest rates: R</a:t>
            </a:r>
            <a:r>
              <a:rPr lang="en-US" dirty="0" smtClean="0"/>
              <a:t>ape, military combat and </a:t>
            </a:r>
            <a:r>
              <a:rPr lang="en-US" dirty="0" smtClean="0"/>
              <a:t>captivity</a:t>
            </a:r>
            <a:r>
              <a:rPr lang="en-US" dirty="0" smtClean="0"/>
              <a:t>, ethnically </a:t>
            </a:r>
            <a:r>
              <a:rPr lang="en-US" dirty="0" smtClean="0"/>
              <a:t>or </a:t>
            </a:r>
            <a:r>
              <a:rPr lang="en-US" dirty="0" smtClean="0"/>
              <a:t>politically motivated  internment, genocide.</a:t>
            </a:r>
          </a:p>
          <a:p>
            <a:pPr lvl="1"/>
            <a:r>
              <a:rPr lang="en-US" dirty="0" smtClean="0"/>
              <a:t>Rates are higher among veterans and vocations with increased risk of TE exposure (Police, firefighters, EMT’s).</a:t>
            </a:r>
            <a:endParaRPr lang="en-US" dirty="0" smtClean="0"/>
          </a:p>
          <a:p>
            <a:pPr>
              <a:buNone/>
            </a:pPr>
            <a:endParaRPr lang="en-US" sz="1400" dirty="0" smtClean="0"/>
          </a:p>
          <a:p>
            <a:pPr lvl="1"/>
            <a:r>
              <a:rPr lang="en-US" dirty="0" smtClean="0"/>
              <a:t>Included in Trauma and Stressor Related Disorders Section</a:t>
            </a:r>
          </a:p>
          <a:p>
            <a:pPr lvl="1">
              <a:buNone/>
            </a:pPr>
            <a:endParaRPr lang="en-US" sz="1400" dirty="0" smtClean="0"/>
          </a:p>
          <a:p>
            <a:pPr lvl="1"/>
            <a:r>
              <a:rPr lang="en-US" dirty="0" smtClean="0"/>
              <a:t>Essential Feature of PTSD: </a:t>
            </a:r>
          </a:p>
          <a:p>
            <a:pPr lvl="1">
              <a:buNone/>
            </a:pPr>
            <a:r>
              <a:rPr lang="en-US" dirty="0" smtClean="0"/>
              <a:t>	Development of characteristic symptoms following an exposure to a traumatic event (TE)</a:t>
            </a:r>
          </a:p>
          <a:p>
            <a:pPr lvl="2">
              <a:buNone/>
            </a:pPr>
            <a:endParaRPr lang="en-US" sz="6000" dirty="0" smtClean="0"/>
          </a:p>
          <a:p>
            <a:pPr lvl="1">
              <a:buNone/>
            </a:pPr>
            <a:endParaRPr lang="en-US" sz="6000" dirty="0" smtClean="0"/>
          </a:p>
          <a:p>
            <a:pPr lvl="1">
              <a:buNone/>
            </a:pPr>
            <a:endParaRPr lang="en-US" sz="51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PTSD as a Limbic Disorder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Trauma = Fear=Limbic System (The Emotional Brain)</a:t>
            </a:r>
          </a:p>
          <a:p>
            <a:pPr lvl="1"/>
            <a:r>
              <a:rPr lang="en-US" sz="2400" dirty="0" smtClean="0"/>
              <a:t>An object in the path is no longer considered a stick</a:t>
            </a:r>
          </a:p>
          <a:p>
            <a:pPr lvl="1"/>
            <a:r>
              <a:rPr lang="en-US" sz="2400" dirty="0" smtClean="0"/>
              <a:t>Emotional neural circuitry of the brain is changed</a:t>
            </a:r>
          </a:p>
          <a:p>
            <a:pPr lvl="1"/>
            <a:r>
              <a:rPr lang="en-US" sz="2400" dirty="0" smtClean="0"/>
              <a:t>The “Emotional Brain” is on overdrive</a:t>
            </a:r>
          </a:p>
          <a:p>
            <a:pPr lvl="1"/>
            <a:r>
              <a:rPr lang="en-US" sz="2400" dirty="0" smtClean="0"/>
              <a:t>The Wildcard: Helplessness 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(…PTSD as a Limbic Disorder continued)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Helplessness triggers PTSD</a:t>
            </a:r>
          </a:p>
          <a:p>
            <a:pPr lvl="1"/>
            <a:r>
              <a:rPr lang="en-US" dirty="0" smtClean="0"/>
              <a:t>Helplessness- subjectively overwhelming</a:t>
            </a:r>
          </a:p>
          <a:p>
            <a:pPr lvl="1"/>
            <a:r>
              <a:rPr lang="en-US" dirty="0" smtClean="0"/>
              <a:t>Example:</a:t>
            </a:r>
          </a:p>
          <a:p>
            <a:pPr lvl="2"/>
            <a:r>
              <a:rPr lang="en-US" dirty="0" smtClean="0"/>
              <a:t>Someone being attacked with a knife knows how to defend oneself and takes action vs. another in same predicament thinks, “I’m dead.”</a:t>
            </a:r>
          </a:p>
          <a:p>
            <a:pPr lvl="2"/>
            <a:r>
              <a:rPr lang="en-US" dirty="0" smtClean="0"/>
              <a:t>Helpless person is more susceptible to PTSD</a:t>
            </a:r>
          </a:p>
          <a:p>
            <a:pPr lvl="2"/>
            <a:r>
              <a:rPr lang="en-US" dirty="0" smtClean="0"/>
              <a:t>Feeling one’s life is in danger and can do nothing to escape it.</a:t>
            </a:r>
          </a:p>
          <a:p>
            <a:pPr lvl="2"/>
            <a:r>
              <a:rPr lang="en-US" dirty="0" smtClean="0"/>
              <a:t>THAT’S THE MOMENT BRAIN CHANGE BEGINS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(…PTSD as a Limbic Disorder continued)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100" dirty="0" smtClean="0"/>
              <a:t>The </a:t>
            </a:r>
            <a:r>
              <a:rPr lang="en-US" sz="4600" dirty="0" smtClean="0"/>
              <a:t>Almighty</a:t>
            </a:r>
            <a:r>
              <a:rPr lang="en-US" sz="4100" dirty="0" smtClean="0"/>
              <a:t> Amygdala</a:t>
            </a:r>
          </a:p>
          <a:p>
            <a:endParaRPr lang="en-US" dirty="0" smtClean="0"/>
          </a:p>
          <a:p>
            <a:pPr lvl="1"/>
            <a:r>
              <a:rPr lang="en-US" sz="4000" dirty="0" smtClean="0"/>
              <a:t>Part of the “Emotional Brain” most commonly associated with fear- Fight/Flight/Freeze </a:t>
            </a:r>
          </a:p>
          <a:p>
            <a:pPr lvl="1"/>
            <a:r>
              <a:rPr lang="en-US" sz="4000" dirty="0" smtClean="0"/>
              <a:t>Background:</a:t>
            </a:r>
          </a:p>
          <a:p>
            <a:pPr lvl="2"/>
            <a:r>
              <a:rPr lang="en-US" sz="3400" dirty="0" smtClean="0"/>
              <a:t>Early studies of fear used avoidance conditioning tasks. </a:t>
            </a:r>
          </a:p>
          <a:p>
            <a:pPr lvl="2"/>
            <a:r>
              <a:rPr lang="en-US" sz="3400" dirty="0" smtClean="0"/>
              <a:t>Measured fear in terms of how well an animal learned to </a:t>
            </a:r>
            <a:r>
              <a:rPr lang="en-US" sz="3400" u="sng" dirty="0" smtClean="0"/>
              <a:t>avoid</a:t>
            </a:r>
            <a:r>
              <a:rPr lang="en-US" sz="3400" dirty="0" smtClean="0"/>
              <a:t> shock- Pavlovian</a:t>
            </a:r>
            <a:endParaRPr lang="en-US" sz="4400" dirty="0" smtClean="0"/>
          </a:p>
          <a:p>
            <a:pPr lvl="2"/>
            <a:r>
              <a:rPr lang="en-US" sz="3400" dirty="0" smtClean="0"/>
              <a:t>1980’s- researchers began to study the brain mechanisms of fear.</a:t>
            </a:r>
          </a:p>
          <a:p>
            <a:pPr lvl="2"/>
            <a:r>
              <a:rPr lang="en-US" sz="3400" dirty="0" smtClean="0"/>
              <a:t> Focus on the </a:t>
            </a:r>
            <a:r>
              <a:rPr lang="en-US" sz="3400" u="sng" dirty="0" smtClean="0"/>
              <a:t>fear reaction conditioned by the shock </a:t>
            </a:r>
            <a:r>
              <a:rPr lang="en-US" sz="3400" dirty="0" smtClean="0"/>
              <a:t>rather than on behaviors to avoid the shock.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(…PTSD as a Limbic Disorder continued)</a:t>
            </a:r>
            <a:endParaRPr lang="en-US" dirty="0"/>
          </a:p>
        </p:txBody>
      </p:sp>
      <p:pic>
        <p:nvPicPr>
          <p:cNvPr id="3" name="Content Placeholder 6" descr="No-Amygdal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1676400"/>
            <a:ext cx="57912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Additional Brain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Today we know more about additional brain involvement</a:t>
            </a:r>
          </a:p>
          <a:p>
            <a:endParaRPr lang="en-US" sz="11200" dirty="0" smtClean="0"/>
          </a:p>
          <a:p>
            <a:r>
              <a:rPr lang="en-US" sz="11200" dirty="0" smtClean="0"/>
              <a:t>Brain areas involved in the Stress Response include the:</a:t>
            </a:r>
          </a:p>
          <a:p>
            <a:pPr lvl="1"/>
            <a:r>
              <a:rPr lang="en-US" sz="9600" dirty="0" smtClean="0"/>
              <a:t>Amygdala</a:t>
            </a:r>
          </a:p>
          <a:p>
            <a:pPr lvl="1"/>
            <a:r>
              <a:rPr lang="en-US" sz="9600" dirty="0" smtClean="0"/>
              <a:t>Hippocampus</a:t>
            </a:r>
          </a:p>
          <a:p>
            <a:pPr lvl="1"/>
            <a:r>
              <a:rPr lang="en-US" sz="9600" dirty="0" smtClean="0"/>
              <a:t>Prefrontal cortex</a:t>
            </a:r>
          </a:p>
          <a:p>
            <a:pPr lvl="1"/>
            <a:r>
              <a:rPr lang="en-US" sz="9600" dirty="0" smtClean="0"/>
              <a:t>Thalamus</a:t>
            </a:r>
          </a:p>
          <a:p>
            <a:pPr lvl="1"/>
            <a:r>
              <a:rPr lang="en-US" sz="9600" dirty="0" smtClean="0"/>
              <a:t>Hypothalamus</a:t>
            </a:r>
          </a:p>
          <a:p>
            <a:pPr lvl="1"/>
            <a:r>
              <a:rPr lang="en-US" sz="9600" dirty="0" smtClean="0"/>
              <a:t>Locus coeruleus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thebrainperformancecenter.com/wp-content/uploads/2012/06/PTSD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533399"/>
            <a:ext cx="5943600" cy="586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…Additional Brain Involvement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91440">
            <a:normAutofit/>
          </a:bodyPr>
          <a:lstStyle/>
          <a:p>
            <a:r>
              <a:rPr lang="en-US" dirty="0" smtClean="0"/>
              <a:t>Traumatic stress is associated with </a:t>
            </a:r>
            <a:r>
              <a:rPr lang="en-US" u="sng" dirty="0" smtClean="0"/>
              <a:t>lasting</a:t>
            </a:r>
            <a:r>
              <a:rPr lang="en-US" dirty="0" smtClean="0"/>
              <a:t> changes in the:</a:t>
            </a:r>
          </a:p>
          <a:p>
            <a:pPr lvl="1"/>
            <a:r>
              <a:rPr lang="en-US" dirty="0" smtClean="0"/>
              <a:t>Amygdala – Conditioned fear </a:t>
            </a:r>
          </a:p>
          <a:p>
            <a:pPr lvl="1"/>
            <a:r>
              <a:rPr lang="en-US" dirty="0" smtClean="0"/>
              <a:t>Hippocampus -Declarative memory </a:t>
            </a:r>
          </a:p>
          <a:p>
            <a:pPr lvl="1"/>
            <a:r>
              <a:rPr lang="en-US" dirty="0" smtClean="0"/>
              <a:t>Medial Prefrontal Cortex- Extinction to fear through Amygdala inhibition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819399"/>
            <a:ext cx="457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…Additional Brain Involvement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458200" cy="477800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Traumatic stress is associated with:</a:t>
            </a:r>
          </a:p>
          <a:p>
            <a:pPr lvl="1"/>
            <a:r>
              <a:rPr lang="en-US" dirty="0" smtClean="0"/>
              <a:t>Increased cortisol and norepinephrine responses to subsequent stressors</a:t>
            </a:r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dirty="0" smtClean="0"/>
              <a:t>Long-term </a:t>
            </a:r>
            <a:r>
              <a:rPr lang="en-US" dirty="0" smtClean="0"/>
              <a:t>dysregulation</a:t>
            </a:r>
            <a:r>
              <a:rPr lang="en-US" dirty="0" smtClean="0"/>
              <a:t> of </a:t>
            </a:r>
            <a:r>
              <a:rPr lang="en-US" dirty="0" smtClean="0"/>
              <a:t>norepinephrine</a:t>
            </a:r>
            <a:r>
              <a:rPr lang="en-US" dirty="0" smtClean="0"/>
              <a:t> and </a:t>
            </a:r>
            <a:r>
              <a:rPr lang="en-US" dirty="0" smtClean="0"/>
              <a:t>cortisol</a:t>
            </a:r>
            <a:r>
              <a:rPr lang="en-US" dirty="0" smtClean="0"/>
              <a:t> systems: </a:t>
            </a:r>
          </a:p>
          <a:p>
            <a:pPr lvl="2"/>
            <a:r>
              <a:rPr lang="en-US" dirty="0" smtClean="0"/>
              <a:t>GC, </a:t>
            </a:r>
            <a:r>
              <a:rPr lang="en-US" dirty="0" smtClean="0"/>
              <a:t>glucocorticoid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CRF, </a:t>
            </a:r>
            <a:r>
              <a:rPr lang="en-US" dirty="0" smtClean="0"/>
              <a:t>corticotropin</a:t>
            </a:r>
            <a:r>
              <a:rPr lang="en-US" dirty="0" smtClean="0"/>
              <a:t>-releasing factor;</a:t>
            </a:r>
          </a:p>
          <a:p>
            <a:pPr lvl="2"/>
            <a:r>
              <a:rPr lang="en-US" dirty="0" smtClean="0"/>
              <a:t>ACTH, </a:t>
            </a:r>
            <a:r>
              <a:rPr lang="en-US" dirty="0" smtClean="0"/>
              <a:t>adrenocorticotropin</a:t>
            </a:r>
            <a:r>
              <a:rPr lang="en-US" dirty="0" smtClean="0"/>
              <a:t> hormone </a:t>
            </a:r>
          </a:p>
          <a:p>
            <a:pPr lvl="2"/>
            <a:r>
              <a:rPr lang="en-US" dirty="0" smtClean="0"/>
              <a:t>NE, </a:t>
            </a:r>
            <a:r>
              <a:rPr lang="en-US" dirty="0" smtClean="0"/>
              <a:t>norepinephrine</a:t>
            </a:r>
            <a:r>
              <a:rPr lang="en-US" dirty="0" smtClean="0"/>
              <a:t> HR, heart rate  </a:t>
            </a:r>
          </a:p>
          <a:p>
            <a:pPr lvl="2"/>
            <a:r>
              <a:rPr lang="en-US" dirty="0" smtClean="0"/>
              <a:t>BP, blood pressure  </a:t>
            </a:r>
          </a:p>
          <a:p>
            <a:pPr lvl="2"/>
            <a:r>
              <a:rPr lang="en-US" dirty="0" smtClean="0"/>
              <a:t>DA, dopamine </a:t>
            </a:r>
          </a:p>
          <a:p>
            <a:pPr lvl="2"/>
            <a:r>
              <a:rPr lang="en-US" dirty="0" smtClean="0"/>
              <a:t>BZ, </a:t>
            </a:r>
            <a:r>
              <a:rPr lang="en-US" dirty="0" err="1" smtClean="0"/>
              <a:t>benzodiazapine</a:t>
            </a:r>
            <a:endParaRPr lang="en-US" dirty="0" smtClean="0"/>
          </a:p>
          <a:p>
            <a:pPr lvl="2"/>
            <a:r>
              <a:rPr lang="en-US" dirty="0" smtClean="0"/>
              <a:t>GC, </a:t>
            </a:r>
            <a:r>
              <a:rPr lang="en-US" dirty="0" smtClean="0"/>
              <a:t>glucocorticoid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Lasting effects of trauma on the brain, </a:t>
            </a:r>
            <a:r>
              <a:rPr lang="en-US" sz="1600" dirty="0" smtClean="0"/>
              <a:t>showing </a:t>
            </a:r>
            <a:r>
              <a:rPr lang="en-US" sz="1600" dirty="0" smtClean="0">
                <a:solidFill>
                  <a:srgbClr val="FF0000"/>
                </a:solidFill>
              </a:rPr>
              <a:t>long-term </a:t>
            </a:r>
            <a:r>
              <a:rPr lang="en-US" sz="1600" dirty="0" smtClean="0">
                <a:solidFill>
                  <a:srgbClr val="FF0000"/>
                </a:solidFill>
              </a:rPr>
              <a:t>dysregulation</a:t>
            </a:r>
            <a:r>
              <a:rPr lang="en-US" sz="1600" dirty="0" smtClean="0">
                <a:solidFill>
                  <a:srgbClr val="FF0000"/>
                </a:solidFill>
              </a:rPr>
              <a:t> of </a:t>
            </a:r>
            <a:r>
              <a:rPr lang="en-US" sz="1600" dirty="0" smtClean="0">
                <a:solidFill>
                  <a:srgbClr val="FF0000"/>
                </a:solidFill>
              </a:rPr>
              <a:t>norepinephrine</a:t>
            </a:r>
            <a:r>
              <a:rPr lang="en-US" sz="1600" dirty="0" smtClean="0">
                <a:solidFill>
                  <a:srgbClr val="FF0000"/>
                </a:solidFill>
              </a:rPr>
              <a:t> and </a:t>
            </a:r>
            <a:r>
              <a:rPr lang="en-US" sz="1600" dirty="0" smtClean="0">
                <a:solidFill>
                  <a:srgbClr val="FF0000"/>
                </a:solidFill>
              </a:rPr>
              <a:t>cortisol</a:t>
            </a:r>
            <a:r>
              <a:rPr lang="en-US" sz="1600" dirty="0" smtClean="0">
                <a:solidFill>
                  <a:srgbClr val="FF0000"/>
                </a:solidFill>
              </a:rPr>
              <a:t> systems</a:t>
            </a:r>
            <a:r>
              <a:rPr lang="en-US" sz="1600" dirty="0" smtClean="0"/>
              <a:t>, and </a:t>
            </a:r>
            <a:r>
              <a:rPr lang="en-US" sz="1600" dirty="0" smtClean="0">
                <a:solidFill>
                  <a:srgbClr val="FF0000"/>
                </a:solidFill>
              </a:rPr>
              <a:t>vulnerable areas of hippocampus, </a:t>
            </a:r>
            <a:r>
              <a:rPr lang="en-US" sz="1600" dirty="0" smtClean="0">
                <a:solidFill>
                  <a:srgbClr val="FF0000"/>
                </a:solidFill>
              </a:rPr>
              <a:t>amygdala</a:t>
            </a:r>
            <a:r>
              <a:rPr lang="en-US" sz="1600" dirty="0" smtClean="0">
                <a:solidFill>
                  <a:srgbClr val="FF0000"/>
                </a:solidFill>
              </a:rPr>
              <a:t>, and medial prefrontal cortex that are affected by trauma.</a:t>
            </a:r>
            <a:r>
              <a:rPr lang="en-US" sz="1600" dirty="0" smtClean="0"/>
              <a:t> GC, </a:t>
            </a:r>
            <a:r>
              <a:rPr lang="en-US" sz="1600" dirty="0" smtClean="0"/>
              <a:t>glucocorticoid</a:t>
            </a:r>
            <a:r>
              <a:rPr lang="en-US" sz="1600" dirty="0" smtClean="0"/>
              <a:t>; CRF, </a:t>
            </a:r>
            <a:r>
              <a:rPr lang="en-US" sz="1600" dirty="0" smtClean="0"/>
              <a:t>corticotropin</a:t>
            </a:r>
            <a:r>
              <a:rPr lang="en-US" sz="1600" dirty="0" smtClean="0"/>
              <a:t>-releasing factor; ACTH, </a:t>
            </a:r>
            <a:r>
              <a:rPr lang="en-US" sz="1600" dirty="0" smtClean="0"/>
              <a:t>adrenocorticotropin</a:t>
            </a:r>
            <a:r>
              <a:rPr lang="en-US" sz="1600" dirty="0" smtClean="0"/>
              <a:t> hormone; NE, </a:t>
            </a:r>
            <a:r>
              <a:rPr lang="en-US" sz="1600" dirty="0" smtClean="0"/>
              <a:t>norepinephrine</a:t>
            </a:r>
            <a:r>
              <a:rPr lang="en-US" sz="1600" dirty="0" smtClean="0"/>
              <a:t>; HR, heart rate; BP, blood pressure; DA, dopamine; BZ, </a:t>
            </a:r>
            <a:r>
              <a:rPr lang="en-US" sz="1600" dirty="0" smtClean="0"/>
              <a:t>benzodiazapine</a:t>
            </a:r>
            <a:r>
              <a:rPr lang="en-US" sz="1600" dirty="0" smtClean="0"/>
              <a:t>; GC, </a:t>
            </a:r>
            <a:r>
              <a:rPr lang="en-US" sz="1600" dirty="0" smtClean="0"/>
              <a:t>glucocorticoid</a:t>
            </a:r>
            <a:endParaRPr lang="en-US" sz="1600" dirty="0"/>
          </a:p>
        </p:txBody>
      </p:sp>
      <p:pic>
        <p:nvPicPr>
          <p:cNvPr id="4" name="Content Placeholder 3" descr="Lasting Effects of Trauma on the Brain;DialoguesClinNeurosci-8-445-g001.jpg"/>
          <p:cNvPicPr preferRelativeResize="0"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81000" y="1600200"/>
            <a:ext cx="8302752" cy="5105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…Additional Brain Involvement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Patients with  PTSD show:</a:t>
            </a:r>
          </a:p>
          <a:p>
            <a:pPr lvl="1"/>
            <a:r>
              <a:rPr lang="en-US" dirty="0" smtClean="0"/>
              <a:t>Smaller </a:t>
            </a:r>
            <a:r>
              <a:rPr lang="en-US" dirty="0" smtClean="0"/>
              <a:t>Hippocampal</a:t>
            </a:r>
            <a:r>
              <a:rPr lang="en-US" dirty="0" smtClean="0"/>
              <a:t> and Anterior </a:t>
            </a:r>
            <a:r>
              <a:rPr lang="en-US" dirty="0" smtClean="0"/>
              <a:t>Cingulate</a:t>
            </a:r>
            <a:r>
              <a:rPr lang="en-US" dirty="0" smtClean="0"/>
              <a:t> volumes</a:t>
            </a:r>
          </a:p>
          <a:p>
            <a:pPr lvl="1"/>
            <a:r>
              <a:rPr lang="en-US" dirty="0" smtClean="0"/>
              <a:t>Increased Amygdala function( </a:t>
            </a:r>
            <a:r>
              <a:rPr lang="en-US" dirty="0" smtClean="0"/>
              <a:t>Hyperarousal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Decreased Medial Prefrontal/Anterior </a:t>
            </a:r>
            <a:r>
              <a:rPr lang="en-US" dirty="0" smtClean="0"/>
              <a:t>Cingulate</a:t>
            </a:r>
            <a:r>
              <a:rPr lang="en-US" dirty="0" smtClean="0"/>
              <a:t> function</a:t>
            </a:r>
          </a:p>
          <a:p>
            <a:pPr lvl="1"/>
            <a:r>
              <a:rPr lang="en-US" dirty="0" smtClean="0"/>
              <a:t>Increased </a:t>
            </a:r>
            <a:r>
              <a:rPr lang="en-US" dirty="0" smtClean="0"/>
              <a:t>cortisol</a:t>
            </a:r>
            <a:r>
              <a:rPr lang="en-US" dirty="0" smtClean="0"/>
              <a:t> and </a:t>
            </a:r>
            <a:r>
              <a:rPr lang="en-US" dirty="0" smtClean="0"/>
              <a:t>norepinephrine</a:t>
            </a:r>
            <a:r>
              <a:rPr lang="en-US" dirty="0" smtClean="0"/>
              <a:t> responses to stress 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…Post Traumatic Stress Disorder (PTSD) Defined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382000" cy="4625609"/>
          </a:xfrm>
        </p:spPr>
        <p:txBody>
          <a:bodyPr>
            <a:noAutofit/>
          </a:bodyPr>
          <a:lstStyle/>
          <a:p>
            <a:pPr lvl="1"/>
            <a:endParaRPr lang="en-US" dirty="0" smtClean="0"/>
          </a:p>
          <a:p>
            <a:pPr lvl="1">
              <a:buNone/>
            </a:pPr>
            <a:r>
              <a:rPr lang="en-US" b="1" dirty="0" smtClean="0"/>
              <a:t>*Teaser: Any underlined word can be source for  challenging the diagnosis*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Criterion A- </a:t>
            </a:r>
            <a:r>
              <a:rPr lang="en-US" u="sng" dirty="0" smtClean="0"/>
              <a:t>Exposure to actual </a:t>
            </a:r>
            <a:r>
              <a:rPr lang="en-US" dirty="0" smtClean="0"/>
              <a:t>or </a:t>
            </a:r>
            <a:r>
              <a:rPr lang="en-US" u="sng" dirty="0" smtClean="0"/>
              <a:t>threatened death, serious injury or sexual violence.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Criterion B- Presence of one or more </a:t>
            </a:r>
            <a:r>
              <a:rPr lang="en-US" u="sng" dirty="0" smtClean="0"/>
              <a:t>Intrusion</a:t>
            </a:r>
            <a:r>
              <a:rPr lang="en-US" dirty="0" smtClean="0"/>
              <a:t> </a:t>
            </a:r>
            <a:r>
              <a:rPr lang="en-US" u="sng" dirty="0" smtClean="0"/>
              <a:t>symptoms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Malingering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Malingering definition per DSM-V: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     “The essential feature of malingering is the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 </a:t>
            </a:r>
            <a:r>
              <a:rPr lang="en-US" sz="2800" u="sng" dirty="0" smtClean="0"/>
              <a:t>intentional</a:t>
            </a:r>
            <a:r>
              <a:rPr lang="en-US" sz="2800" dirty="0" smtClean="0"/>
              <a:t> production of false </a:t>
            </a:r>
            <a:r>
              <a:rPr lang="en-US" sz="2800" u="sng" dirty="0" smtClean="0"/>
              <a:t>or</a:t>
            </a:r>
            <a:r>
              <a:rPr lang="en-US" sz="2800" dirty="0" smtClean="0"/>
              <a:t> </a:t>
            </a:r>
            <a:r>
              <a:rPr lang="en-US" sz="2800" u="sng" dirty="0" smtClean="0"/>
              <a:t>grossly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smtClean="0"/>
              <a:t>    </a:t>
            </a:r>
            <a:r>
              <a:rPr lang="en-US" sz="2800" u="sng" dirty="0" smtClean="0"/>
              <a:t>exaggerated </a:t>
            </a:r>
            <a:r>
              <a:rPr lang="en-US" sz="2800" dirty="0" smtClean="0"/>
              <a:t>physical or psychological  symptoms, motivated by external incentives such as avoiding military duty, obtaining financial compensation, evading criminal prosecution, or obtaining drugs.”</a:t>
            </a:r>
            <a:endParaRPr 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Partial malingering = exaggerating degree of  impairment</a:t>
            </a:r>
          </a:p>
          <a:p>
            <a:r>
              <a:rPr lang="en-US" dirty="0" smtClean="0"/>
              <a:t>Pure malingering= </a:t>
            </a:r>
            <a:r>
              <a:rPr lang="en-US" dirty="0" smtClean="0"/>
              <a:t>f</a:t>
            </a:r>
            <a:r>
              <a:rPr lang="en-US" dirty="0" smtClean="0"/>
              <a:t>eigning condition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Malingering is not considered a mental disorder</a:t>
            </a:r>
          </a:p>
          <a:p>
            <a:r>
              <a:rPr lang="en-US" dirty="0" smtClean="0"/>
              <a:t>It is categorized under “other conditions that may be a focus of clinical attention.”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Motivations for </a:t>
            </a:r>
            <a:r>
              <a:rPr lang="en-US" dirty="0" smtClean="0"/>
              <a:t>malingering</a:t>
            </a:r>
          </a:p>
          <a:p>
            <a:pPr lvl="1"/>
            <a:r>
              <a:rPr lang="en-US" dirty="0" smtClean="0"/>
              <a:t>Financial</a:t>
            </a:r>
          </a:p>
          <a:p>
            <a:pPr lvl="3"/>
            <a:r>
              <a:rPr lang="en-US" sz="2400" dirty="0" smtClean="0"/>
              <a:t>Veterans Disability</a:t>
            </a:r>
          </a:p>
          <a:p>
            <a:pPr lvl="3"/>
            <a:r>
              <a:rPr lang="en-US" sz="2400" dirty="0" smtClean="0"/>
              <a:t>Social Security benefits</a:t>
            </a:r>
          </a:p>
          <a:p>
            <a:pPr lvl="3"/>
            <a:r>
              <a:rPr lang="en-US" sz="2400" dirty="0" smtClean="0"/>
              <a:t>Civil litigation money</a:t>
            </a:r>
          </a:p>
          <a:p>
            <a:pPr lvl="3"/>
            <a:r>
              <a:rPr lang="en-US" sz="2400" dirty="0" smtClean="0"/>
              <a:t>Worker’s Compensation </a:t>
            </a:r>
            <a:endParaRPr lang="en-US" sz="2400" dirty="0" smtClean="0"/>
          </a:p>
          <a:p>
            <a:pPr>
              <a:buNone/>
            </a:pPr>
            <a:r>
              <a:rPr lang="en-US" dirty="0" smtClean="0"/>
              <a:t>		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Forensic</a:t>
            </a:r>
          </a:p>
          <a:p>
            <a:pPr lvl="2"/>
            <a:r>
              <a:rPr lang="en-US" dirty="0" smtClean="0"/>
              <a:t>Reduce or avoid criminal liability</a:t>
            </a:r>
          </a:p>
          <a:p>
            <a:pPr lvl="2"/>
            <a:r>
              <a:rPr lang="en-US" dirty="0" smtClean="0"/>
              <a:t>NGI</a:t>
            </a:r>
          </a:p>
          <a:p>
            <a:pPr lvl="2"/>
            <a:r>
              <a:rPr lang="en-US" dirty="0" smtClean="0"/>
              <a:t>Pretrial bargaining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00600"/>
          </a:xfrm>
        </p:spPr>
        <p:txBody>
          <a:bodyPr/>
          <a:lstStyle/>
          <a:p>
            <a:r>
              <a:rPr lang="en-US" dirty="0" smtClean="0"/>
              <a:t>Generally, if any combination exists, consider malingering if:</a:t>
            </a:r>
          </a:p>
          <a:p>
            <a:pPr lvl="1"/>
            <a:r>
              <a:rPr lang="en-US" sz="2400" dirty="0" smtClean="0"/>
              <a:t>Person presents in a medico-legal context</a:t>
            </a:r>
          </a:p>
          <a:p>
            <a:pPr lvl="1"/>
            <a:r>
              <a:rPr lang="en-US" sz="2400" dirty="0" smtClean="0"/>
              <a:t>Marked discrepancy present between person’s claimed stress or disability and objective findings and observations</a:t>
            </a:r>
          </a:p>
          <a:p>
            <a:pPr lvl="1"/>
            <a:r>
              <a:rPr lang="en-US" sz="2400" dirty="0" smtClean="0"/>
              <a:t>Person demonstrated lack of cooperation during diagnostic evaluation and complying with a prescribed treatment plan</a:t>
            </a:r>
            <a:r>
              <a:rPr lang="en-US" dirty="0" smtClean="0"/>
              <a:t>	</a:t>
            </a:r>
          </a:p>
          <a:p>
            <a:pPr lvl="1"/>
            <a:r>
              <a:rPr lang="en-US" sz="2400" dirty="0" smtClean="0"/>
              <a:t>Person has an Antisocial Personality Disorder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</a:t>
            </a:r>
            <a:r>
              <a:rPr lang="en-US" b="1" dirty="0" smtClean="0"/>
              <a:t>onsiderations for Malingering with PTSD</a:t>
            </a:r>
          </a:p>
          <a:p>
            <a:pPr lvl="1"/>
            <a:r>
              <a:rPr lang="en-US" dirty="0" smtClean="0"/>
              <a:t>Malingerers are more often seen in outpatient settings</a:t>
            </a:r>
          </a:p>
          <a:p>
            <a:pPr lvl="1"/>
            <a:r>
              <a:rPr lang="en-US" dirty="0" smtClean="0"/>
              <a:t>Malingerers are often uncooperative or unwilling with: </a:t>
            </a:r>
          </a:p>
          <a:p>
            <a:pPr lvl="2"/>
            <a:r>
              <a:rPr lang="en-US" sz="2800" dirty="0" smtClean="0"/>
              <a:t>E</a:t>
            </a:r>
            <a:r>
              <a:rPr lang="en-US" sz="2800" dirty="0" smtClean="0"/>
              <a:t>xams</a:t>
            </a:r>
          </a:p>
          <a:p>
            <a:pPr lvl="2"/>
            <a:r>
              <a:rPr lang="en-US" sz="2800" dirty="0" smtClean="0"/>
              <a:t>Clinical procedures or medication trials</a:t>
            </a:r>
          </a:p>
          <a:p>
            <a:pPr lvl="1"/>
            <a:r>
              <a:rPr lang="en-US" dirty="0" smtClean="0"/>
              <a:t>Malingerers often have histories (APD) of: </a:t>
            </a:r>
          </a:p>
          <a:p>
            <a:pPr lvl="2"/>
            <a:r>
              <a:rPr lang="en-US" sz="2800" dirty="0" smtClean="0"/>
              <a:t>P</a:t>
            </a:r>
            <a:r>
              <a:rPr lang="en-US" sz="2800" dirty="0" smtClean="0"/>
              <a:t>revious lawsuits </a:t>
            </a:r>
          </a:p>
          <a:p>
            <a:pPr lvl="2"/>
            <a:r>
              <a:rPr lang="en-US" sz="2800" dirty="0" smtClean="0"/>
              <a:t>R</a:t>
            </a:r>
            <a:r>
              <a:rPr lang="en-US" sz="2800" dirty="0" smtClean="0"/>
              <a:t>un-ins with the law </a:t>
            </a:r>
          </a:p>
          <a:p>
            <a:pPr lvl="2"/>
            <a:r>
              <a:rPr lang="en-US" sz="2800" dirty="0" smtClean="0"/>
              <a:t>A</a:t>
            </a:r>
            <a:r>
              <a:rPr lang="en-US" sz="2800" dirty="0" smtClean="0"/>
              <a:t>cting out behavior in school, workplace, military</a:t>
            </a:r>
          </a:p>
          <a:p>
            <a:pPr lvl="2"/>
            <a:r>
              <a:rPr lang="en-US" sz="2800" dirty="0" smtClean="0"/>
              <a:t>Substance use</a:t>
            </a:r>
          </a:p>
          <a:p>
            <a:pPr lvl="2"/>
            <a:r>
              <a:rPr lang="en-US" sz="2800" dirty="0" smtClean="0"/>
              <a:t>Turning down jobs that accommodate or accept “partial” disability</a:t>
            </a:r>
          </a:p>
          <a:p>
            <a:pPr lvl="2"/>
            <a:r>
              <a:rPr lang="en-US" sz="2800" dirty="0" smtClean="0"/>
              <a:t>Few long-standing financial responsibilities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/>
              <a:t>Malingerers have difficulty elaborating on their symptoms.</a:t>
            </a:r>
          </a:p>
          <a:p>
            <a:pPr lvl="1"/>
            <a:r>
              <a:rPr lang="en-US" sz="2400" dirty="0" smtClean="0"/>
              <a:t>Malingerers have a decreased capacity to work but increased ability to enjoy recreational activities.</a:t>
            </a:r>
          </a:p>
          <a:p>
            <a:pPr lvl="1"/>
            <a:r>
              <a:rPr lang="en-US" sz="2400" dirty="0" smtClean="0"/>
              <a:t>Malingerers have histories of a lack of improvement of their condition over time.</a:t>
            </a:r>
          </a:p>
          <a:p>
            <a:pPr lvl="1"/>
            <a:r>
              <a:rPr lang="en-US" sz="2400" dirty="0" smtClean="0"/>
              <a:t>Malingerers </a:t>
            </a:r>
            <a:r>
              <a:rPr lang="en-US" sz="2400" u="sng" dirty="0" smtClean="0"/>
              <a:t>lack</a:t>
            </a:r>
            <a:r>
              <a:rPr lang="en-US" sz="2400" dirty="0" smtClean="0"/>
              <a:t> </a:t>
            </a:r>
            <a:r>
              <a:rPr lang="en-US" sz="2400" b="1" dirty="0" smtClean="0"/>
              <a:t>objective</a:t>
            </a:r>
            <a:r>
              <a:rPr lang="en-US" sz="2400" dirty="0" smtClean="0"/>
              <a:t> (emphasis added) evidence of concentration deficits, hypervigilence, irritability and avoidance (especially avoidance of trauma-related topics during the interview).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to do: Multimodal Approach to Identify PTSD Malingering</a:t>
            </a:r>
          </a:p>
          <a:p>
            <a:pPr lvl="1"/>
            <a:r>
              <a:rPr lang="en-US" dirty="0" smtClean="0"/>
              <a:t>Specific interview techniques</a:t>
            </a:r>
          </a:p>
          <a:p>
            <a:pPr lvl="1"/>
            <a:r>
              <a:rPr lang="en-US" dirty="0" smtClean="0"/>
              <a:t>Collection of collateral data</a:t>
            </a:r>
          </a:p>
          <a:p>
            <a:pPr lvl="1"/>
            <a:r>
              <a:rPr lang="en-US" dirty="0" smtClean="0"/>
              <a:t>Psychological testing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029200"/>
          </a:xfrm>
        </p:spPr>
        <p:txBody>
          <a:bodyPr>
            <a:normAutofit/>
          </a:bodyPr>
          <a:lstStyle/>
          <a:p>
            <a:r>
              <a:rPr lang="en-US" sz="3500" b="1" dirty="0" smtClean="0"/>
              <a:t>Interview techniques:</a:t>
            </a:r>
          </a:p>
          <a:p>
            <a:pPr lvl="1"/>
            <a:r>
              <a:rPr lang="en-US" sz="2600" dirty="0" smtClean="0"/>
              <a:t>Open-ended questions- not leading</a:t>
            </a:r>
          </a:p>
          <a:p>
            <a:pPr lvl="1"/>
            <a:r>
              <a:rPr lang="en-US" sz="2600" dirty="0" smtClean="0"/>
              <a:t>Avoid interrupting</a:t>
            </a:r>
          </a:p>
          <a:p>
            <a:pPr lvl="1"/>
            <a:r>
              <a:rPr lang="en-US" sz="2600" dirty="0" smtClean="0"/>
              <a:t>More talking , more likely to reveal contradictions</a:t>
            </a:r>
          </a:p>
          <a:p>
            <a:pPr lvl="1"/>
            <a:r>
              <a:rPr lang="en-US" sz="2600" dirty="0" smtClean="0"/>
              <a:t>Use empathic style- highlights temptation to exaggerate symptoms</a:t>
            </a:r>
          </a:p>
          <a:p>
            <a:pPr lvl="1"/>
            <a:r>
              <a:rPr lang="en-US" sz="2600" dirty="0" smtClean="0"/>
              <a:t>Obtain detailed history of symptoms</a:t>
            </a:r>
          </a:p>
          <a:p>
            <a:pPr lvl="1"/>
            <a:endParaRPr lang="en-US" dirty="0" smtClean="0"/>
          </a:p>
          <a:p>
            <a:pPr lvl="2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…Post Traumatic Stress Disorder (PTSD) Defined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Criterion C- </a:t>
            </a:r>
            <a:r>
              <a:rPr lang="en-US" u="sng" dirty="0" smtClean="0"/>
              <a:t>Persistent Avoidance  </a:t>
            </a:r>
            <a:r>
              <a:rPr lang="en-US" dirty="0" smtClean="0"/>
              <a:t>of stimuli associated with TE (one or both symptoms).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r>
              <a:rPr lang="en-US" dirty="0" smtClean="0"/>
              <a:t>Criterion D- Negative </a:t>
            </a:r>
            <a:r>
              <a:rPr lang="en-US" u="sng" dirty="0" smtClean="0"/>
              <a:t>Alterations </a:t>
            </a:r>
            <a:r>
              <a:rPr lang="en-US" dirty="0" smtClean="0"/>
              <a:t>in </a:t>
            </a:r>
            <a:r>
              <a:rPr lang="en-US" u="sng" dirty="0" smtClean="0"/>
              <a:t>Cognition and Mood </a:t>
            </a:r>
            <a:r>
              <a:rPr lang="en-US" dirty="0" smtClean="0"/>
              <a:t>(2 or more).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Criterion E- </a:t>
            </a:r>
            <a:r>
              <a:rPr lang="en-US" u="sng" dirty="0" smtClean="0"/>
              <a:t>Marked alterations </a:t>
            </a:r>
            <a:r>
              <a:rPr lang="en-US" dirty="0" smtClean="0"/>
              <a:t>in </a:t>
            </a:r>
            <a:r>
              <a:rPr lang="en-US" u="sng" dirty="0" smtClean="0"/>
              <a:t>Arousal and Reactivity </a:t>
            </a:r>
            <a:r>
              <a:rPr lang="en-US" dirty="0" smtClean="0"/>
              <a:t>(2 or more)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Elicit </a:t>
            </a:r>
            <a:r>
              <a:rPr lang="en-US" dirty="0" smtClean="0"/>
              <a:t>capacity for work vs. enjoying recreation activities</a:t>
            </a:r>
          </a:p>
          <a:p>
            <a:pPr lvl="1"/>
            <a:r>
              <a:rPr lang="en-US" dirty="0" smtClean="0"/>
              <a:t>Elicit course of illness</a:t>
            </a:r>
          </a:p>
          <a:p>
            <a:pPr lvl="1"/>
            <a:r>
              <a:rPr lang="en-US" dirty="0" smtClean="0"/>
              <a:t>Elicit </a:t>
            </a:r>
            <a:r>
              <a:rPr lang="en-US" dirty="0" smtClean="0"/>
              <a:t>premorbid</a:t>
            </a:r>
            <a:r>
              <a:rPr lang="en-US" dirty="0" smtClean="0"/>
              <a:t> (</a:t>
            </a:r>
            <a:r>
              <a:rPr lang="en-US" dirty="0" smtClean="0"/>
              <a:t>before TE) functioning</a:t>
            </a:r>
            <a:endParaRPr lang="en-US" dirty="0" smtClean="0"/>
          </a:p>
          <a:p>
            <a:pPr lvl="1"/>
            <a:r>
              <a:rPr lang="en-US" dirty="0" smtClean="0"/>
              <a:t>Conduct mental status exam- look for hypervigilence, concentration deficits, irritability and avoidance</a:t>
            </a:r>
          </a:p>
          <a:p>
            <a:pPr lvl="1"/>
            <a:r>
              <a:rPr lang="en-US" dirty="0" smtClean="0"/>
              <a:t>Interview person separately from third parties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Psychological Testing</a:t>
            </a:r>
          </a:p>
          <a:p>
            <a:r>
              <a:rPr lang="en-US" dirty="0" smtClean="0"/>
              <a:t>No gold standard method or single instrument to determine PTSD malingering</a:t>
            </a:r>
          </a:p>
          <a:p>
            <a:r>
              <a:rPr lang="en-US" dirty="0" smtClean="0"/>
              <a:t>Those generally reliable for malingering:</a:t>
            </a:r>
          </a:p>
          <a:p>
            <a:pPr lvl="1"/>
            <a:r>
              <a:rPr lang="en-US" dirty="0" smtClean="0"/>
              <a:t>Structured Interview for Reported Symptoms (SIRS)</a:t>
            </a:r>
          </a:p>
          <a:p>
            <a:pPr lvl="1"/>
            <a:r>
              <a:rPr lang="en-US" dirty="0" smtClean="0"/>
              <a:t>Minnesota Multiphasic Personality  Inventory (MMPI-2)</a:t>
            </a:r>
          </a:p>
          <a:p>
            <a:pPr lvl="1"/>
            <a:r>
              <a:rPr lang="en-US" dirty="0" smtClean="0"/>
              <a:t>Miller Forensic Assessment of Symptoms Test (M-FAST)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/>
            <a:r>
              <a:rPr lang="en-US" sz="2600" dirty="0" smtClean="0"/>
              <a:t>Elicit capacity for work vs. enjoying recreation activities</a:t>
            </a:r>
            <a:br>
              <a:rPr lang="en-US" sz="2600" dirty="0" smtClean="0"/>
            </a:br>
            <a:r>
              <a:rPr lang="en-US" sz="2600" dirty="0" smtClean="0"/>
              <a:t>Elicit course</a:t>
            </a:r>
            <a:br>
              <a:rPr lang="en-US" sz="2600" dirty="0" smtClean="0"/>
            </a:br>
            <a:r>
              <a:rPr kumimoji="0" 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0AD00">
                    <a:satMod val="150000"/>
                  </a:srgbClr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…Malingering continued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Elicit </a:t>
            </a:r>
            <a:r>
              <a:rPr lang="en-US" sz="2400" dirty="0" smtClean="0"/>
              <a:t>…</a:t>
            </a:r>
            <a:r>
              <a:rPr lang="en-US" sz="2600" dirty="0" smtClean="0"/>
              <a:t/>
            </a:r>
            <a:br>
              <a:rPr lang="en-US" sz="26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PTSD Assessment</a:t>
            </a:r>
          </a:p>
          <a:p>
            <a:pPr lvl="1"/>
            <a:r>
              <a:rPr lang="en-US" dirty="0" smtClean="0"/>
              <a:t>Clinician Administered PTSD Scale for DSM-5 (CAPS)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0AD00">
                    <a:satMod val="150000"/>
                  </a:srgbClr>
                </a:solidFill>
              </a:rPr>
              <a:t>…Malingering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efficient:</a:t>
            </a:r>
          </a:p>
          <a:p>
            <a:pPr lvl="1"/>
            <a:r>
              <a:rPr lang="en-US" dirty="0" smtClean="0"/>
              <a:t>M-FAST</a:t>
            </a:r>
          </a:p>
          <a:p>
            <a:pPr lvl="1"/>
            <a:r>
              <a:rPr lang="en-US" dirty="0" smtClean="0"/>
              <a:t>Full diagnostic clinical interview</a:t>
            </a:r>
          </a:p>
          <a:p>
            <a:pPr lvl="1"/>
            <a:r>
              <a:rPr lang="en-US" dirty="0" smtClean="0"/>
              <a:t>Review collateral data- records, spouses</a:t>
            </a:r>
          </a:p>
          <a:p>
            <a:pPr lvl="1"/>
            <a:r>
              <a:rPr lang="en-US" dirty="0" smtClean="0"/>
              <a:t>If insufficient, SIRS, MMPI-2 or both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Alternative </a:t>
            </a:r>
            <a:r>
              <a:rPr lang="en-US" dirty="0" smtClean="0"/>
              <a:t>Diagnoses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81601"/>
          </a:xfrm>
        </p:spPr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Alternative Diagnoses:</a:t>
            </a:r>
          </a:p>
          <a:p>
            <a:pPr>
              <a:buNone/>
            </a:pPr>
            <a:endParaRPr lang="en-US" sz="7000" dirty="0" smtClean="0"/>
          </a:p>
          <a:p>
            <a:endParaRPr lang="en-US" dirty="0" smtClean="0"/>
          </a:p>
          <a:p>
            <a:r>
              <a:rPr lang="en-US" sz="12800" u="sng" dirty="0" smtClean="0"/>
              <a:t>Acute Stress Disorder</a:t>
            </a:r>
          </a:p>
          <a:p>
            <a:pPr lvl="1"/>
            <a:r>
              <a:rPr lang="en-US" sz="11200" dirty="0" smtClean="0"/>
              <a:t>TE </a:t>
            </a:r>
            <a:r>
              <a:rPr lang="en-US" sz="11200" dirty="0" smtClean="0"/>
              <a:t>must occur and </a:t>
            </a:r>
            <a:r>
              <a:rPr lang="en-US" sz="11200" dirty="0" smtClean="0"/>
              <a:t>symptoms be </a:t>
            </a:r>
            <a:r>
              <a:rPr lang="en-US" sz="11200" dirty="0" smtClean="0"/>
              <a:t>resolved within </a:t>
            </a:r>
            <a:r>
              <a:rPr lang="en-US" sz="11200" dirty="0" smtClean="0"/>
              <a:t>4weeks </a:t>
            </a:r>
            <a:r>
              <a:rPr lang="en-US" sz="11200" dirty="0" smtClean="0"/>
              <a:t>of </a:t>
            </a:r>
            <a:r>
              <a:rPr lang="en-US" sz="11200" dirty="0" smtClean="0"/>
              <a:t>TE. </a:t>
            </a:r>
          </a:p>
          <a:p>
            <a:pPr lvl="1"/>
            <a:r>
              <a:rPr lang="en-US" sz="11200" dirty="0" smtClean="0"/>
              <a:t>If symptoms last &gt; 4 wks., </a:t>
            </a:r>
            <a:r>
              <a:rPr lang="en-US" sz="11200" dirty="0" smtClean="0"/>
              <a:t>and the symptom pattern fits that characteristic of PTSD, the diagnosis may be </a:t>
            </a:r>
            <a:r>
              <a:rPr lang="en-US" sz="11200" dirty="0" smtClean="0"/>
              <a:t>changed to PTSD</a:t>
            </a:r>
            <a:r>
              <a:rPr lang="en-US" sz="8600" dirty="0" smtClean="0"/>
              <a:t>.</a:t>
            </a:r>
          </a:p>
          <a:p>
            <a:endParaRPr lang="en-US" dirty="0" smtClean="0">
              <a:hlinkClick r:id="rId2" tooltip="Adjustment disorder"/>
            </a:endParaRPr>
          </a:p>
          <a:p>
            <a:r>
              <a:rPr lang="en-US" sz="12800" u="sng" dirty="0" smtClean="0"/>
              <a:t>Adjustment Disorder</a:t>
            </a:r>
          </a:p>
          <a:p>
            <a:pPr lvl="1"/>
            <a:r>
              <a:rPr lang="en-US" sz="11200" dirty="0" smtClean="0"/>
              <a:t>an </a:t>
            </a:r>
            <a:r>
              <a:rPr lang="en-US" sz="11200" dirty="0" smtClean="0"/>
              <a:t>appropriate diagnosis for a stressor and a symptom pattern that does not meet the criteria for PTSD</a:t>
            </a:r>
            <a:r>
              <a:rPr lang="en-US" sz="11200" dirty="0" smtClean="0"/>
              <a:t>,</a:t>
            </a:r>
          </a:p>
          <a:p>
            <a:pPr lvl="1"/>
            <a:r>
              <a:rPr lang="en-US" sz="11200" dirty="0" smtClean="0"/>
              <a:t>partner </a:t>
            </a:r>
            <a:r>
              <a:rPr lang="en-US" sz="11200" dirty="0" smtClean="0"/>
              <a:t>being </a:t>
            </a:r>
            <a:r>
              <a:rPr lang="en-US" sz="11200" dirty="0" smtClean="0"/>
              <a:t>fired,</a:t>
            </a:r>
            <a:r>
              <a:rPr lang="en-US" sz="11200" dirty="0" smtClean="0"/>
              <a:t> spouse leaving </a:t>
            </a:r>
          </a:p>
          <a:p>
            <a:pPr lvl="1"/>
            <a:endParaRPr lang="en-US" sz="11200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…</a:t>
            </a:r>
            <a:r>
              <a:rPr lang="en-US" dirty="0" smtClean="0"/>
              <a:t>Alternative </a:t>
            </a:r>
            <a:r>
              <a:rPr lang="en-US" dirty="0" smtClean="0"/>
              <a:t>Diagnoses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458200" cy="4625609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Drug-Induced Psychotic Disorders</a:t>
            </a:r>
            <a:endParaRPr lang="en-US" u="sng" dirty="0" smtClean="0"/>
          </a:p>
          <a:p>
            <a:pPr lvl="1"/>
            <a:r>
              <a:rPr lang="en-US" dirty="0" smtClean="0"/>
              <a:t>can be considered if substance abuse is involved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u="sng" dirty="0" smtClean="0"/>
              <a:t>Major Depressive Disorder</a:t>
            </a:r>
          </a:p>
          <a:p>
            <a:pPr lvl="1"/>
            <a:r>
              <a:rPr lang="en-US" dirty="0" smtClean="0"/>
              <a:t>Symptoms may precede </a:t>
            </a:r>
            <a:r>
              <a:rPr lang="en-US" dirty="0" smtClean="0"/>
              <a:t>TE </a:t>
            </a:r>
          </a:p>
          <a:p>
            <a:pPr lvl="1"/>
            <a:r>
              <a:rPr lang="en-US" dirty="0" smtClean="0"/>
              <a:t>Do </a:t>
            </a:r>
            <a:r>
              <a:rPr lang="en-US" dirty="0" smtClean="0"/>
              <a:t>not usually include Criterion B and C symptoms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Personality Disorders </a:t>
            </a:r>
          </a:p>
          <a:p>
            <a:pPr lvl="1"/>
            <a:r>
              <a:rPr lang="en-US" dirty="0" smtClean="0"/>
              <a:t>interpersonal difficulties prior to 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…Alternative Diagnoses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5800" u="sng" dirty="0" smtClean="0"/>
              <a:t>Psychotic Disorders </a:t>
            </a:r>
          </a:p>
          <a:p>
            <a:pPr lvl="1"/>
            <a:r>
              <a:rPr lang="en-US" sz="5100" dirty="0" smtClean="0"/>
              <a:t>Flashbacks need to be distinguished from illusions, hallucinations, i.e., Schizophrenia, Depressive and Bipolar Disorders, and </a:t>
            </a:r>
            <a:r>
              <a:rPr lang="en-US" sz="5100" dirty="0" smtClean="0"/>
              <a:t>Psychotic</a:t>
            </a:r>
          </a:p>
          <a:p>
            <a:pPr lvl="1">
              <a:buNone/>
            </a:pPr>
            <a:r>
              <a:rPr lang="en-US" sz="5100" dirty="0" smtClean="0"/>
              <a:t> </a:t>
            </a:r>
            <a:r>
              <a:rPr lang="en-US" sz="5100" dirty="0" smtClean="0"/>
              <a:t>   Disorders </a:t>
            </a:r>
            <a:r>
              <a:rPr lang="en-US" sz="5100" dirty="0" smtClean="0"/>
              <a:t>due to a General Medical Condition.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5100" u="sng" dirty="0" smtClean="0"/>
              <a:t>Traumatic Brain Injury</a:t>
            </a:r>
          </a:p>
          <a:p>
            <a:pPr lvl="1"/>
            <a:r>
              <a:rPr lang="en-US" sz="4500" dirty="0" smtClean="0"/>
              <a:t>Re-experiencing and avoidance are characteristic of </a:t>
            </a:r>
            <a:r>
              <a:rPr lang="en-US" sz="4500" dirty="0" smtClean="0"/>
              <a:t>PTSD</a:t>
            </a:r>
            <a:endParaRPr lang="en-US" sz="4500" dirty="0" smtClean="0"/>
          </a:p>
          <a:p>
            <a:pPr lvl="1"/>
            <a:r>
              <a:rPr lang="en-US" sz="4500" dirty="0" smtClean="0"/>
              <a:t>Persistent disorientation and confusion more specific to TBI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…Alternative Diagnoses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u="sng" dirty="0" smtClean="0"/>
              <a:t>Obsessive Compulsive Disorder</a:t>
            </a:r>
          </a:p>
          <a:p>
            <a:pPr lvl="1"/>
            <a:r>
              <a:rPr lang="en-US" dirty="0" smtClean="0"/>
              <a:t>Intrusive </a:t>
            </a:r>
            <a:r>
              <a:rPr lang="en-US" dirty="0" smtClean="0"/>
              <a:t>thoughts  </a:t>
            </a:r>
            <a:r>
              <a:rPr lang="en-US" dirty="0" smtClean="0"/>
              <a:t>are </a:t>
            </a:r>
            <a:r>
              <a:rPr lang="en-US" dirty="0" smtClean="0"/>
              <a:t>recurring but not related to a </a:t>
            </a:r>
            <a:r>
              <a:rPr lang="en-US" dirty="0" smtClean="0"/>
              <a:t>  specific </a:t>
            </a:r>
            <a:r>
              <a:rPr lang="en-US" dirty="0" smtClean="0"/>
              <a:t>TE.</a:t>
            </a:r>
          </a:p>
          <a:p>
            <a:pPr lvl="1"/>
            <a:r>
              <a:rPr lang="en-US" dirty="0" smtClean="0"/>
              <a:t>Compulsions are usually present, but symptoms of Acute Stress Disorder and PTSD are typically absent </a:t>
            </a:r>
          </a:p>
          <a:p>
            <a:pPr lvl="1"/>
            <a:r>
              <a:rPr lang="en-US" dirty="0" smtClean="0"/>
              <a:t>Arousal and dissociative symptoms of </a:t>
            </a:r>
            <a:r>
              <a:rPr lang="en-US" dirty="0" smtClean="0"/>
              <a:t>Panic Disorder typically absent</a:t>
            </a:r>
          </a:p>
          <a:p>
            <a:pPr lvl="1"/>
            <a:r>
              <a:rPr lang="en-US" dirty="0" smtClean="0"/>
              <a:t>A</a:t>
            </a:r>
            <a:r>
              <a:rPr lang="en-US" dirty="0" smtClean="0"/>
              <a:t>voidance</a:t>
            </a:r>
            <a:r>
              <a:rPr lang="en-US" dirty="0" smtClean="0"/>
              <a:t>, </a:t>
            </a:r>
            <a:r>
              <a:rPr lang="en-US" dirty="0" smtClean="0"/>
              <a:t>irritability </a:t>
            </a:r>
            <a:r>
              <a:rPr lang="en-US" dirty="0" smtClean="0"/>
              <a:t>and anxiety of </a:t>
            </a:r>
            <a:r>
              <a:rPr lang="en-US" dirty="0" smtClean="0"/>
              <a:t>Generalized Anxiety Disorder </a:t>
            </a:r>
            <a:r>
              <a:rPr lang="en-US" dirty="0" smtClean="0"/>
              <a:t>are </a:t>
            </a:r>
            <a:r>
              <a:rPr lang="en-US" dirty="0" smtClean="0"/>
              <a:t>not associated </a:t>
            </a:r>
            <a:r>
              <a:rPr lang="en-US" dirty="0" smtClean="0"/>
              <a:t>with a specific TE.</a:t>
            </a: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opposing counsel raises PTSD as a  diagnosis, get your own psychological expert.</a:t>
            </a:r>
          </a:p>
          <a:p>
            <a:r>
              <a:rPr lang="en-US" dirty="0" smtClean="0"/>
              <a:t> Underlined words in this presentation are  grounds for challenging the PTSD diagnosis.</a:t>
            </a:r>
          </a:p>
          <a:p>
            <a:r>
              <a:rPr lang="en-US" dirty="0" smtClean="0"/>
              <a:t>Ask if the opposing expert utilized the assessment techniques outlined- if not , have him or her explain reasoning for not.</a:t>
            </a: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For questions or further information: 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Lisa A. Jeko, Ph.D.</a:t>
            </a:r>
          </a:p>
          <a:p>
            <a:pPr algn="ctr">
              <a:buNone/>
            </a:pPr>
            <a:r>
              <a:rPr lang="en-US" dirty="0" smtClean="0"/>
              <a:t> 415-674-3884</a:t>
            </a:r>
          </a:p>
          <a:p>
            <a:pPr algn="ctr">
              <a:buNone/>
            </a:pPr>
            <a:r>
              <a:rPr lang="en-US" dirty="0" smtClean="0"/>
              <a:t>drlisajeko@comcast.net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…Post Traumatic Stress Disorder (PTSD) Defined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75191"/>
            <a:ext cx="8305800" cy="4625609"/>
          </a:xfrm>
        </p:spPr>
        <p:txBody>
          <a:bodyPr>
            <a:normAutofit fontScale="85000" lnSpcReduction="10000"/>
          </a:bodyPr>
          <a:lstStyle/>
          <a:p>
            <a:pPr lvl="1"/>
            <a:endParaRPr lang="en-US" sz="2400" dirty="0" smtClean="0"/>
          </a:p>
          <a:p>
            <a:pPr lvl="1"/>
            <a:r>
              <a:rPr lang="en-US" sz="3000" dirty="0" smtClean="0"/>
              <a:t>Criterion F- Duration of Disturbance (Criterion A, B, C, D and E) </a:t>
            </a:r>
            <a:r>
              <a:rPr lang="en-US" sz="3000" u="sng" dirty="0" smtClean="0"/>
              <a:t>greater than one month</a:t>
            </a:r>
            <a:r>
              <a:rPr lang="en-US" sz="3000" dirty="0" smtClean="0"/>
              <a:t>.</a:t>
            </a:r>
          </a:p>
          <a:p>
            <a:pPr lvl="1"/>
            <a:endParaRPr lang="en-US" sz="3000" dirty="0" smtClean="0"/>
          </a:p>
          <a:p>
            <a:pPr lvl="1"/>
            <a:r>
              <a:rPr lang="en-US" sz="3000" dirty="0" smtClean="0"/>
              <a:t>Criterion G- </a:t>
            </a:r>
            <a:r>
              <a:rPr lang="en-US" sz="3000" u="sng" dirty="0" smtClean="0"/>
              <a:t>Disturbance </a:t>
            </a:r>
            <a:r>
              <a:rPr lang="en-US" sz="3000" b="1" u="sng" dirty="0" smtClean="0"/>
              <a:t>causes</a:t>
            </a:r>
            <a:r>
              <a:rPr lang="en-US" sz="3000" u="sng" dirty="0" smtClean="0"/>
              <a:t> (emphasis added) clinically significant distress or impairment in social, occupational or other important areas of functioning</a:t>
            </a:r>
            <a:r>
              <a:rPr lang="en-US" sz="3000" dirty="0" smtClean="0"/>
              <a:t>.</a:t>
            </a:r>
          </a:p>
          <a:p>
            <a:pPr lvl="1">
              <a:buNone/>
            </a:pPr>
            <a:endParaRPr lang="en-US" sz="3000" dirty="0" smtClean="0"/>
          </a:p>
          <a:p>
            <a:pPr lvl="1"/>
            <a:r>
              <a:rPr lang="en-US" sz="3000" dirty="0" smtClean="0"/>
              <a:t>Criterion H- </a:t>
            </a:r>
            <a:r>
              <a:rPr lang="en-US" sz="3000" u="sng" dirty="0" smtClean="0"/>
              <a:t>Disturbance is not attributable to physiological effects </a:t>
            </a:r>
            <a:r>
              <a:rPr lang="en-US" sz="3000" dirty="0" smtClean="0"/>
              <a:t>of a </a:t>
            </a:r>
            <a:r>
              <a:rPr lang="en-US" sz="3000" b="1" u="sng" dirty="0" smtClean="0"/>
              <a:t>substance </a:t>
            </a:r>
            <a:r>
              <a:rPr lang="en-US" sz="3000" dirty="0" smtClean="0"/>
              <a:t>(emphasis added) </a:t>
            </a:r>
            <a:r>
              <a:rPr lang="en-US" sz="3000" u="sng" dirty="0" smtClean="0"/>
              <a:t>(medication, alcohol) or other medical condition</a:t>
            </a:r>
          </a:p>
          <a:p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Criterion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>
            <a:normAutofit fontScale="25000" lnSpcReduction="20000"/>
          </a:bodyPr>
          <a:lstStyle/>
          <a:p>
            <a:r>
              <a:rPr lang="en-US" sz="12800" b="1" dirty="0" smtClean="0"/>
              <a:t>Criterion A-  </a:t>
            </a:r>
            <a:r>
              <a:rPr lang="en-US" sz="12800" b="1" u="sng" dirty="0" smtClean="0"/>
              <a:t>Exposure to actual</a:t>
            </a:r>
            <a:r>
              <a:rPr lang="en-US" sz="12800" b="1" dirty="0" smtClean="0"/>
              <a:t> or </a:t>
            </a:r>
            <a:r>
              <a:rPr lang="en-US" sz="12800" b="1" u="sng" dirty="0" smtClean="0"/>
              <a:t>threatened death, serious injury or sexual violence. </a:t>
            </a:r>
          </a:p>
          <a:p>
            <a:pPr>
              <a:buNone/>
            </a:pPr>
            <a:endParaRPr lang="en-US" sz="8000" b="1" u="sng" dirty="0" smtClean="0"/>
          </a:p>
          <a:p>
            <a:r>
              <a:rPr lang="en-US" sz="11200" b="1" dirty="0" smtClean="0"/>
              <a:t>One required for this diagnosis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11200" b="1" dirty="0" smtClean="0"/>
              <a:t>Directly experiencing</a:t>
            </a:r>
          </a:p>
          <a:p>
            <a:pPr lvl="2"/>
            <a:r>
              <a:rPr lang="en-US" sz="9600" dirty="0" smtClean="0"/>
              <a:t>Exposure to war as a combat veteran</a:t>
            </a:r>
          </a:p>
          <a:p>
            <a:pPr lvl="2"/>
            <a:r>
              <a:rPr lang="en-US" sz="9600" dirty="0" smtClean="0"/>
              <a:t>Threatened or actual physical assault (physical attack, mugging, childhood physical abuse)</a:t>
            </a:r>
          </a:p>
          <a:p>
            <a:pPr lvl="2"/>
            <a:r>
              <a:rPr lang="en-US" sz="9600" dirty="0" smtClean="0"/>
              <a:t>Threatened or actual sexual violence (forced sexual penetration, alcohol/drug facilitated sexual penetration, abusive sexual contact, noncontact sexual abuse, sex trafficking)</a:t>
            </a:r>
          </a:p>
          <a:p>
            <a:pPr lvl="2"/>
            <a:r>
              <a:rPr lang="en-US" sz="9600" dirty="0" smtClean="0"/>
              <a:t>Being kidnapped</a:t>
            </a:r>
          </a:p>
          <a:p>
            <a:pPr lvl="2">
              <a:buNone/>
            </a:pPr>
            <a:endParaRPr lang="en-US" sz="7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A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610600" cy="4625609"/>
          </a:xfrm>
        </p:spPr>
        <p:txBody>
          <a:bodyPr>
            <a:normAutofit/>
          </a:bodyPr>
          <a:lstStyle/>
          <a:p>
            <a:pPr lvl="2"/>
            <a:r>
              <a:rPr lang="en-US" dirty="0" smtClean="0"/>
              <a:t>Being taken hostage</a:t>
            </a:r>
          </a:p>
          <a:p>
            <a:pPr lvl="2"/>
            <a:r>
              <a:rPr lang="en-US" dirty="0" smtClean="0"/>
              <a:t>Terrorist attack</a:t>
            </a:r>
          </a:p>
          <a:p>
            <a:pPr lvl="2"/>
            <a:r>
              <a:rPr lang="en-US" dirty="0" smtClean="0"/>
              <a:t>Torture</a:t>
            </a:r>
          </a:p>
          <a:p>
            <a:pPr lvl="2"/>
            <a:r>
              <a:rPr lang="en-US" dirty="0" smtClean="0"/>
              <a:t>Incarceration as a prisoner of war</a:t>
            </a:r>
          </a:p>
          <a:p>
            <a:pPr lvl="2"/>
            <a:r>
              <a:rPr lang="en-US" dirty="0" smtClean="0"/>
              <a:t>Natural or manmade disasters</a:t>
            </a:r>
          </a:p>
          <a:p>
            <a:pPr lvl="2"/>
            <a:r>
              <a:rPr lang="en-US" dirty="0" smtClean="0"/>
              <a:t>Severe motor vehicle accident</a:t>
            </a:r>
          </a:p>
          <a:p>
            <a:pPr lvl="2"/>
            <a:r>
              <a:rPr lang="en-US" dirty="0" smtClean="0"/>
              <a:t>Medical Incidents that DO apply: waking during surgery, anaphylactic shock</a:t>
            </a:r>
          </a:p>
          <a:p>
            <a:pPr lvl="2"/>
            <a:r>
              <a:rPr lang="en-US" dirty="0" smtClean="0"/>
              <a:t>Life-threatening illness or debilitating medical condition </a:t>
            </a:r>
            <a:r>
              <a:rPr lang="en-US" b="1" dirty="0" smtClean="0"/>
              <a:t>NOT</a:t>
            </a:r>
            <a:r>
              <a:rPr lang="en-US" dirty="0" smtClean="0"/>
              <a:t> considered a traumatic event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…Criterion A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05800" cy="4625609"/>
          </a:xfrm>
        </p:spPr>
        <p:txBody>
          <a:bodyPr/>
          <a:lstStyle/>
          <a:p>
            <a:pPr lvl="1"/>
            <a:r>
              <a:rPr lang="en-US" b="1" dirty="0" smtClean="0"/>
              <a:t>Witnessing event in person</a:t>
            </a:r>
          </a:p>
          <a:p>
            <a:pPr lvl="2"/>
            <a:r>
              <a:rPr lang="en-US" dirty="0" smtClean="0"/>
              <a:t>Observed threatened or serious injury</a:t>
            </a:r>
          </a:p>
          <a:p>
            <a:pPr lvl="2"/>
            <a:r>
              <a:rPr lang="en-US" dirty="0" smtClean="0"/>
              <a:t>Unnatural death</a:t>
            </a:r>
          </a:p>
          <a:p>
            <a:pPr lvl="2"/>
            <a:r>
              <a:rPr lang="en-US" dirty="0" smtClean="0"/>
              <a:t>Physical or sexual abuse of another due to a violent assault</a:t>
            </a:r>
          </a:p>
          <a:p>
            <a:pPr lvl="2"/>
            <a:r>
              <a:rPr lang="en-US" dirty="0" smtClean="0"/>
              <a:t>Domestic violence</a:t>
            </a:r>
          </a:p>
          <a:p>
            <a:pPr lvl="2"/>
            <a:r>
              <a:rPr lang="en-US" dirty="0" smtClean="0"/>
              <a:t>Accident</a:t>
            </a:r>
          </a:p>
          <a:p>
            <a:pPr lvl="2"/>
            <a:r>
              <a:rPr lang="en-US" dirty="0" smtClean="0"/>
              <a:t>War or disaster</a:t>
            </a:r>
          </a:p>
          <a:p>
            <a:pPr lvl="2"/>
            <a:r>
              <a:rPr lang="en-US" dirty="0" smtClean="0"/>
              <a:t>Medical catastrophe in one’s child (i.e. life threatening hemorrhage)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05F3716D830C44A526ADACE90DD4C6" ma:contentTypeVersion="13" ma:contentTypeDescription="Create a new document." ma:contentTypeScope="" ma:versionID="6b1e97b4917ae6f8b73a50ae5a20c03e">
  <xsd:schema xmlns:xsd="http://www.w3.org/2001/XMLSchema" xmlns:xs="http://www.w3.org/2001/XMLSchema" xmlns:p="http://schemas.microsoft.com/office/2006/metadata/properties" xmlns:ns2="e518b81f-59f6-4fed-b5e0-d5525519f21f" xmlns:ns3="8747a5c6-3a27-43b5-82b9-a92b7109f635" xmlns:ns4="692a9ab8-4e6a-4430-b104-1a1d89b79c44" targetNamespace="http://schemas.microsoft.com/office/2006/metadata/properties" ma:root="true" ma:fieldsID="bb88d728e189ad9aff795b18d5891e4e" ns2:_="" ns3:_="" ns4:_="">
    <xsd:import namespace="e518b81f-59f6-4fed-b5e0-d5525519f21f"/>
    <xsd:import namespace="8747a5c6-3a27-43b5-82b9-a92b7109f635"/>
    <xsd:import namespace="692a9ab8-4e6a-4430-b104-1a1d89b79c4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18b81f-59f6-4fed-b5e0-d5525519f21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47a5c6-3a27-43b5-82b9-a92b7109f6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2a9ab8-4e6a-4430-b104-1a1d89b79c4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3e523e3-c29c-4388-862b-0d65418d9737}" ma:internalName="TaxCatchAll" ma:showField="CatchAllData" ma:web="692a9ab8-4e6a-4430-b104-1a1d89b79c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2a9ab8-4e6a-4430-b104-1a1d89b79c44" xsi:nil="true"/>
    <lcf76f155ced4ddcb4097134ff3c332f xmlns="8747a5c6-3a27-43b5-82b9-a92b7109f63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E4D580-013E-4F61-8C30-AF7B9C7E9368}"/>
</file>

<file path=customXml/itemProps2.xml><?xml version="1.0" encoding="utf-8"?>
<ds:datastoreItem xmlns:ds="http://schemas.openxmlformats.org/officeDocument/2006/customXml" ds:itemID="{A02F8562-2628-4162-866B-F6B2FFD44432}"/>
</file>

<file path=customXml/itemProps3.xml><?xml version="1.0" encoding="utf-8"?>
<ds:datastoreItem xmlns:ds="http://schemas.openxmlformats.org/officeDocument/2006/customXml" ds:itemID="{FB75425A-87CE-4B0F-9B5D-7E5AB4ABBE90}"/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11584</TotalTime>
  <Words>2449</Words>
  <Application>Microsoft Office PowerPoint</Application>
  <PresentationFormat>On-screen Show (4:3)</PresentationFormat>
  <Paragraphs>470</Paragraphs>
  <Slides>59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Module</vt:lpstr>
      <vt:lpstr> Post Traumatic Stress Disorder: The Basics      Lisa A. Jeko, Ph.D.          San Francisco District Attorney’s Office  San Francisco, CA                                                   September 10, 2015  </vt:lpstr>
      <vt:lpstr>Today:</vt:lpstr>
      <vt:lpstr> Post Traumatic Stress Disorder (PTSD) Defined    </vt:lpstr>
      <vt:lpstr>…Post Traumatic Stress Disorder (PTSD) Defined continued</vt:lpstr>
      <vt:lpstr>…Post Traumatic Stress Disorder (PTSD) Defined continued</vt:lpstr>
      <vt:lpstr>…Post Traumatic Stress Disorder (PTSD) Defined continued</vt:lpstr>
      <vt:lpstr>Criterion A</vt:lpstr>
      <vt:lpstr>…Criterion A continued</vt:lpstr>
      <vt:lpstr>…Criterion A continued</vt:lpstr>
      <vt:lpstr>…Criterion A continued</vt:lpstr>
      <vt:lpstr>…Criterion A continued</vt:lpstr>
      <vt:lpstr>…Criterion B</vt:lpstr>
      <vt:lpstr>…Criterion B continued</vt:lpstr>
      <vt:lpstr>…Criterion B continued</vt:lpstr>
      <vt:lpstr>Slide 15</vt:lpstr>
      <vt:lpstr>…Criterion B continued</vt:lpstr>
      <vt:lpstr>Criterion C</vt:lpstr>
      <vt:lpstr>Criterion D</vt:lpstr>
      <vt:lpstr>…Criterion D continued</vt:lpstr>
      <vt:lpstr>Criterion D continued</vt:lpstr>
      <vt:lpstr>Criterion D continued</vt:lpstr>
      <vt:lpstr>Criterion E</vt:lpstr>
      <vt:lpstr>…Criterion E continued</vt:lpstr>
      <vt:lpstr>…Criterion E continued</vt:lpstr>
      <vt:lpstr>…Criterion E continued</vt:lpstr>
      <vt:lpstr>…Criterion E continued</vt:lpstr>
      <vt:lpstr>…Criterion E continued</vt:lpstr>
      <vt:lpstr>Criterion F, G, and H  </vt:lpstr>
      <vt:lpstr>  …Criterion F, G, and H continued</vt:lpstr>
      <vt:lpstr>PTSD as a Limbic Disorder</vt:lpstr>
      <vt:lpstr>(…PTSD as a Limbic Disorder continued)</vt:lpstr>
      <vt:lpstr>(…PTSD as a Limbic Disorder continued)</vt:lpstr>
      <vt:lpstr>(…PTSD as a Limbic Disorder continued)</vt:lpstr>
      <vt:lpstr>Additional Brain Involvement</vt:lpstr>
      <vt:lpstr>Slide 35</vt:lpstr>
      <vt:lpstr>…Additional Brain Involvement continued</vt:lpstr>
      <vt:lpstr>…Additional Brain Involvement continued</vt:lpstr>
      <vt:lpstr>Lasting effects of trauma on the brain, showing long-term dysregulation of norepinephrine and cortisol systems, and vulnerable areas of hippocampus, amygdala, and medial prefrontal cortex that are affected by trauma. GC, glucocorticoid; CRF, corticotropin-releasing factor; ACTH, adrenocorticotropin hormone; NE, norepinephrine; HR, heart rate; BP, blood pressure; DA, dopamine; BZ, benzodiazapine; GC, glucocorticoid</vt:lpstr>
      <vt:lpstr>…Additional Brain Involvement continued</vt:lpstr>
      <vt:lpstr>Malingering</vt:lpstr>
      <vt:lpstr>…Malingering continued</vt:lpstr>
      <vt:lpstr>…Malingering continued</vt:lpstr>
      <vt:lpstr>…Malingering continued</vt:lpstr>
      <vt:lpstr>…Malingering continued</vt:lpstr>
      <vt:lpstr>…Malingering continued</vt:lpstr>
      <vt:lpstr>…Malingering continued</vt:lpstr>
      <vt:lpstr>…Malingering continued</vt:lpstr>
      <vt:lpstr>…Malingering continued</vt:lpstr>
      <vt:lpstr>…Malingering continued</vt:lpstr>
      <vt:lpstr>…Malingering continued</vt:lpstr>
      <vt:lpstr>…Malingering continued</vt:lpstr>
      <vt:lpstr>Elicit capacity for work vs. enjoying recreation activities Elicit course …Malingering continued Elicit … </vt:lpstr>
      <vt:lpstr>…Malingering continued</vt:lpstr>
      <vt:lpstr>Alternative Diagnoses</vt:lpstr>
      <vt:lpstr>…Alternative Diagnoses continued</vt:lpstr>
      <vt:lpstr>…Alternative Diagnoses continued</vt:lpstr>
      <vt:lpstr>…Alternative Diagnoses continued</vt:lpstr>
      <vt:lpstr>Recommendations</vt:lpstr>
      <vt:lpstr>Contact Information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Lisa</dc:creator>
  <cp:lastModifiedBy> </cp:lastModifiedBy>
  <cp:revision>334</cp:revision>
  <dcterms:created xsi:type="dcterms:W3CDTF">2015-07-06T17:27:17Z</dcterms:created>
  <dcterms:modified xsi:type="dcterms:W3CDTF">2015-09-09T16:29:05Z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0x0101005205F3716D830C44A526ADACE90DD4C6</vt:lpwstr>
  </property>
  <property fmtid="{D5CDD505-2E9C-101B-9397-08002B2CF9AE}" pid="3" name="MediaServiceImageTags">
    <vt:lpwstr/>
  </property>
</Properties>
</file>