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477" r:id="rId2"/>
    <p:sldId id="505" r:id="rId3"/>
    <p:sldId id="507" r:id="rId4"/>
    <p:sldId id="548" r:id="rId5"/>
    <p:sldId id="506" r:id="rId6"/>
    <p:sldId id="508" r:id="rId7"/>
    <p:sldId id="509" r:id="rId8"/>
    <p:sldId id="518" r:id="rId9"/>
    <p:sldId id="510" r:id="rId10"/>
    <p:sldId id="511" r:id="rId11"/>
    <p:sldId id="512" r:id="rId12"/>
    <p:sldId id="519" r:id="rId13"/>
    <p:sldId id="513" r:id="rId14"/>
    <p:sldId id="517" r:id="rId15"/>
    <p:sldId id="514" r:id="rId16"/>
    <p:sldId id="520" r:id="rId17"/>
    <p:sldId id="515" r:id="rId18"/>
    <p:sldId id="524" r:id="rId19"/>
    <p:sldId id="525" r:id="rId20"/>
    <p:sldId id="527" r:id="rId21"/>
    <p:sldId id="526" r:id="rId22"/>
    <p:sldId id="528" r:id="rId23"/>
    <p:sldId id="557" r:id="rId24"/>
    <p:sldId id="529" r:id="rId25"/>
    <p:sldId id="531" r:id="rId26"/>
    <p:sldId id="533" r:id="rId27"/>
    <p:sldId id="534" r:id="rId28"/>
    <p:sldId id="537" r:id="rId29"/>
    <p:sldId id="530" r:id="rId30"/>
    <p:sldId id="538" r:id="rId31"/>
    <p:sldId id="535" r:id="rId32"/>
    <p:sldId id="536" r:id="rId33"/>
    <p:sldId id="540" r:id="rId34"/>
    <p:sldId id="541" r:id="rId35"/>
    <p:sldId id="551" r:id="rId36"/>
    <p:sldId id="552" r:id="rId37"/>
    <p:sldId id="553" r:id="rId38"/>
    <p:sldId id="544" r:id="rId39"/>
    <p:sldId id="550" r:id="rId40"/>
    <p:sldId id="549" r:id="rId41"/>
    <p:sldId id="546" r:id="rId42"/>
    <p:sldId id="555" r:id="rId43"/>
    <p:sldId id="547" r:id="rId44"/>
    <p:sldId id="543" r:id="rId45"/>
    <p:sldId id="545" r:id="rId46"/>
    <p:sldId id="554" r:id="rId47"/>
    <p:sldId id="556" r:id="rId4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51" cy="465369"/>
          </a:xfrm>
          <a:prstGeom prst="rect">
            <a:avLst/>
          </a:prstGeom>
        </p:spPr>
        <p:txBody>
          <a:bodyPr vert="horz" lIns="89245" tIns="44623" rIns="89245" bIns="446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23" y="0"/>
            <a:ext cx="2971850" cy="465369"/>
          </a:xfrm>
          <a:prstGeom prst="rect">
            <a:avLst/>
          </a:prstGeom>
        </p:spPr>
        <p:txBody>
          <a:bodyPr vert="horz" lIns="89245" tIns="44623" rIns="89245" bIns="44623" rtlCol="0"/>
          <a:lstStyle>
            <a:lvl1pPr algn="r">
              <a:defRPr sz="1200"/>
            </a:lvl1pPr>
          </a:lstStyle>
          <a:p>
            <a:fld id="{001A8E6B-0D98-49AE-B1C0-2ECC11E4427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465"/>
            <a:ext cx="2971851" cy="465368"/>
          </a:xfrm>
          <a:prstGeom prst="rect">
            <a:avLst/>
          </a:prstGeom>
        </p:spPr>
        <p:txBody>
          <a:bodyPr vert="horz" lIns="89245" tIns="44623" rIns="89245" bIns="446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23" y="8829465"/>
            <a:ext cx="2971850" cy="465368"/>
          </a:xfrm>
          <a:prstGeom prst="rect">
            <a:avLst/>
          </a:prstGeom>
        </p:spPr>
        <p:txBody>
          <a:bodyPr vert="horz" lIns="89245" tIns="44623" rIns="89245" bIns="44623" rtlCol="0" anchor="b"/>
          <a:lstStyle>
            <a:lvl1pPr algn="r">
              <a:defRPr sz="1200"/>
            </a:lvl1pPr>
          </a:lstStyle>
          <a:p>
            <a:fld id="{488773FF-2408-4482-9614-A45C0BB0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6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1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7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4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2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E057-4176-4D94-8DF2-85C9333C086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0781-7615-4854-8AED-FD4B0A79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B55E15-1C90-4223-A070-C3964C6706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3E6D73-2EA3-4DB0-AD81-EA5A22BDFA78}"/>
              </a:ext>
            </a:extLst>
          </p:cNvPr>
          <p:cNvSpPr txBox="1"/>
          <p:nvPr/>
        </p:nvSpPr>
        <p:spPr>
          <a:xfrm>
            <a:off x="1011613" y="2433221"/>
            <a:ext cx="99991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PX 101: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The Holding Order </a:t>
            </a:r>
          </a:p>
        </p:txBody>
      </p:sp>
    </p:spTree>
    <p:extLst>
      <p:ext uri="{BB962C8B-B14F-4D97-AF65-F5344CB8AC3E}">
        <p14:creationId xmlns:p14="http://schemas.microsoft.com/office/powerpoint/2010/main" val="107277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521330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Day Rule: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1223010" y="1833303"/>
            <a:ext cx="99991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Right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lawyer and/or court can’t do it (Ramos v. Superior Court (2007) 146 Cal.App.4th 719.)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and Done 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once waived, the 10-day rule may </a:t>
            </a:r>
            <a:r>
              <a:rPr lang="en-US" sz="3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reasserted.  (People v. Love (2005) 132 Cal.App.4th 276, 281-83.)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0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521330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Day Rule: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267046" y="1861012"/>
            <a:ext cx="115647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magistrate 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dismiss the complaint if the preliminary examination is set or continued more than 60 days … unless the defendant personally waives his or her right (PC 859b,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subd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.(b).)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6E7213-E28E-4DC4-9DFE-5A53ED1B7143}"/>
              </a:ext>
            </a:extLst>
          </p:cNvPr>
          <p:cNvGrpSpPr/>
          <p:nvPr/>
        </p:nvGrpSpPr>
        <p:grpSpPr>
          <a:xfrm>
            <a:off x="3400883" y="4608023"/>
            <a:ext cx="5382899" cy="2147454"/>
            <a:chOff x="3400883" y="4599710"/>
            <a:chExt cx="5382899" cy="2147454"/>
          </a:xfrm>
        </p:grpSpPr>
        <p:sp>
          <p:nvSpPr>
            <p:cNvPr id="5" name="Explosion: 14 Points 4">
              <a:extLst>
                <a:ext uri="{FF2B5EF4-FFF2-40B4-BE49-F238E27FC236}">
                  <a16:creationId xmlns:a16="http://schemas.microsoft.com/office/drawing/2014/main" id="{CCAF774F-F5DB-4BC0-A412-52C311CAF629}"/>
                </a:ext>
              </a:extLst>
            </p:cNvPr>
            <p:cNvSpPr/>
            <p:nvPr/>
          </p:nvSpPr>
          <p:spPr>
            <a:xfrm>
              <a:off x="3400883" y="4599710"/>
              <a:ext cx="5382899" cy="2147454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A02DF3-ED77-4522-931E-7951A7A0186F}"/>
                </a:ext>
              </a:extLst>
            </p:cNvPr>
            <p:cNvSpPr/>
            <p:nvPr/>
          </p:nvSpPr>
          <p:spPr>
            <a:xfrm rot="20858825">
              <a:off x="4347764" y="5216871"/>
              <a:ext cx="28898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Check your dates!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6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521330" y="95034"/>
            <a:ext cx="9999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Continuance within 60 days, but no good cause?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357548" y="5063574"/>
            <a:ext cx="11162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v. Alvarez (1989) 208 Cal.App.3d 567, 575.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215CE-9939-4F49-B133-3E3DAF00E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7778" l="5778" r="94667">
                        <a14:foregroundMark x1="52444" y1="5778" x2="52444" y2="5778"/>
                        <a14:foregroundMark x1="90222" y1="48889" x2="90222" y2="48889"/>
                        <a14:foregroundMark x1="46667" y1="1778" x2="46667" y2="1778"/>
                        <a14:foregroundMark x1="5778" y1="62222" x2="5778" y2="62222"/>
                        <a14:foregroundMark x1="55111" y1="93778" x2="55111" y2="93778"/>
                        <a14:foregroundMark x1="77333" y1="97778" x2="77333" y2="97778"/>
                        <a14:foregroundMark x1="89778" y1="75556" x2="89778" y2="75556"/>
                        <a14:foregroundMark x1="91111" y1="62222" x2="91111" y2="62222"/>
                        <a14:foregroundMark x1="94222" y1="61778" x2="94222" y2="61778"/>
                        <a14:foregroundMark x1="94667" y1="49333" x2="94667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7462" y="27790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521330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Day Rule: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Careful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663683" y="1741055"/>
            <a:ext cx="109879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Applies regardless of whether D is in 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of custody.  (People v. Standish (2006) 38 Cal.4th 858.)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apply 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if there is good cause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continue the preliminary hearing beyond the 60th day.  (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Ramos v. Superior Court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(2007) 146 Cal.App.4th 719.)</a:t>
            </a:r>
          </a:p>
        </p:txBody>
      </p:sp>
    </p:spTree>
    <p:extLst>
      <p:ext uri="{BB962C8B-B14F-4D97-AF65-F5344CB8AC3E}">
        <p14:creationId xmlns:p14="http://schemas.microsoft.com/office/powerpoint/2010/main" val="18033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521330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Day Rule: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Waiver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206563" y="1422400"/>
            <a:ext cx="109879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 D who waives the 60</a:t>
            </a:r>
            <a:r>
              <a:rPr lang="en-US" sz="4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ever reassert it?  </a:t>
            </a:r>
          </a:p>
          <a:p>
            <a:pPr lvl="1"/>
            <a:endParaRPr lang="en-US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Technically no 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People v. Love only addressed the 10-day waiver, not the 60. No case on point re: 60</a:t>
            </a:r>
            <a:r>
              <a:rPr lang="en-US" sz="4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7A2BA3-9B81-49C1-9EF3-5179509C68E4}"/>
              </a:ext>
            </a:extLst>
          </p:cNvPr>
          <p:cNvGrpSpPr/>
          <p:nvPr/>
        </p:nvGrpSpPr>
        <p:grpSpPr>
          <a:xfrm>
            <a:off x="7468534" y="4965874"/>
            <a:ext cx="4051968" cy="1682585"/>
            <a:chOff x="7468534" y="4965874"/>
            <a:chExt cx="4051968" cy="1682585"/>
          </a:xfrm>
        </p:grpSpPr>
        <p:sp>
          <p:nvSpPr>
            <p:cNvPr id="5" name="Explosion: 14 Points 4">
              <a:extLst>
                <a:ext uri="{FF2B5EF4-FFF2-40B4-BE49-F238E27FC236}">
                  <a16:creationId xmlns:a16="http://schemas.microsoft.com/office/drawing/2014/main" id="{6C1F7305-0633-4FD3-96B3-A39AEAC16240}"/>
                </a:ext>
              </a:extLst>
            </p:cNvPr>
            <p:cNvSpPr/>
            <p:nvPr/>
          </p:nvSpPr>
          <p:spPr>
            <a:xfrm>
              <a:off x="7468534" y="4965874"/>
              <a:ext cx="4051968" cy="1682585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E6D07E-FBEC-4E49-BC6E-B7DAC42F6314}"/>
                </a:ext>
              </a:extLst>
            </p:cNvPr>
            <p:cNvSpPr/>
            <p:nvPr/>
          </p:nvSpPr>
          <p:spPr>
            <a:xfrm rot="20858825">
              <a:off x="7702246" y="5494058"/>
              <a:ext cx="31604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Get it done!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7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058342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1368 &amp; PX Issues:</a:t>
            </a:r>
          </a:p>
        </p:txBody>
      </p:sp>
      <p:pic>
        <p:nvPicPr>
          <p:cNvPr id="1026" name="Picture 2" descr="Image result for hospital image cartoon">
            <a:extLst>
              <a:ext uri="{FF2B5EF4-FFF2-40B4-BE49-F238E27FC236}">
                <a16:creationId xmlns:a16="http://schemas.microsoft.com/office/drawing/2014/main" id="{35017EED-7600-43C5-8559-916D5FCB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57" y="1266548"/>
            <a:ext cx="5281673" cy="52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327366" y="95034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1368 PX Issues: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759330" y="1310203"/>
            <a:ext cx="111352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can demand a probable cause hearing before proceedings are suspended. (PC 1368.1)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Hearing does </a:t>
            </a:r>
            <a:r>
              <a:rPr lang="en-US" sz="3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 in a holding order.  If D is restored to competence, new PX hearing must be held.  (People v. Duncan (2000) 78 Cal.App.4th 765, 768.)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Why???</a:t>
            </a:r>
          </a:p>
          <a:p>
            <a:pPr lvl="1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521330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1368 Issues: Back from Napa?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-127819" y="1693423"/>
            <a:ext cx="99991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PX must be held within 10 days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(!)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 if D waived the 10/60 day rule before criminal proceedings were suspended. </a:t>
            </a:r>
          </a:p>
          <a:p>
            <a:pPr lvl="1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(Davis v. S. Court (2017) 18 Cal.App.5th 1061, 1067, review filed (Feb. 7, 2018).) 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Solano County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AA28877A-0CC1-4E89-AD10-59FCFBF23E34}"/>
              </a:ext>
            </a:extLst>
          </p:cNvPr>
          <p:cNvSpPr/>
          <p:nvPr/>
        </p:nvSpPr>
        <p:spPr>
          <a:xfrm>
            <a:off x="7930443" y="2879855"/>
            <a:ext cx="4261557" cy="18742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7FFF9-E672-4AC9-B50D-32E33E452C6B}"/>
              </a:ext>
            </a:extLst>
          </p:cNvPr>
          <p:cNvSpPr/>
          <p:nvPr/>
        </p:nvSpPr>
        <p:spPr>
          <a:xfrm rot="20765349">
            <a:off x="8408351" y="3216801"/>
            <a:ext cx="2889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Um, Witnesses?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229043" y="95034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Waiving PX?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530679" y="1190179"/>
            <a:ext cx="1179870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 waives PX, the DA may NOT amend the information to add new charges. (People v. Rogers (2016) 245 Cal.App.4th 1353, 1360.)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Undercharged Case?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Overcharged Case?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Correctly Charged?</a:t>
            </a:r>
          </a:p>
          <a:p>
            <a:pPr lvl="1"/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3390D15F-4916-4248-B1BF-1503A81390AC}"/>
              </a:ext>
            </a:extLst>
          </p:cNvPr>
          <p:cNvSpPr/>
          <p:nvPr/>
        </p:nvSpPr>
        <p:spPr>
          <a:xfrm>
            <a:off x="7675012" y="4100635"/>
            <a:ext cx="4051968" cy="16825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4CDD31-658B-443D-B662-CDCC26304A96}"/>
              </a:ext>
            </a:extLst>
          </p:cNvPr>
          <p:cNvSpPr/>
          <p:nvPr/>
        </p:nvSpPr>
        <p:spPr>
          <a:xfrm rot="20858825">
            <a:off x="7908724" y="4628819"/>
            <a:ext cx="316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Skeptical!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 115: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0" y="1723912"/>
            <a:ext cx="117987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872(b) creates limited exception to the rule against hearsay for use at PX: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 use an officer as a ‘mere reader’ 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 use this to overcome multiple hearsay layers</a:t>
            </a:r>
          </a:p>
          <a:p>
            <a:pPr lvl="1"/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phew face">
            <a:extLst>
              <a:ext uri="{FF2B5EF4-FFF2-40B4-BE49-F238E27FC236}">
                <a16:creationId xmlns:a16="http://schemas.microsoft.com/office/drawing/2014/main" id="{383323E5-0B95-4278-B32D-2FE94C3C8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r="5147" b="-205"/>
          <a:stretch/>
        </p:blipFill>
        <p:spPr bwMode="auto">
          <a:xfrm>
            <a:off x="2751629" y="422372"/>
            <a:ext cx="6924502" cy="5412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0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840624" y="95034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1640738" y="2315859"/>
            <a:ext cx="9999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4450" lvl="1" indent="-85725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PX Law &amp; Common Issues </a:t>
            </a:r>
          </a:p>
          <a:p>
            <a:pPr marL="1314450" lvl="1" indent="-857250">
              <a:buFont typeface="Wingdings" panose="05000000000000000000" pitchFamily="2" charset="2"/>
              <a:buChar char="q"/>
            </a:pP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1" indent="-85725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Tips For Success</a:t>
            </a:r>
          </a:p>
        </p:txBody>
      </p:sp>
    </p:spTree>
    <p:extLst>
      <p:ext uri="{BB962C8B-B14F-4D97-AF65-F5344CB8AC3E}">
        <p14:creationId xmlns:p14="http://schemas.microsoft.com/office/powerpoint/2010/main" val="27774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 115: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-183951" y="1679154"/>
            <a:ext cx="11798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Officer used a translator?!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4333F-7847-4158-88C9-7149453AAEE1}"/>
              </a:ext>
            </a:extLst>
          </p:cNvPr>
          <p:cNvSpPr txBox="1"/>
          <p:nvPr/>
        </p:nvSpPr>
        <p:spPr>
          <a:xfrm>
            <a:off x="501338" y="5670961"/>
            <a:ext cx="1084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Correa v. S. Ct. (2002) 27 Cal.4th 444, 452-463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5B287-0479-4F01-9991-91CBB2393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7778" l="5778" r="94667">
                        <a14:foregroundMark x1="52444" y1="5778" x2="52444" y2="5778"/>
                        <a14:foregroundMark x1="90222" y1="48889" x2="90222" y2="48889"/>
                        <a14:foregroundMark x1="46667" y1="1778" x2="46667" y2="1778"/>
                        <a14:foregroundMark x1="5778" y1="62222" x2="5778" y2="62222"/>
                        <a14:foregroundMark x1="55111" y1="93778" x2="55111" y2="93778"/>
                        <a14:foregroundMark x1="77333" y1="97778" x2="77333" y2="97778"/>
                        <a14:foregroundMark x1="89778" y1="75556" x2="89778" y2="75556"/>
                        <a14:foregroundMark x1="91111" y1="62222" x2="91111" y2="62222"/>
                        <a14:foregroundMark x1="94222" y1="61778" x2="94222" y2="61778"/>
                        <a14:foregroundMark x1="94667" y1="49333" x2="94667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6" y="3132893"/>
            <a:ext cx="1763844" cy="17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 115: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275303" y="1491226"/>
            <a:ext cx="11798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Co-def case: using D1’s statement against D2 at PX?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4333F-7847-4158-88C9-7149453AAEE1}"/>
              </a:ext>
            </a:extLst>
          </p:cNvPr>
          <p:cNvSpPr txBox="1"/>
          <p:nvPr/>
        </p:nvSpPr>
        <p:spPr>
          <a:xfrm>
            <a:off x="1229030" y="5018467"/>
            <a:ext cx="10844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v. Miranda (2000) 23 Cal.4th 340, 351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5B287-0479-4F01-9991-91CBB2393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7778" l="5778" r="94667">
                        <a14:foregroundMark x1="52444" y1="5778" x2="52444" y2="5778"/>
                        <a14:foregroundMark x1="90222" y1="48889" x2="90222" y2="48889"/>
                        <a14:foregroundMark x1="46667" y1="1778" x2="46667" y2="1778"/>
                        <a14:foregroundMark x1="5778" y1="62222" x2="5778" y2="62222"/>
                        <a14:foregroundMark x1="55111" y1="93778" x2="55111" y2="93778"/>
                        <a14:foregroundMark x1="77333" y1="97778" x2="77333" y2="97778"/>
                        <a14:foregroundMark x1="89778" y1="75556" x2="89778" y2="75556"/>
                        <a14:foregroundMark x1="91111" y1="62222" x2="91111" y2="62222"/>
                        <a14:foregroundMark x1="94222" y1="61778" x2="94222" y2="61778"/>
                        <a14:foregroundMark x1="94667" y1="49333" x2="94667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6310" y="3129712"/>
            <a:ext cx="1763844" cy="17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 115: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201455" y="1684582"/>
            <a:ext cx="11798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trying to introduce his/her own statement?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4333F-7847-4158-88C9-7149453AAEE1}"/>
              </a:ext>
            </a:extLst>
          </p:cNvPr>
          <p:cNvSpPr txBox="1"/>
          <p:nvPr/>
        </p:nvSpPr>
        <p:spPr>
          <a:xfrm>
            <a:off x="579996" y="5788948"/>
            <a:ext cx="1084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Nienhouse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S. Ct. (1996) 42 Cal.App.4th 83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5B287-0479-4F01-9991-91CBB2393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7778" l="5778" r="94667">
                        <a14:foregroundMark x1="52444" y1="5778" x2="52444" y2="5778"/>
                        <a14:foregroundMark x1="90222" y1="48889" x2="90222" y2="48889"/>
                        <a14:foregroundMark x1="46667" y1="1778" x2="46667" y2="1778"/>
                        <a14:foregroundMark x1="5778" y1="62222" x2="5778" y2="62222"/>
                        <a14:foregroundMark x1="55111" y1="93778" x2="55111" y2="93778"/>
                        <a14:foregroundMark x1="77333" y1="97778" x2="77333" y2="97778"/>
                        <a14:foregroundMark x1="89778" y1="75556" x2="89778" y2="75556"/>
                        <a14:foregroundMark x1="91111" y1="62222" x2="91111" y2="62222"/>
                        <a14:foregroundMark x1="94222" y1="61778" x2="94222" y2="61778"/>
                        <a14:foregroundMark x1="94667" y1="49333" x2="94667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0564" y="3096733"/>
            <a:ext cx="1763844" cy="17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 115: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0" y="3066342"/>
            <a:ext cx="11798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Doesn't apply @ 1538.5 hearings!!!</a:t>
            </a:r>
          </a:p>
        </p:txBody>
      </p:sp>
    </p:spTree>
    <p:extLst>
      <p:ext uri="{BB962C8B-B14F-4D97-AF65-F5344CB8AC3E}">
        <p14:creationId xmlns:p14="http://schemas.microsoft.com/office/powerpoint/2010/main" val="374095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 Evidence @ PX: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5B4C6-6A94-4C92-8D1B-A74175914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955" y="1569474"/>
            <a:ext cx="6513871" cy="452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07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 Evidence @ PX: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B4488-A789-4912-930D-14D37EF73F02}"/>
              </a:ext>
            </a:extLst>
          </p:cNvPr>
          <p:cNvSpPr/>
          <p:nvPr/>
        </p:nvSpPr>
        <p:spPr>
          <a:xfrm>
            <a:off x="496423" y="1818620"/>
            <a:ext cx="115579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request of the DA, the magistrate “shall require” an offer of proof from D concerning the testimony of any witness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D’ce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plans to call @ PX.  (PC 866(a), PC 866(b))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1D47AFF0-C302-4723-991F-0D5DC325A55C}"/>
              </a:ext>
            </a:extLst>
          </p:cNvPr>
          <p:cNvSpPr/>
          <p:nvPr/>
        </p:nvSpPr>
        <p:spPr>
          <a:xfrm rot="638114">
            <a:off x="3739874" y="4558126"/>
            <a:ext cx="5071024" cy="23881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91C5A-5946-47EB-BB86-3E41D787C1F5}"/>
              </a:ext>
            </a:extLst>
          </p:cNvPr>
          <p:cNvSpPr/>
          <p:nvPr/>
        </p:nvSpPr>
        <p:spPr>
          <a:xfrm rot="18472">
            <a:off x="4520577" y="5351708"/>
            <a:ext cx="316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aggressive!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 Evidence @ PX: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B4488-A789-4912-930D-14D37EF73F02}"/>
              </a:ext>
            </a:extLst>
          </p:cNvPr>
          <p:cNvSpPr/>
          <p:nvPr/>
        </p:nvSpPr>
        <p:spPr>
          <a:xfrm>
            <a:off x="840552" y="1812189"/>
            <a:ext cx="115579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Limited under PC 866(a):</a:t>
            </a:r>
          </a:p>
          <a:p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0" lvl="5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an affirmative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d’ce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0" lvl="5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Negate element(s) of crime?</a:t>
            </a:r>
          </a:p>
          <a:p>
            <a:pPr marL="2857500" lvl="5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Impeach testimony? 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1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 Evidence @ PX: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B4488-A789-4912-930D-14D37EF73F02}"/>
              </a:ext>
            </a:extLst>
          </p:cNvPr>
          <p:cNvSpPr/>
          <p:nvPr/>
        </p:nvSpPr>
        <p:spPr>
          <a:xfrm>
            <a:off x="321845" y="1179523"/>
            <a:ext cx="115579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“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optimistic expectation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is </a:t>
            </a:r>
            <a:r>
              <a:rPr lang="en-US" sz="4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satisfy the offer of proof requirement in section 866.  (People v. Eid (1994) 31 Cal.App.4th 114, 126-128.)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2FCAA2-A2D2-4006-B821-20B364975E59}"/>
              </a:ext>
            </a:extLst>
          </p:cNvPr>
          <p:cNvGrpSpPr/>
          <p:nvPr/>
        </p:nvGrpSpPr>
        <p:grpSpPr>
          <a:xfrm>
            <a:off x="3739874" y="4558126"/>
            <a:ext cx="5071024" cy="2388108"/>
            <a:chOff x="3739874" y="4558126"/>
            <a:chExt cx="5071024" cy="2388108"/>
          </a:xfrm>
        </p:grpSpPr>
        <p:sp>
          <p:nvSpPr>
            <p:cNvPr id="5" name="Explosion: 14 Points 4">
              <a:extLst>
                <a:ext uri="{FF2B5EF4-FFF2-40B4-BE49-F238E27FC236}">
                  <a16:creationId xmlns:a16="http://schemas.microsoft.com/office/drawing/2014/main" id="{95640EA6-2351-40EC-A359-65CBE37DD99E}"/>
                </a:ext>
              </a:extLst>
            </p:cNvPr>
            <p:cNvSpPr/>
            <p:nvPr/>
          </p:nvSpPr>
          <p:spPr>
            <a:xfrm rot="638114">
              <a:off x="3739874" y="4558126"/>
              <a:ext cx="5071024" cy="2388108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10AE25-C816-435A-B9E3-5F63D5063941}"/>
                </a:ext>
              </a:extLst>
            </p:cNvPr>
            <p:cNvSpPr/>
            <p:nvPr/>
          </p:nvSpPr>
          <p:spPr>
            <a:xfrm rot="18472">
              <a:off x="4520577" y="5013154"/>
              <a:ext cx="316046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352!</a:t>
              </a:r>
              <a:endParaRPr lang="en-US" sz="8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3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 Evidence @ PX: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B4488-A789-4912-930D-14D37EF73F02}"/>
              </a:ext>
            </a:extLst>
          </p:cNvPr>
          <p:cNvSpPr/>
          <p:nvPr/>
        </p:nvSpPr>
        <p:spPr>
          <a:xfrm>
            <a:off x="4746568" y="2181335"/>
            <a:ext cx="70764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PX is </a:t>
            </a: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used for discovery purposes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866(b)</a:t>
            </a:r>
          </a:p>
        </p:txBody>
      </p:sp>
      <p:pic>
        <p:nvPicPr>
          <p:cNvPr id="2050" name="Picture 2" descr="Image result for finger wag no judge judy">
            <a:extLst>
              <a:ext uri="{FF2B5EF4-FFF2-40B4-BE49-F238E27FC236}">
                <a16:creationId xmlns:a16="http://schemas.microsoft.com/office/drawing/2014/main" id="{297E8172-60BA-4FE5-B6F2-0BBD0ECF9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r="18393"/>
          <a:stretch/>
        </p:blipFill>
        <p:spPr bwMode="auto">
          <a:xfrm>
            <a:off x="155271" y="1762075"/>
            <a:ext cx="4913192" cy="456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Proving Priors?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B4488-A789-4912-930D-14D37EF73F02}"/>
              </a:ext>
            </a:extLst>
          </p:cNvPr>
          <p:cNvSpPr/>
          <p:nvPr/>
        </p:nvSpPr>
        <p:spPr>
          <a:xfrm>
            <a:off x="1577970" y="1923642"/>
            <a:ext cx="90456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a prior conviction is an element of the charged offense, it </a:t>
            </a: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proven at PX.” 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Thompson v. S. Ct. (2001) 91 Cal.App.4th 144, 150-151</a:t>
            </a:r>
          </a:p>
        </p:txBody>
      </p:sp>
    </p:spTree>
    <p:extLst>
      <p:ext uri="{BB962C8B-B14F-4D97-AF65-F5344CB8AC3E}">
        <p14:creationId xmlns:p14="http://schemas.microsoft.com/office/powerpoint/2010/main" val="41052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F4616-E16D-4B18-ACD5-E6CA92452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7" b="94649" l="2625" r="96125">
                        <a14:foregroundMark x1="64750" y1="7525" x2="52250" y2="7692"/>
                        <a14:foregroundMark x1="95750" y1="31605" x2="96125" y2="56355"/>
                        <a14:foregroundMark x1="55250" y1="2007" x2="51250" y2="2007"/>
                        <a14:foregroundMark x1="6125" y1="58528" x2="6375" y2="67057"/>
                        <a14:foregroundMark x1="6375" y1="67057" x2="15125" y2="81940"/>
                        <a14:foregroundMark x1="15125" y1="81940" x2="27875" y2="88963"/>
                        <a14:foregroundMark x1="27875" y1="88963" x2="34375" y2="89799"/>
                        <a14:foregroundMark x1="35375" y1="56522" x2="29000" y2="57692"/>
                        <a14:foregroundMark x1="29000" y1="57692" x2="24875" y2="62709"/>
                        <a14:foregroundMark x1="2625" y1="71906" x2="2625" y2="60033"/>
                        <a14:foregroundMark x1="13250" y1="87291" x2="33375" y2="94816"/>
                        <a14:foregroundMark x1="33375" y1="94816" x2="39875" y2="94649"/>
                        <a14:foregroundMark x1="39875" y1="94649" x2="37750" y2="85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7028" y="1748118"/>
            <a:ext cx="6452190" cy="48230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A81052-A14B-4141-8CB3-8EBE35D3F22B}"/>
              </a:ext>
            </a:extLst>
          </p:cNvPr>
          <p:cNvSpPr/>
          <p:nvPr/>
        </p:nvSpPr>
        <p:spPr>
          <a:xfrm>
            <a:off x="3642956" y="212413"/>
            <a:ext cx="5160387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Reality Check:</a:t>
            </a:r>
          </a:p>
        </p:txBody>
      </p:sp>
    </p:spTree>
    <p:extLst>
      <p:ext uri="{BB962C8B-B14F-4D97-AF65-F5344CB8AC3E}">
        <p14:creationId xmlns:p14="http://schemas.microsoft.com/office/powerpoint/2010/main" val="35271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Proving Priors?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B4488-A789-4912-930D-14D37EF73F02}"/>
              </a:ext>
            </a:extLst>
          </p:cNvPr>
          <p:cNvSpPr/>
          <p:nvPr/>
        </p:nvSpPr>
        <p:spPr>
          <a:xfrm>
            <a:off x="1835664" y="1893793"/>
            <a:ext cx="90456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convictions generally?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Ex-felon with a gun?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Bail/OR Release Enhancement?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Indecent Exposure Prior?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670DB-B7E2-4FE6-890B-461CE48FF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7778" l="5778" r="94667">
                        <a14:foregroundMark x1="52444" y1="5778" x2="52444" y2="5778"/>
                        <a14:foregroundMark x1="90222" y1="48889" x2="90222" y2="48889"/>
                        <a14:foregroundMark x1="46667" y1="1778" x2="46667" y2="1778"/>
                        <a14:foregroundMark x1="5778" y1="62222" x2="5778" y2="62222"/>
                        <a14:foregroundMark x1="55111" y1="93778" x2="55111" y2="93778"/>
                        <a14:foregroundMark x1="77333" y1="97778" x2="77333" y2="97778"/>
                        <a14:foregroundMark x1="89778" y1="75556" x2="89778" y2="75556"/>
                        <a14:foregroundMark x1="91111" y1="62222" x2="91111" y2="62222"/>
                        <a14:foregroundMark x1="94222" y1="61778" x2="94222" y2="61778"/>
                        <a14:foregroundMark x1="94667" y1="49333" x2="94667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5037" y="2956696"/>
            <a:ext cx="773160" cy="773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14FF8-3DF1-4D11-96E9-79BA99CF8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7778" l="5778" r="94667">
                        <a14:foregroundMark x1="52444" y1="5778" x2="52444" y2="5778"/>
                        <a14:foregroundMark x1="90222" y1="48889" x2="90222" y2="48889"/>
                        <a14:foregroundMark x1="46667" y1="1778" x2="46667" y2="1778"/>
                        <a14:foregroundMark x1="5778" y1="62222" x2="5778" y2="62222"/>
                        <a14:foregroundMark x1="55111" y1="93778" x2="55111" y2="93778"/>
                        <a14:foregroundMark x1="77333" y1="97778" x2="77333" y2="97778"/>
                        <a14:foregroundMark x1="89778" y1="75556" x2="89778" y2="75556"/>
                        <a14:foregroundMark x1="91111" y1="62222" x2="91111" y2="62222"/>
                        <a14:foregroundMark x1="94222" y1="61778" x2="94222" y2="61778"/>
                        <a14:foregroundMark x1="94667" y1="49333" x2="94667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7521" y="5062611"/>
            <a:ext cx="773160" cy="773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D16D7-8686-4684-9857-DC0C95666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7778" l="5778" r="94667">
                        <a14:foregroundMark x1="52444" y1="5778" x2="52444" y2="5778"/>
                        <a14:foregroundMark x1="90222" y1="48889" x2="90222" y2="48889"/>
                        <a14:foregroundMark x1="46667" y1="1778" x2="46667" y2="1778"/>
                        <a14:foregroundMark x1="5778" y1="62222" x2="5778" y2="62222"/>
                        <a14:foregroundMark x1="55111" y1="93778" x2="55111" y2="93778"/>
                        <a14:foregroundMark x1="77333" y1="97778" x2="77333" y2="97778"/>
                        <a14:foregroundMark x1="89778" y1="75556" x2="89778" y2="75556"/>
                        <a14:foregroundMark x1="91111" y1="62222" x2="91111" y2="62222"/>
                        <a14:foregroundMark x1="94222" y1="61778" x2="94222" y2="61778"/>
                        <a14:foregroundMark x1="94667" y1="49333" x2="94667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40481">
            <a:off x="8695037" y="1882969"/>
            <a:ext cx="773160" cy="773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9A32A-F170-495C-BA53-FBE39242F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7778" l="5778" r="94667">
                        <a14:foregroundMark x1="52444" y1="5778" x2="52444" y2="5778"/>
                        <a14:foregroundMark x1="90222" y1="48889" x2="90222" y2="48889"/>
                        <a14:foregroundMark x1="46667" y1="1778" x2="46667" y2="1778"/>
                        <a14:foregroundMark x1="5778" y1="62222" x2="5778" y2="62222"/>
                        <a14:foregroundMark x1="55111" y1="93778" x2="55111" y2="93778"/>
                        <a14:foregroundMark x1="77333" y1="97778" x2="77333" y2="97778"/>
                        <a14:foregroundMark x1="89778" y1="75556" x2="89778" y2="75556"/>
                        <a14:foregroundMark x1="91111" y1="62222" x2="91111" y2="62222"/>
                        <a14:foregroundMark x1="94222" y1="61778" x2="94222" y2="61778"/>
                        <a14:foregroundMark x1="94667" y1="49333" x2="94667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40481">
            <a:off x="8695038" y="4030423"/>
            <a:ext cx="773160" cy="7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Dismissed: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36948-42B4-4F6E-83F0-B1F0CD8E2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630" y="1490213"/>
            <a:ext cx="8430011" cy="472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101223" y="163860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Dismissal &amp; Refiling: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044C98-4364-4DB1-8293-FD313315E6BF}"/>
              </a:ext>
            </a:extLst>
          </p:cNvPr>
          <p:cNvSpPr/>
          <p:nvPr/>
        </p:nvSpPr>
        <p:spPr>
          <a:xfrm>
            <a:off x="573133" y="1648287"/>
            <a:ext cx="115579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1387 authorizes refiling after 1</a:t>
            </a:r>
            <a:r>
              <a:rPr lang="en-US" sz="4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dismissal</a:t>
            </a:r>
          </a:p>
          <a:p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done </a:t>
            </a:r>
            <a:r>
              <a:rPr lang="en-US" sz="4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using the existing complaint. (People v. Standish (2006) 38 Cal.4th 858, 881-82)</a:t>
            </a:r>
          </a:p>
          <a:p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7981547C-F7E7-464E-8CA9-4929A5C01C08}"/>
              </a:ext>
            </a:extLst>
          </p:cNvPr>
          <p:cNvSpPr/>
          <p:nvPr/>
        </p:nvSpPr>
        <p:spPr>
          <a:xfrm rot="224212">
            <a:off x="5680816" y="4394555"/>
            <a:ext cx="5071024" cy="23881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11893-6885-4F62-947C-0147E3277CA7}"/>
              </a:ext>
            </a:extLst>
          </p:cNvPr>
          <p:cNvSpPr/>
          <p:nvPr/>
        </p:nvSpPr>
        <p:spPr>
          <a:xfrm rot="20757434">
            <a:off x="6452894" y="5265444"/>
            <a:ext cx="316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it a try …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08483E-F6FB-4C30-8CF3-07A7A3F1A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665" y="431418"/>
            <a:ext cx="9017342" cy="602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79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CBE95-FCD2-4406-A664-1FF49697B8E6}"/>
              </a:ext>
            </a:extLst>
          </p:cNvPr>
          <p:cNvSpPr txBox="1"/>
          <p:nvPr/>
        </p:nvSpPr>
        <p:spPr>
          <a:xfrm>
            <a:off x="1136514" y="2538976"/>
            <a:ext cx="9999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the Judge </a:t>
            </a:r>
            <a:r>
              <a:rPr lang="en-US" sz="7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Know the Law</a:t>
            </a:r>
          </a:p>
        </p:txBody>
      </p:sp>
    </p:spTree>
    <p:extLst>
      <p:ext uri="{BB962C8B-B14F-4D97-AF65-F5344CB8AC3E}">
        <p14:creationId xmlns:p14="http://schemas.microsoft.com/office/powerpoint/2010/main" val="19498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CBE95-FCD2-4406-A664-1FF49697B8E6}"/>
              </a:ext>
            </a:extLst>
          </p:cNvPr>
          <p:cNvSpPr txBox="1"/>
          <p:nvPr/>
        </p:nvSpPr>
        <p:spPr>
          <a:xfrm>
            <a:off x="1327366" y="2863067"/>
            <a:ext cx="999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y(our) credibility. </a:t>
            </a:r>
          </a:p>
        </p:txBody>
      </p:sp>
    </p:spTree>
    <p:extLst>
      <p:ext uri="{BB962C8B-B14F-4D97-AF65-F5344CB8AC3E}">
        <p14:creationId xmlns:p14="http://schemas.microsoft.com/office/powerpoint/2010/main" val="9389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CBE95-FCD2-4406-A664-1FF49697B8E6}"/>
              </a:ext>
            </a:extLst>
          </p:cNvPr>
          <p:cNvSpPr txBox="1"/>
          <p:nvPr/>
        </p:nvSpPr>
        <p:spPr>
          <a:xfrm>
            <a:off x="1135965" y="2087418"/>
            <a:ext cx="9999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On Difficult Witnesses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Anticipate Unavailability </a:t>
            </a:r>
          </a:p>
        </p:txBody>
      </p:sp>
    </p:spTree>
    <p:extLst>
      <p:ext uri="{BB962C8B-B14F-4D97-AF65-F5344CB8AC3E}">
        <p14:creationId xmlns:p14="http://schemas.microsoft.com/office/powerpoint/2010/main" val="33586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CBE95-FCD2-4406-A664-1FF49697B8E6}"/>
              </a:ext>
            </a:extLst>
          </p:cNvPr>
          <p:cNvSpPr txBox="1"/>
          <p:nvPr/>
        </p:nvSpPr>
        <p:spPr>
          <a:xfrm>
            <a:off x="1130597" y="2758895"/>
            <a:ext cx="999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our record.</a:t>
            </a:r>
          </a:p>
        </p:txBody>
      </p:sp>
    </p:spTree>
    <p:extLst>
      <p:ext uri="{BB962C8B-B14F-4D97-AF65-F5344CB8AC3E}">
        <p14:creationId xmlns:p14="http://schemas.microsoft.com/office/powerpoint/2010/main" val="4823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CBE95-FCD2-4406-A664-1FF49697B8E6}"/>
              </a:ext>
            </a:extLst>
          </p:cNvPr>
          <p:cNvSpPr txBox="1"/>
          <p:nvPr/>
        </p:nvSpPr>
        <p:spPr>
          <a:xfrm>
            <a:off x="1107447" y="2925474"/>
            <a:ext cx="999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Little Things</a:t>
            </a:r>
          </a:p>
        </p:txBody>
      </p:sp>
    </p:spTree>
    <p:extLst>
      <p:ext uri="{BB962C8B-B14F-4D97-AF65-F5344CB8AC3E}">
        <p14:creationId xmlns:p14="http://schemas.microsoft.com/office/powerpoint/2010/main" val="39214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CBE95-FCD2-4406-A664-1FF49697B8E6}"/>
              </a:ext>
            </a:extLst>
          </p:cNvPr>
          <p:cNvSpPr txBox="1"/>
          <p:nvPr/>
        </p:nvSpPr>
        <p:spPr>
          <a:xfrm>
            <a:off x="1086638" y="2555602"/>
            <a:ext cx="9999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 Witnesses </a:t>
            </a:r>
          </a:p>
        </p:txBody>
      </p:sp>
    </p:spTree>
    <p:extLst>
      <p:ext uri="{BB962C8B-B14F-4D97-AF65-F5344CB8AC3E}">
        <p14:creationId xmlns:p14="http://schemas.microsoft.com/office/powerpoint/2010/main" val="26975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A81052-A14B-4141-8CB3-8EBE35D3F22B}"/>
              </a:ext>
            </a:extLst>
          </p:cNvPr>
          <p:cNvSpPr/>
          <p:nvPr/>
        </p:nvSpPr>
        <p:spPr>
          <a:xfrm>
            <a:off x="2981351" y="2797671"/>
            <a:ext cx="62840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BASICS.</a:t>
            </a:r>
          </a:p>
        </p:txBody>
      </p:sp>
    </p:spTree>
    <p:extLst>
      <p:ext uri="{BB962C8B-B14F-4D97-AF65-F5344CB8AC3E}">
        <p14:creationId xmlns:p14="http://schemas.microsoft.com/office/powerpoint/2010/main" val="4085095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CBE95-FCD2-4406-A664-1FF49697B8E6}"/>
              </a:ext>
            </a:extLst>
          </p:cNvPr>
          <p:cNvSpPr txBox="1"/>
          <p:nvPr/>
        </p:nvSpPr>
        <p:spPr>
          <a:xfrm>
            <a:off x="1094950" y="2580540"/>
            <a:ext cx="9999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Civilian Witnesses </a:t>
            </a:r>
          </a:p>
        </p:txBody>
      </p:sp>
    </p:spTree>
    <p:extLst>
      <p:ext uri="{BB962C8B-B14F-4D97-AF65-F5344CB8AC3E}">
        <p14:creationId xmlns:p14="http://schemas.microsoft.com/office/powerpoint/2010/main" val="14422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45878-E273-4C7A-B1F6-514CE44925CB}"/>
              </a:ext>
            </a:extLst>
          </p:cNvPr>
          <p:cNvSpPr txBox="1"/>
          <p:nvPr/>
        </p:nvSpPr>
        <p:spPr>
          <a:xfrm>
            <a:off x="446018" y="1319741"/>
            <a:ext cx="11346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Court Identifications: </a:t>
            </a:r>
          </a:p>
          <a:p>
            <a:pPr algn="ctr"/>
            <a:endParaRPr lang="en-US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491D3-EE42-4506-9CD4-EC6F8B5B9F3E}"/>
              </a:ext>
            </a:extLst>
          </p:cNvPr>
          <p:cNvSpPr txBox="1"/>
          <p:nvPr/>
        </p:nvSpPr>
        <p:spPr>
          <a:xfrm>
            <a:off x="1119888" y="3964788"/>
            <a:ext cx="9999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 you think you would recognize the person if you saw them again?”</a:t>
            </a:r>
          </a:p>
        </p:txBody>
      </p:sp>
    </p:spTree>
    <p:extLst>
      <p:ext uri="{BB962C8B-B14F-4D97-AF65-F5344CB8AC3E}">
        <p14:creationId xmlns:p14="http://schemas.microsoft.com/office/powerpoint/2010/main" val="5525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45878-E273-4C7A-B1F6-514CE44925CB}"/>
              </a:ext>
            </a:extLst>
          </p:cNvPr>
          <p:cNvSpPr txBox="1"/>
          <p:nvPr/>
        </p:nvSpPr>
        <p:spPr>
          <a:xfrm>
            <a:off x="1026424" y="2812874"/>
            <a:ext cx="999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Review, Mark, Admit</a:t>
            </a:r>
          </a:p>
        </p:txBody>
      </p:sp>
    </p:spTree>
    <p:extLst>
      <p:ext uri="{BB962C8B-B14F-4D97-AF65-F5344CB8AC3E}">
        <p14:creationId xmlns:p14="http://schemas.microsoft.com/office/powerpoint/2010/main" val="5007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45878-E273-4C7A-B1F6-514CE44925CB}"/>
              </a:ext>
            </a:extLst>
          </p:cNvPr>
          <p:cNvSpPr txBox="1"/>
          <p:nvPr/>
        </p:nvSpPr>
        <p:spPr>
          <a:xfrm>
            <a:off x="1327366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Impeach Your Own Witness!</a:t>
            </a:r>
          </a:p>
        </p:txBody>
      </p:sp>
      <p:pic>
        <p:nvPicPr>
          <p:cNvPr id="2052" name="Picture 4" descr="Image result for confused face what">
            <a:extLst>
              <a:ext uri="{FF2B5EF4-FFF2-40B4-BE49-F238E27FC236}">
                <a16:creationId xmlns:a16="http://schemas.microsoft.com/office/drawing/2014/main" id="{283FD200-F8FE-4489-AE58-A5385F42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40" y="2107189"/>
            <a:ext cx="6953250" cy="463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62E645-E19A-4BF6-9ADE-67D50F9D5052}"/>
              </a:ext>
            </a:extLst>
          </p:cNvPr>
          <p:cNvSpPr/>
          <p:nvPr/>
        </p:nvSpPr>
        <p:spPr>
          <a:xfrm>
            <a:off x="607412" y="1796043"/>
            <a:ext cx="11786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 1237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 statement previously made by a witness is not made inadmissible by the hearsay rule if …</a:t>
            </a:r>
          </a:p>
          <a:p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the writing may be </a:t>
            </a: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into evidence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(but not admitted, unless by adverse party)</a:t>
            </a:r>
          </a:p>
        </p:txBody>
      </p:sp>
    </p:spTree>
    <p:extLst>
      <p:ext uri="{BB962C8B-B14F-4D97-AF65-F5344CB8AC3E}">
        <p14:creationId xmlns:p14="http://schemas.microsoft.com/office/powerpoint/2010/main" val="35109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CBE95-FCD2-4406-A664-1FF49697B8E6}"/>
              </a:ext>
            </a:extLst>
          </p:cNvPr>
          <p:cNvSpPr txBox="1"/>
          <p:nvPr/>
        </p:nvSpPr>
        <p:spPr>
          <a:xfrm>
            <a:off x="1466152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of Completeness: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ACBC2D-63BC-4970-B0D5-0B19464B8113}"/>
              </a:ext>
            </a:extLst>
          </p:cNvPr>
          <p:cNvSpPr/>
          <p:nvPr/>
        </p:nvSpPr>
        <p:spPr>
          <a:xfrm>
            <a:off x="450761" y="1422400"/>
            <a:ext cx="11355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 356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part of a writing is given in evidence by one party, the whole on the same subject may be inquired into by an adverse party and  … if necessary to make it understood [any portion of the writing or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stmt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“</a:t>
            </a:r>
            <a:r>
              <a:rPr lang="en-US" sz="4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also be given into evidence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01197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CBE95-FCD2-4406-A664-1FF49697B8E6}"/>
              </a:ext>
            </a:extLst>
          </p:cNvPr>
          <p:cNvSpPr txBox="1"/>
          <p:nvPr/>
        </p:nvSpPr>
        <p:spPr>
          <a:xfrm>
            <a:off x="953049" y="2751854"/>
            <a:ext cx="999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Firearm Nuances</a:t>
            </a:r>
          </a:p>
        </p:txBody>
      </p:sp>
    </p:spTree>
    <p:extLst>
      <p:ext uri="{BB962C8B-B14F-4D97-AF65-F5344CB8AC3E}">
        <p14:creationId xmlns:p14="http://schemas.microsoft.com/office/powerpoint/2010/main" val="5250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CBE95-FCD2-4406-A664-1FF49697B8E6}"/>
              </a:ext>
            </a:extLst>
          </p:cNvPr>
          <p:cNvSpPr txBox="1"/>
          <p:nvPr/>
        </p:nvSpPr>
        <p:spPr>
          <a:xfrm>
            <a:off x="983372" y="2288866"/>
            <a:ext cx="99991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 your best, forget the rest.”</a:t>
            </a:r>
          </a:p>
        </p:txBody>
      </p:sp>
    </p:spTree>
    <p:extLst>
      <p:ext uri="{BB962C8B-B14F-4D97-AF65-F5344CB8AC3E}">
        <p14:creationId xmlns:p14="http://schemas.microsoft.com/office/powerpoint/2010/main" val="5723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happy birthday joe cake">
            <a:extLst>
              <a:ext uri="{FF2B5EF4-FFF2-40B4-BE49-F238E27FC236}">
                <a16:creationId xmlns:a16="http://schemas.microsoft.com/office/drawing/2014/main" id="{28EA4319-691A-466B-9821-0D4A7A40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60" y="11684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521330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Day Right to a Speedy PX: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1106632" y="2453987"/>
            <a:ext cx="99991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defendants, regardless of custodial status, have a right to a preliminary examination within 10 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days from date of AN or Plea, whichever is later. (PC 859b)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521330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Day Rule: A Two Way Street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DD5395-2038-45CB-8328-ACEFBC80B42E}"/>
              </a:ext>
            </a:extLst>
          </p:cNvPr>
          <p:cNvSpPr/>
          <p:nvPr/>
        </p:nvSpPr>
        <p:spPr>
          <a:xfrm>
            <a:off x="663683" y="1628991"/>
            <a:ext cx="10435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859b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Both the defendant 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people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the right to a PX at the earliest possible time … unless both waive that right or 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cause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 continuance is found as provided for in Section 1050 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C3FB2D-DC28-4C1A-9615-6D391C4AFEFC}"/>
              </a:ext>
            </a:extLst>
          </p:cNvPr>
          <p:cNvGrpSpPr/>
          <p:nvPr/>
        </p:nvGrpSpPr>
        <p:grpSpPr>
          <a:xfrm>
            <a:off x="7402916" y="5389398"/>
            <a:ext cx="4509247" cy="1237130"/>
            <a:chOff x="7402916" y="5389398"/>
            <a:chExt cx="4509247" cy="1237130"/>
          </a:xfrm>
        </p:grpSpPr>
        <p:sp>
          <p:nvSpPr>
            <p:cNvPr id="7" name="Explosion: 14 Points 6">
              <a:extLst>
                <a:ext uri="{FF2B5EF4-FFF2-40B4-BE49-F238E27FC236}">
                  <a16:creationId xmlns:a16="http://schemas.microsoft.com/office/drawing/2014/main" id="{E32F2505-35AD-4D21-B758-6E9A81E26C6A}"/>
                </a:ext>
              </a:extLst>
            </p:cNvPr>
            <p:cNvSpPr/>
            <p:nvPr/>
          </p:nvSpPr>
          <p:spPr>
            <a:xfrm>
              <a:off x="7402916" y="5389398"/>
              <a:ext cx="4509247" cy="123713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148CEF-F706-4471-BAFB-D558234E2E4F}"/>
                </a:ext>
              </a:extLst>
            </p:cNvPr>
            <p:cNvSpPr/>
            <p:nvPr/>
          </p:nvSpPr>
          <p:spPr>
            <a:xfrm rot="20858825">
              <a:off x="8133073" y="5746353"/>
              <a:ext cx="2420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Don’t Give In!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2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521330" y="250885"/>
            <a:ext cx="9999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Continuance within 10 days, but no good cause?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357548" y="5256796"/>
            <a:ext cx="11162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v. Smith (2016) 245 Cal.App.4th 869, 875.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215CE-9939-4F49-B133-3E3DAF00E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7778" l="5778" r="94667">
                        <a14:foregroundMark x1="52444" y1="5778" x2="52444" y2="5778"/>
                        <a14:foregroundMark x1="90222" y1="48889" x2="90222" y2="48889"/>
                        <a14:foregroundMark x1="46667" y1="1778" x2="46667" y2="1778"/>
                        <a14:foregroundMark x1="5778" y1="62222" x2="5778" y2="62222"/>
                        <a14:foregroundMark x1="55111" y1="93778" x2="55111" y2="93778"/>
                        <a14:foregroundMark x1="77333" y1="97778" x2="77333" y2="97778"/>
                        <a14:foregroundMark x1="89778" y1="75556" x2="89778" y2="75556"/>
                        <a14:foregroundMark x1="91111" y1="62222" x2="91111" y2="62222"/>
                        <a14:foregroundMark x1="94222" y1="61778" x2="94222" y2="61778"/>
                        <a14:foregroundMark x1="94667" y1="49333" x2="94667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8221" y="26517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521330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Day Violation – Dismissal?!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1056756" y="1597776"/>
            <a:ext cx="99991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depends…</a:t>
            </a:r>
          </a:p>
          <a:p>
            <a:pPr lvl="1"/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9B405-775F-45A2-825E-39FAD39A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00" y1="40200" x2="54600" y2="40200"/>
                        <a14:foregroundMark x1="62200" y1="46000" x2="62200" y2="46000"/>
                        <a14:foregroundMark x1="54200" y1="35600" x2="54200" y2="35600"/>
                        <a14:foregroundMark x1="45000" y1="18400" x2="44800" y2="22000"/>
                        <a14:foregroundMark x1="44800" y1="32600" x2="44800" y2="32600"/>
                        <a14:foregroundMark x1="52800" y1="24000" x2="52800" y2="24000"/>
                        <a14:foregroundMark x1="51400" y1="25800" x2="41400" y2="54400"/>
                        <a14:foregroundMark x1="53400" y1="73800" x2="74400" y2="34800"/>
                        <a14:foregroundMark x1="44800" y1="70000" x2="33800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4"/>
            <a:ext cx="1327366" cy="1327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195C9-2E2E-475B-800F-0E43DFA57449}"/>
              </a:ext>
            </a:extLst>
          </p:cNvPr>
          <p:cNvSpPr txBox="1"/>
          <p:nvPr/>
        </p:nvSpPr>
        <p:spPr>
          <a:xfrm>
            <a:off x="1521330" y="250885"/>
            <a:ext cx="999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Day Violation –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Custody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778C-2E4C-40BE-9485-B7CD13E2E47A}"/>
              </a:ext>
            </a:extLst>
          </p:cNvPr>
          <p:cNvSpPr txBox="1"/>
          <p:nvPr/>
        </p:nvSpPr>
        <p:spPr>
          <a:xfrm>
            <a:off x="1167592" y="2248940"/>
            <a:ext cx="99991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DISMISSAL unless the People establish good cause for the delay …</a:t>
            </a:r>
          </a:p>
          <a:p>
            <a:pPr lvl="1"/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but D will be entitled to release from custody  (PC 859b, 1318) </a:t>
            </a:r>
          </a:p>
        </p:txBody>
      </p:sp>
    </p:spTree>
    <p:extLst>
      <p:ext uri="{BB962C8B-B14F-4D97-AF65-F5344CB8AC3E}">
        <p14:creationId xmlns:p14="http://schemas.microsoft.com/office/powerpoint/2010/main" val="3171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5F3716D830C44A526ADACE90DD4C6" ma:contentTypeVersion="13" ma:contentTypeDescription="Create a new document." ma:contentTypeScope="" ma:versionID="6b1e97b4917ae6f8b73a50ae5a20c03e">
  <xsd:schema xmlns:xsd="http://www.w3.org/2001/XMLSchema" xmlns:xs="http://www.w3.org/2001/XMLSchema" xmlns:p="http://schemas.microsoft.com/office/2006/metadata/properties" xmlns:ns2="e518b81f-59f6-4fed-b5e0-d5525519f21f" xmlns:ns3="8747a5c6-3a27-43b5-82b9-a92b7109f635" xmlns:ns4="692a9ab8-4e6a-4430-b104-1a1d89b79c44" targetNamespace="http://schemas.microsoft.com/office/2006/metadata/properties" ma:root="true" ma:fieldsID="bb88d728e189ad9aff795b18d5891e4e" ns2:_="" ns3:_="" ns4:_="">
    <xsd:import namespace="e518b81f-59f6-4fed-b5e0-d5525519f21f"/>
    <xsd:import namespace="8747a5c6-3a27-43b5-82b9-a92b7109f635"/>
    <xsd:import namespace="692a9ab8-4e6a-4430-b104-1a1d89b79c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8b81f-59f6-4fed-b5e0-d5525519f2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47a5c6-3a27-43b5-82b9-a92b7109f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b278eec-cad9-4ec1-bf87-f68f02c44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a9ab8-4e6a-4430-b104-1a1d89b79c4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3e523e3-c29c-4388-862b-0d65418d9737}" ma:internalName="TaxCatchAll" ma:showField="CatchAllData" ma:web="692a9ab8-4e6a-4430-b104-1a1d89b79c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2a9ab8-4e6a-4430-b104-1a1d89b79c44" xsi:nil="true"/>
    <lcf76f155ced4ddcb4097134ff3c332f xmlns="8747a5c6-3a27-43b5-82b9-a92b7109f6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2995B0-B7F4-4DF3-9433-507CD0E63882}"/>
</file>

<file path=customXml/itemProps2.xml><?xml version="1.0" encoding="utf-8"?>
<ds:datastoreItem xmlns:ds="http://schemas.openxmlformats.org/officeDocument/2006/customXml" ds:itemID="{3963D0FE-BA0A-4C1C-A9D4-10D597A2A8E4}"/>
</file>

<file path=customXml/itemProps3.xml><?xml version="1.0" encoding="utf-8"?>
<ds:datastoreItem xmlns:ds="http://schemas.openxmlformats.org/officeDocument/2006/customXml" ds:itemID="{4931E0CF-A6B8-4688-93E2-A5BAF4917F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10357</TotalTime>
  <Words>1134</Words>
  <Application>Microsoft Office PowerPoint</Application>
  <PresentationFormat>Widescreen</PresentationFormat>
  <Paragraphs>142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Maldonado</dc:creator>
  <cp:lastModifiedBy>Adam Maldonado</cp:lastModifiedBy>
  <cp:revision>513</cp:revision>
  <cp:lastPrinted>2018-01-08T17:04:50Z</cp:lastPrinted>
  <dcterms:created xsi:type="dcterms:W3CDTF">2015-01-06T05:00:03Z</dcterms:created>
  <dcterms:modified xsi:type="dcterms:W3CDTF">2018-07-20T17:11:50Z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0x0101005205F3716D830C44A526ADACE90DD4C6</vt:lpwstr>
  </property>
  <property fmtid="{D5CDD505-2E9C-101B-9397-08002B2CF9AE}" pid="3" name="MediaServiceImageTags">
    <vt:lpwstr/>
  </property>
</Properties>
</file>