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8" r:id="rId5"/>
    <p:sldId id="259" r:id="rId6"/>
    <p:sldId id="260" r:id="rId7"/>
    <p:sldId id="261" r:id="rId8"/>
    <p:sldId id="262" r:id="rId9"/>
    <p:sldId id="263" r:id="rId10"/>
    <p:sldId id="264" r:id="rId11"/>
    <p:sldId id="265" r:id="rId12"/>
    <p:sldId id="266" r:id="rId13"/>
    <p:sldId id="267" r:id="rId14"/>
    <p:sldId id="268" r:id="rId15"/>
    <p:sldId id="278" r:id="rId16"/>
    <p:sldId id="269" r:id="rId17"/>
    <p:sldId id="270" r:id="rId18"/>
    <p:sldId id="271" r:id="rId19"/>
    <p:sldId id="272" r:id="rId20"/>
    <p:sldId id="273" r:id="rId21"/>
    <p:sldId id="274" r:id="rId22"/>
    <p:sldId id="275" r:id="rId23"/>
    <p:sldId id="276" r:id="rId24"/>
    <p:sldId id="281"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8" d="100"/>
          <a:sy n="58" d="100"/>
        </p:scale>
        <p:origin x="108"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731108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205904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95334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2084898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326024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2128040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383089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266941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3266691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94240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B888D-43E7-4403-B90E-4108DB74B2EB}" type="datetimeFigureOut">
              <a:rPr lang="en-US" smtClean="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7D2BB6-BA80-44B9-81A8-F0C98C0C2073}" type="slidenum">
              <a:rPr lang="en-US" smtClean="0"/>
              <a:t>‹#›</a:t>
            </a:fld>
            <a:endParaRPr lang="en-US" dirty="0"/>
          </a:p>
        </p:txBody>
      </p:sp>
    </p:spTree>
    <p:extLst>
      <p:ext uri="{BB962C8B-B14F-4D97-AF65-F5344CB8AC3E}">
        <p14:creationId xmlns:p14="http://schemas.microsoft.com/office/powerpoint/2010/main" val="406543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BB888D-43E7-4403-B90E-4108DB74B2EB}" type="datetimeFigureOut">
              <a:rPr lang="en-US" smtClean="0"/>
              <a:t>4/22/2019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7D2BB6-BA80-44B9-81A8-F0C98C0C2073}" type="slidenum">
              <a:rPr lang="en-US" smtClean="0"/>
              <a:t>‹#›</a:t>
            </a:fld>
            <a:endParaRPr lang="en-US" dirty="0"/>
          </a:p>
        </p:txBody>
      </p:sp>
    </p:spTree>
    <p:extLst>
      <p:ext uri="{BB962C8B-B14F-4D97-AF65-F5344CB8AC3E}">
        <p14:creationId xmlns:p14="http://schemas.microsoft.com/office/powerpoint/2010/main" val="1403761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u="sng" dirty="0" smtClean="0">
                <a:latin typeface="Baskerville Old Face" panose="02020602080505020303" pitchFamily="18" charset="0"/>
              </a:rPr>
              <a:t>McCoy v. </a:t>
            </a:r>
            <a:r>
              <a:rPr lang="en-US" sz="7200" b="1" u="sng" dirty="0" err="1" smtClean="0">
                <a:latin typeface="Baskerville Old Face" panose="02020602080505020303" pitchFamily="18" charset="0"/>
              </a:rPr>
              <a:t>Lousiana</a:t>
            </a:r>
            <a:endParaRPr lang="en-US" sz="7200" b="1" u="sng" dirty="0">
              <a:latin typeface="Baskerville Old Face" panose="02020602080505020303" pitchFamily="18" charset="0"/>
            </a:endParaRPr>
          </a:p>
        </p:txBody>
      </p:sp>
      <p:sp>
        <p:nvSpPr>
          <p:cNvPr id="3" name="Subtitle 2"/>
          <p:cNvSpPr>
            <a:spLocks noGrp="1"/>
          </p:cNvSpPr>
          <p:nvPr>
            <p:ph type="subTitle" idx="1"/>
          </p:nvPr>
        </p:nvSpPr>
        <p:spPr/>
        <p:txBody>
          <a:bodyPr>
            <a:normAutofit/>
          </a:bodyPr>
          <a:lstStyle/>
          <a:p>
            <a:r>
              <a:rPr lang="en-US" sz="4400" dirty="0" smtClean="0">
                <a:latin typeface="Baskerville Old Face" panose="02020602080505020303" pitchFamily="18" charset="0"/>
              </a:rPr>
              <a:t>(2018) 138 </a:t>
            </a:r>
            <a:r>
              <a:rPr lang="en-US" sz="4400" dirty="0" err="1" smtClean="0">
                <a:latin typeface="Baskerville Old Face" panose="02020602080505020303" pitchFamily="18" charset="0"/>
              </a:rPr>
              <a:t>S.Ct</a:t>
            </a:r>
            <a:r>
              <a:rPr lang="en-US" sz="4400" dirty="0" smtClean="0">
                <a:latin typeface="Baskerville Old Face" panose="02020602080505020303" pitchFamily="18" charset="0"/>
              </a:rPr>
              <a:t>. 1500</a:t>
            </a:r>
            <a:endParaRPr lang="en-US" sz="4400" dirty="0">
              <a:latin typeface="Baskerville Old Face" panose="02020602080505020303" pitchFamily="18" charset="0"/>
            </a:endParaRPr>
          </a:p>
        </p:txBody>
      </p:sp>
    </p:spTree>
    <p:extLst>
      <p:ext uri="{BB962C8B-B14F-4D97-AF65-F5344CB8AC3E}">
        <p14:creationId xmlns:p14="http://schemas.microsoft.com/office/powerpoint/2010/main" val="1617942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smtClean="0">
                <a:latin typeface="Baskerville Old Face" panose="02020602080505020303" pitchFamily="18" charset="0"/>
              </a:rPr>
              <a:t>Decisions Made by the Defendant</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p:txBody>
          <a:bodyPr>
            <a:normAutofit fontScale="92500" lnSpcReduction="20000"/>
          </a:bodyPr>
          <a:lstStyle/>
          <a:p>
            <a:r>
              <a:rPr lang="en-US" sz="4800" dirty="0" smtClean="0">
                <a:latin typeface="Baskerville Old Face" panose="02020602080505020303" pitchFamily="18" charset="0"/>
              </a:rPr>
              <a:t>Whether to plead guilty.</a:t>
            </a:r>
          </a:p>
          <a:p>
            <a:pPr marL="0" indent="0">
              <a:buNone/>
            </a:pPr>
            <a:endParaRPr lang="en-US" sz="4800" dirty="0" smtClean="0">
              <a:latin typeface="Baskerville Old Face" panose="02020602080505020303" pitchFamily="18" charset="0"/>
            </a:endParaRPr>
          </a:p>
          <a:p>
            <a:r>
              <a:rPr lang="en-US" sz="4800" dirty="0" smtClean="0">
                <a:latin typeface="Baskerville Old Face" panose="02020602080505020303" pitchFamily="18" charset="0"/>
              </a:rPr>
              <a:t>Whether to waive the right to a jury trial.</a:t>
            </a:r>
          </a:p>
          <a:p>
            <a:pPr marL="0" indent="0">
              <a:buNone/>
            </a:pPr>
            <a:endParaRPr lang="en-US" sz="4800" dirty="0" smtClean="0">
              <a:latin typeface="Baskerville Old Face" panose="02020602080505020303" pitchFamily="18" charset="0"/>
            </a:endParaRPr>
          </a:p>
          <a:p>
            <a:r>
              <a:rPr lang="en-US" sz="4800" dirty="0" smtClean="0">
                <a:latin typeface="Baskerville Old Face" panose="02020602080505020303" pitchFamily="18" charset="0"/>
              </a:rPr>
              <a:t>Whether to testify on one’s own behalf.</a:t>
            </a:r>
          </a:p>
          <a:p>
            <a:pPr marL="0" indent="0">
              <a:buNone/>
            </a:pPr>
            <a:endParaRPr lang="en-US" sz="4800" dirty="0" smtClean="0">
              <a:latin typeface="Baskerville Old Face" panose="02020602080505020303" pitchFamily="18" charset="0"/>
            </a:endParaRPr>
          </a:p>
          <a:p>
            <a:r>
              <a:rPr lang="en-US" sz="4800" dirty="0" smtClean="0">
                <a:latin typeface="Baskerville Old Face" panose="02020602080505020303" pitchFamily="18" charset="0"/>
              </a:rPr>
              <a:t>Whether to forgo an appeal.</a:t>
            </a:r>
          </a:p>
          <a:p>
            <a:endParaRPr lang="en-US" dirty="0"/>
          </a:p>
        </p:txBody>
      </p:sp>
    </p:spTree>
    <p:extLst>
      <p:ext uri="{BB962C8B-B14F-4D97-AF65-F5344CB8AC3E}">
        <p14:creationId xmlns:p14="http://schemas.microsoft.com/office/powerpoint/2010/main" val="1199107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19200"/>
          </a:xfrm>
        </p:spPr>
        <p:txBody>
          <a:bodyPr/>
          <a:lstStyle/>
          <a:p>
            <a:pPr algn="ctr"/>
            <a:r>
              <a:rPr lang="en-US" b="1" u="sng" dirty="0" smtClean="0">
                <a:latin typeface="Baskerville Old Face" panose="02020602080505020303" pitchFamily="18" charset="0"/>
              </a:rPr>
              <a:t>HOLDING</a:t>
            </a:r>
            <a:endParaRPr lang="en-US" b="1" u="sng" dirty="0">
              <a:latin typeface="Baskerville Old Face" panose="02020602080505020303" pitchFamily="18" charset="0"/>
            </a:endParaRPr>
          </a:p>
        </p:txBody>
      </p:sp>
      <p:sp>
        <p:nvSpPr>
          <p:cNvPr id="3" name="Content Placeholder 2"/>
          <p:cNvSpPr>
            <a:spLocks noGrp="1"/>
          </p:cNvSpPr>
          <p:nvPr>
            <p:ph idx="1"/>
          </p:nvPr>
        </p:nvSpPr>
        <p:spPr>
          <a:xfrm>
            <a:off x="838200" y="1422400"/>
            <a:ext cx="10515600" cy="5435599"/>
          </a:xfrm>
        </p:spPr>
        <p:txBody>
          <a:bodyPr/>
          <a:lstStyle/>
          <a:p>
            <a:r>
              <a:rPr lang="en-US" dirty="0" smtClean="0">
                <a:latin typeface="Baskerville Old Face" panose="02020602080505020303" pitchFamily="18" charset="0"/>
              </a:rPr>
              <a:t>“Autonomy to decide that the objective of the defense is to assert innocence belongs in this latter category.”</a:t>
            </a:r>
          </a:p>
          <a:p>
            <a:pPr marL="0" indent="0">
              <a:buNone/>
            </a:pPr>
            <a:endParaRPr lang="en-US" dirty="0" smtClean="0">
              <a:latin typeface="Baskerville Old Face" panose="02020602080505020303" pitchFamily="18" charset="0"/>
            </a:endParaRP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“These are not strategic choices about how best to achieve a client’s objectives; they are choices about what the clients objectives </a:t>
            </a:r>
            <a:r>
              <a:rPr lang="en-US" i="1" dirty="0" smtClean="0">
                <a:latin typeface="Baskerville Old Face" panose="02020602080505020303" pitchFamily="18" charset="0"/>
              </a:rPr>
              <a:t>are.”</a:t>
            </a:r>
          </a:p>
          <a:p>
            <a:pPr marL="0" indent="0">
              <a:buNone/>
            </a:pPr>
            <a:endParaRPr lang="en-US" i="1" dirty="0" smtClean="0">
              <a:latin typeface="Baskerville Old Face" panose="02020602080505020303" pitchFamily="18" charset="0"/>
            </a:endParaRPr>
          </a:p>
          <a:p>
            <a:pPr marL="0" indent="0">
              <a:buNone/>
            </a:pPr>
            <a:endParaRPr lang="en-US" i="1" dirty="0" smtClean="0">
              <a:latin typeface="Baskerville Old Face" panose="02020602080505020303" pitchFamily="18" charset="0"/>
            </a:endParaRPr>
          </a:p>
          <a:p>
            <a:r>
              <a:rPr lang="en-US" dirty="0" smtClean="0">
                <a:latin typeface="Baskerville Old Face" panose="02020602080505020303" pitchFamily="18" charset="0"/>
              </a:rPr>
              <a:t>“When a client expressly asserts that the objective of “his </a:t>
            </a:r>
            <a:r>
              <a:rPr lang="en-US" dirty="0" err="1" smtClean="0">
                <a:latin typeface="Baskerville Old Face" panose="02020602080505020303" pitchFamily="18" charset="0"/>
              </a:rPr>
              <a:t>defence</a:t>
            </a:r>
            <a:r>
              <a:rPr lang="en-US" dirty="0" smtClean="0">
                <a:latin typeface="Baskerville Old Face" panose="02020602080505020303" pitchFamily="18" charset="0"/>
              </a:rPr>
              <a:t>” is to maintain innocence of the charged criminal acts, his lawyer must abide by that objective and may not override it by conceding guilt.”</a:t>
            </a:r>
          </a:p>
          <a:p>
            <a:endParaRPr lang="en-US" dirty="0" smtClean="0"/>
          </a:p>
          <a:p>
            <a:pPr marL="0" indent="0">
              <a:buNone/>
            </a:pPr>
            <a:endParaRPr lang="en-US" dirty="0"/>
          </a:p>
        </p:txBody>
      </p:sp>
    </p:spTree>
    <p:extLst>
      <p:ext uri="{BB962C8B-B14F-4D97-AF65-F5344CB8AC3E}">
        <p14:creationId xmlns:p14="http://schemas.microsoft.com/office/powerpoint/2010/main" val="2124187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smtClean="0">
                <a:latin typeface="Baskerville Old Face" panose="02020602080505020303" pitchFamily="18" charset="0"/>
              </a:rPr>
              <a:t>The Perjury</a:t>
            </a:r>
            <a:r>
              <a:rPr lang="en-US" sz="6000" b="1" u="sng" dirty="0">
                <a:latin typeface="Baskerville Old Face" panose="02020602080505020303" pitchFamily="18" charset="0"/>
              </a:rPr>
              <a:t> </a:t>
            </a:r>
            <a:r>
              <a:rPr lang="en-US" sz="6000" b="1" u="sng" dirty="0" smtClean="0">
                <a:latin typeface="Baskerville Old Face" panose="02020602080505020303" pitchFamily="18" charset="0"/>
              </a:rPr>
              <a:t>Problem</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p:txBody>
          <a:bodyPr/>
          <a:lstStyle/>
          <a:p>
            <a:r>
              <a:rPr lang="en-US" sz="3600" dirty="0" smtClean="0">
                <a:latin typeface="Baskerville Old Face" panose="02020602080505020303" pitchFamily="18" charset="0"/>
              </a:rPr>
              <a:t>“Louisiana’s ethical rules might have stopped English from presenting McCoy’s alibi evidence if English knew perjury was involved. But Louisiana has identified no ethical rule requiring English to admit McCoy’s guilt over McCoy’s objection.”</a:t>
            </a:r>
          </a:p>
          <a:p>
            <a:endParaRPr lang="en-US" dirty="0"/>
          </a:p>
        </p:txBody>
      </p:sp>
    </p:spTree>
    <p:extLst>
      <p:ext uri="{BB962C8B-B14F-4D97-AF65-F5344CB8AC3E}">
        <p14:creationId xmlns:p14="http://schemas.microsoft.com/office/powerpoint/2010/main" val="1699760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smtClean="0">
                <a:latin typeface="Baskerville Old Face" panose="02020602080505020303" pitchFamily="18" charset="0"/>
              </a:rPr>
              <a:t>“STRUCTURAL” ERROR</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a:xfrm>
            <a:off x="838200" y="1825624"/>
            <a:ext cx="10515600" cy="4659843"/>
          </a:xfrm>
        </p:spPr>
        <p:txBody>
          <a:bodyPr>
            <a:normAutofit lnSpcReduction="10000"/>
          </a:bodyPr>
          <a:lstStyle/>
          <a:p>
            <a:r>
              <a:rPr lang="en-US" sz="4400" dirty="0" smtClean="0">
                <a:latin typeface="Baskerville Old Face" panose="02020602080505020303" pitchFamily="18" charset="0"/>
              </a:rPr>
              <a:t>No harmless error analysis.</a:t>
            </a:r>
          </a:p>
          <a:p>
            <a:pPr marL="0" indent="0">
              <a:buNone/>
            </a:pPr>
            <a:endParaRPr lang="en-US" sz="4400" dirty="0" smtClean="0">
              <a:latin typeface="Baskerville Old Face" panose="02020602080505020303" pitchFamily="18" charset="0"/>
            </a:endParaRPr>
          </a:p>
          <a:p>
            <a:r>
              <a:rPr lang="en-US" sz="4400" dirty="0" smtClean="0">
                <a:latin typeface="Baskerville Old Face" panose="02020602080505020303" pitchFamily="18" charset="0"/>
              </a:rPr>
              <a:t>Defendant need not show ANY prejudice.</a:t>
            </a:r>
          </a:p>
          <a:p>
            <a:pPr marL="0" indent="0">
              <a:buNone/>
            </a:pPr>
            <a:endParaRPr lang="en-US" sz="4400" dirty="0" smtClean="0">
              <a:latin typeface="Baskerville Old Face" panose="02020602080505020303" pitchFamily="18" charset="0"/>
            </a:endParaRPr>
          </a:p>
          <a:p>
            <a:r>
              <a:rPr lang="en-US" sz="4400" dirty="0" smtClean="0">
                <a:latin typeface="Baskerville Old Face" panose="02020602080505020303" pitchFamily="18" charset="0"/>
              </a:rPr>
              <a:t>THE STRENGTH OF THE PROSECUTION’S CASE IS IRRELEVANT.</a:t>
            </a:r>
            <a:endParaRPr lang="en-US" sz="4400" dirty="0">
              <a:latin typeface="Baskerville Old Face" panose="02020602080505020303" pitchFamily="18" charset="0"/>
            </a:endParaRPr>
          </a:p>
        </p:txBody>
      </p:sp>
    </p:spTree>
    <p:extLst>
      <p:ext uri="{BB962C8B-B14F-4D97-AF65-F5344CB8AC3E}">
        <p14:creationId xmlns:p14="http://schemas.microsoft.com/office/powerpoint/2010/main" val="15024324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u="sng" dirty="0" smtClean="0">
                <a:latin typeface="Baskerville Old Face" panose="02020602080505020303" pitchFamily="18" charset="0"/>
              </a:rPr>
              <a:t>DISSENT</a:t>
            </a:r>
            <a:endParaRPr lang="en-US" sz="5400" b="1" u="sng" dirty="0">
              <a:latin typeface="Baskerville Old Face" panose="02020602080505020303" pitchFamily="18" charset="0"/>
            </a:endParaRPr>
          </a:p>
        </p:txBody>
      </p:sp>
      <p:sp>
        <p:nvSpPr>
          <p:cNvPr id="3" name="Content Placeholder 2"/>
          <p:cNvSpPr>
            <a:spLocks noGrp="1"/>
          </p:cNvSpPr>
          <p:nvPr>
            <p:ph idx="1"/>
          </p:nvPr>
        </p:nvSpPr>
        <p:spPr>
          <a:xfrm>
            <a:off x="838200" y="1825624"/>
            <a:ext cx="10515600" cy="5032375"/>
          </a:xfrm>
        </p:spPr>
        <p:txBody>
          <a:bodyPr>
            <a:normAutofit/>
          </a:bodyPr>
          <a:lstStyle/>
          <a:p>
            <a:r>
              <a:rPr lang="en-US" dirty="0" smtClean="0">
                <a:latin typeface="Baskerville Old Face" panose="02020602080505020303" pitchFamily="18" charset="0"/>
              </a:rPr>
              <a:t>What about conceding an element?</a:t>
            </a:r>
          </a:p>
          <a:p>
            <a:pPr marL="0" indent="0">
              <a:buNone/>
            </a:pPr>
            <a:endParaRPr lang="en-US" dirty="0" smtClean="0">
              <a:latin typeface="Baskerville Old Face" panose="02020602080505020303" pitchFamily="18" charset="0"/>
            </a:endParaRPr>
          </a:p>
          <a:p>
            <a:pPr lvl="1"/>
            <a:r>
              <a:rPr lang="en-US" sz="2800" dirty="0" smtClean="0">
                <a:latin typeface="Baskerville Old Face" panose="02020602080505020303" pitchFamily="18" charset="0"/>
              </a:rPr>
              <a:t>“English did not admit that petitioner was guilty of first-degree murder. Instead, faced with overwhelming evidence that petitioner shot and killed the three victims, English admitted that petitioner committed one element of that offense, i.e., that he killed the victims. But English strenuously argued that petitioner was not guilty of first-degree murder because he lacked the intent (the </a:t>
            </a:r>
            <a:r>
              <a:rPr lang="en-US" sz="2800" dirty="0" err="1" smtClean="0">
                <a:latin typeface="Baskerville Old Face" panose="02020602080505020303" pitchFamily="18" charset="0"/>
              </a:rPr>
              <a:t>mens</a:t>
            </a:r>
            <a:r>
              <a:rPr lang="en-US" sz="2800" dirty="0" smtClean="0">
                <a:latin typeface="Baskerville Old Face" panose="02020602080505020303" pitchFamily="18" charset="0"/>
              </a:rPr>
              <a:t> rea) required for the offense.”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What about conceding a lesser included offense?</a:t>
            </a:r>
            <a:endParaRPr lang="en-US" dirty="0">
              <a:latin typeface="Baskerville Old Face" panose="02020602080505020303" pitchFamily="18" charset="0"/>
            </a:endParaRPr>
          </a:p>
        </p:txBody>
      </p:sp>
    </p:spTree>
    <p:extLst>
      <p:ext uri="{BB962C8B-B14F-4D97-AF65-F5344CB8AC3E}">
        <p14:creationId xmlns:p14="http://schemas.microsoft.com/office/powerpoint/2010/main" val="23356125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579"/>
            <a:ext cx="10515600" cy="1325563"/>
          </a:xfrm>
        </p:spPr>
        <p:txBody>
          <a:bodyPr/>
          <a:lstStyle/>
          <a:p>
            <a:pPr algn="ctr"/>
            <a:r>
              <a:rPr lang="en-US" b="1" u="sng" dirty="0" smtClean="0">
                <a:latin typeface="Baskerville Old Face" panose="02020602080505020303" pitchFamily="18" charset="0"/>
              </a:rPr>
              <a:t>California Law (Pre-</a:t>
            </a:r>
            <a:r>
              <a:rPr lang="en-US" b="1" i="1" u="sng" dirty="0" smtClean="0">
                <a:latin typeface="Baskerville Old Face" panose="02020602080505020303" pitchFamily="18" charset="0"/>
              </a:rPr>
              <a:t>McCoy)</a:t>
            </a:r>
            <a:endParaRPr lang="en-US"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r>
              <a:rPr lang="en-US" dirty="0" smtClean="0">
                <a:latin typeface="Baskerville Old Face" panose="02020602080505020303" pitchFamily="18" charset="0"/>
              </a:rPr>
              <a:t>[I]t </a:t>
            </a:r>
            <a:r>
              <a:rPr lang="en-US" dirty="0">
                <a:latin typeface="Baskerville Old Face" panose="02020602080505020303" pitchFamily="18" charset="0"/>
              </a:rPr>
              <a:t>is entirely understandable that trial counsel, given the weight of incriminating evidence, made no sweeping declarations of his client's innocence but instead adopted a more realistic approach, namely, that although defendant and others may have committed both burglaries, and may have </a:t>
            </a:r>
            <a:r>
              <a:rPr lang="en-US" dirty="0" smtClean="0">
                <a:latin typeface="Baskerville Old Face" panose="02020602080505020303" pitchFamily="18" charset="0"/>
              </a:rPr>
              <a:t>aided </a:t>
            </a:r>
            <a:r>
              <a:rPr lang="en-US" dirty="0">
                <a:latin typeface="Baskerville Old Face" panose="02020602080505020303" pitchFamily="18" charset="0"/>
              </a:rPr>
              <a:t>and abetted the acts of violence which caused the victims' deaths, nonetheless any such acts were </a:t>
            </a:r>
            <a:r>
              <a:rPr lang="en-US" dirty="0" smtClean="0">
                <a:latin typeface="Baskerville Old Face" panose="02020602080505020303" pitchFamily="18" charset="0"/>
              </a:rPr>
              <a:t>unpremeditated </a:t>
            </a:r>
            <a:r>
              <a:rPr lang="en-US" dirty="0">
                <a:latin typeface="Baskerville Old Face" panose="02020602080505020303" pitchFamily="18" charset="0"/>
              </a:rPr>
              <a:t>and lacked the requisite deliberation or intent to kill. As stated in a recent case, "good trial tactics demanded complete candor" with the jury. ( </a:t>
            </a:r>
            <a:r>
              <a:rPr lang="en-US" i="1" dirty="0">
                <a:latin typeface="Baskerville Old Face" panose="02020602080505020303" pitchFamily="18" charset="0"/>
              </a:rPr>
              <a:t>People </a:t>
            </a:r>
            <a:r>
              <a:rPr lang="en-US" dirty="0">
                <a:latin typeface="Baskerville Old Face" panose="02020602080505020303" pitchFamily="18" charset="0"/>
              </a:rPr>
              <a:t>v.</a:t>
            </a:r>
            <a:r>
              <a:rPr lang="en-US" i="1" dirty="0">
                <a:latin typeface="Baskerville Old Face" panose="02020602080505020303" pitchFamily="18" charset="0"/>
              </a:rPr>
              <a:t> Powell</a:t>
            </a:r>
            <a:r>
              <a:rPr lang="en-US" dirty="0">
                <a:latin typeface="Baskerville Old Face" panose="02020602080505020303" pitchFamily="18" charset="0"/>
              </a:rPr>
              <a:t> (1974) 40 Cal.App.3d 107, </a:t>
            </a:r>
            <a:r>
              <a:rPr lang="en-US" dirty="0" smtClean="0">
                <a:latin typeface="Baskerville Old Face" panose="02020602080505020303" pitchFamily="18" charset="0"/>
              </a:rPr>
              <a:t>167.</a:t>
            </a:r>
            <a:r>
              <a:rPr lang="en-US" dirty="0"/>
              <a:t/>
            </a:r>
            <a:br>
              <a:rPr lang="en-US" dirty="0"/>
            </a:br>
            <a:r>
              <a:rPr lang="en-US" dirty="0"/>
              <a:t/>
            </a:r>
            <a:br>
              <a:rPr lang="en-US" dirty="0"/>
            </a:br>
            <a:r>
              <a:rPr lang="en-US" u="sng" dirty="0" smtClean="0">
                <a:latin typeface="Baskerville Old Face" panose="02020602080505020303" pitchFamily="18" charset="0"/>
              </a:rPr>
              <a:t>People </a:t>
            </a:r>
            <a:r>
              <a:rPr lang="en-US" u="sng" dirty="0">
                <a:latin typeface="Baskerville Old Face" panose="02020602080505020303" pitchFamily="18" charset="0"/>
              </a:rPr>
              <a:t>v</a:t>
            </a:r>
            <a:r>
              <a:rPr lang="en-US" u="sng" dirty="0" smtClean="0">
                <a:latin typeface="Baskerville Old Face" panose="02020602080505020303" pitchFamily="18" charset="0"/>
              </a:rPr>
              <a:t>. Jackson</a:t>
            </a:r>
            <a:r>
              <a:rPr lang="en-US" dirty="0">
                <a:latin typeface="Baskerville Old Face" panose="02020602080505020303" pitchFamily="18" charset="0"/>
              </a:rPr>
              <a:t> </a:t>
            </a:r>
            <a:r>
              <a:rPr lang="en-US" dirty="0" smtClean="0">
                <a:latin typeface="Baskerville Old Face" panose="02020602080505020303" pitchFamily="18" charset="0"/>
              </a:rPr>
              <a:t>(1980) 28 </a:t>
            </a:r>
            <a:r>
              <a:rPr lang="en-US" dirty="0">
                <a:latin typeface="Baskerville Old Face" panose="02020602080505020303" pitchFamily="18" charset="0"/>
              </a:rPr>
              <a:t>Cal. 3d 264, 292-293</a:t>
            </a:r>
          </a:p>
        </p:txBody>
      </p:sp>
    </p:spTree>
    <p:extLst>
      <p:ext uri="{BB962C8B-B14F-4D97-AF65-F5344CB8AC3E}">
        <p14:creationId xmlns:p14="http://schemas.microsoft.com/office/powerpoint/2010/main" val="3158004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3925"/>
            <a:ext cx="10515600" cy="1325563"/>
          </a:xfrm>
        </p:spPr>
        <p:txBody>
          <a:bodyPr>
            <a:normAutofit fontScale="90000"/>
          </a:bodyPr>
          <a:lstStyle/>
          <a:p>
            <a:pPr algn="ctr"/>
            <a:r>
              <a:rPr lang="en-US" b="1" u="sng" dirty="0" smtClean="0">
                <a:latin typeface="Baskerville Old Face" panose="02020602080505020303" pitchFamily="18" charset="0"/>
              </a:rPr>
              <a:t>PEOPLE V. MORGAN EASTWOOD EDDY</a:t>
            </a:r>
            <a:br>
              <a:rPr lang="en-US" b="1" u="sng" dirty="0" smtClean="0">
                <a:latin typeface="Baskerville Old Face" panose="02020602080505020303" pitchFamily="18" charset="0"/>
              </a:rPr>
            </a:br>
            <a:r>
              <a:rPr lang="en-US" b="1" u="sng" dirty="0" smtClean="0">
                <a:latin typeface="Baskerville Old Face" panose="02020602080505020303" pitchFamily="18" charset="0"/>
              </a:rPr>
              <a:t>3</a:t>
            </a:r>
            <a:r>
              <a:rPr lang="en-US" b="1" u="sng" baseline="30000" dirty="0" smtClean="0">
                <a:latin typeface="Baskerville Old Face" panose="02020602080505020303" pitchFamily="18" charset="0"/>
              </a:rPr>
              <a:t>RD</a:t>
            </a:r>
            <a:r>
              <a:rPr lang="en-US" b="1" u="sng" dirty="0" smtClean="0">
                <a:latin typeface="Baskerville Old Face" panose="02020602080505020303" pitchFamily="18" charset="0"/>
              </a:rPr>
              <a:t> APPELLATE DISTRICT – SHASTA COUNTY</a:t>
            </a:r>
            <a:br>
              <a:rPr lang="en-US" b="1" u="sng" dirty="0" smtClean="0">
                <a:latin typeface="Baskerville Old Face" panose="02020602080505020303" pitchFamily="18" charset="0"/>
              </a:rPr>
            </a:br>
            <a:r>
              <a:rPr lang="en-US" b="1" u="sng" dirty="0" smtClean="0">
                <a:latin typeface="Baskerville Old Face" panose="02020602080505020303" pitchFamily="18" charset="0"/>
              </a:rPr>
              <a:t>C085019</a:t>
            </a:r>
            <a:endParaRPr lang="en-US" b="1" u="sng" dirty="0">
              <a:latin typeface="Baskerville Old Face" panose="02020602080505020303" pitchFamily="18" charset="0"/>
            </a:endParaRPr>
          </a:p>
        </p:txBody>
      </p:sp>
      <p:sp>
        <p:nvSpPr>
          <p:cNvPr id="3" name="Content Placeholder 2"/>
          <p:cNvSpPr>
            <a:spLocks noGrp="1"/>
          </p:cNvSpPr>
          <p:nvPr>
            <p:ph idx="1"/>
          </p:nvPr>
        </p:nvSpPr>
        <p:spPr>
          <a:xfrm>
            <a:off x="838200" y="3146425"/>
            <a:ext cx="10515600" cy="4351338"/>
          </a:xfrm>
        </p:spPr>
        <p:txBody>
          <a:bodyPr>
            <a:normAutofit/>
          </a:bodyPr>
          <a:lstStyle/>
          <a:p>
            <a:pPr marL="0" indent="0">
              <a:buNone/>
            </a:pPr>
            <a:r>
              <a:rPr lang="en-US" sz="4000" b="1" u="sng" dirty="0" smtClean="0">
                <a:latin typeface="Baskerville Old Face" panose="02020602080505020303" pitchFamily="18" charset="0"/>
              </a:rPr>
              <a:t>Opening Line of the Opinion</a:t>
            </a:r>
            <a:endParaRPr lang="en-US" sz="4000" dirty="0" smtClean="0">
              <a:latin typeface="Baskerville Old Face" panose="02020602080505020303" pitchFamily="18" charset="0"/>
            </a:endParaRPr>
          </a:p>
          <a:p>
            <a:pPr marL="0" indent="0">
              <a:buNone/>
            </a:pPr>
            <a:r>
              <a:rPr lang="en-US" sz="4000" b="1" dirty="0" smtClean="0">
                <a:latin typeface="Baskerville Old Face" panose="02020602080505020303" pitchFamily="18" charset="0"/>
              </a:rPr>
              <a:t>“This appeal presents an issue of fundamental importance to </a:t>
            </a:r>
            <a:r>
              <a:rPr lang="en-US" sz="4000" b="1" u="sng" dirty="0" smtClean="0">
                <a:latin typeface="Baskerville Old Face" panose="02020602080505020303" pitchFamily="18" charset="0"/>
              </a:rPr>
              <a:t>all</a:t>
            </a:r>
            <a:r>
              <a:rPr lang="en-US" sz="4000" dirty="0" smtClean="0">
                <a:latin typeface="Baskerville Old Face" panose="02020602080505020303" pitchFamily="18" charset="0"/>
              </a:rPr>
              <a:t> </a:t>
            </a:r>
            <a:r>
              <a:rPr lang="en-US" sz="4000" b="1" dirty="0" smtClean="0">
                <a:latin typeface="Baskerville Old Face" panose="02020602080505020303" pitchFamily="18" charset="0"/>
              </a:rPr>
              <a:t>defendants facing criminal prosecution in California . . .”</a:t>
            </a:r>
            <a:endParaRPr lang="en-US" sz="4000" b="1" u="sng" dirty="0">
              <a:latin typeface="Baskerville Old Face" panose="02020602080505020303" pitchFamily="18" charset="0"/>
            </a:endParaRPr>
          </a:p>
        </p:txBody>
      </p:sp>
    </p:spTree>
    <p:extLst>
      <p:ext uri="{BB962C8B-B14F-4D97-AF65-F5344CB8AC3E}">
        <p14:creationId xmlns:p14="http://schemas.microsoft.com/office/powerpoint/2010/main" val="901343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u="sng" dirty="0" smtClean="0">
                <a:latin typeface="Baskerville Old Face" panose="02020602080505020303" pitchFamily="18" charset="0"/>
              </a:rPr>
              <a:t>FACTS</a:t>
            </a:r>
            <a:endParaRPr lang="en-US" sz="6600" b="1" u="sng" dirty="0">
              <a:latin typeface="Baskerville Old Face" panose="02020602080505020303" pitchFamily="18" charset="0"/>
            </a:endParaRPr>
          </a:p>
        </p:txBody>
      </p:sp>
      <p:sp>
        <p:nvSpPr>
          <p:cNvPr id="3" name="Content Placeholder 2"/>
          <p:cNvSpPr>
            <a:spLocks noGrp="1"/>
          </p:cNvSpPr>
          <p:nvPr>
            <p:ph idx="1"/>
          </p:nvPr>
        </p:nvSpPr>
        <p:spPr>
          <a:xfrm>
            <a:off x="838200" y="1825624"/>
            <a:ext cx="10515600" cy="4829175"/>
          </a:xfrm>
        </p:spPr>
        <p:txBody>
          <a:bodyPr/>
          <a:lstStyle/>
          <a:p>
            <a:r>
              <a:rPr lang="en-US" dirty="0" smtClean="0">
                <a:latin typeface="Baskerville Old Face" panose="02020602080505020303" pitchFamily="18" charset="0"/>
              </a:rPr>
              <a:t>Defendant charged with Murder and Weapon Use (knife).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and Victim would hang out at a mutual acquaintances apartment.</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Aside from the mutual friend (Lonnie) and the involved parties, a second resident was also present (Carl).</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Lonnie asked Defendant to leave.</a:t>
            </a:r>
          </a:p>
          <a:p>
            <a:endParaRPr lang="en-US" dirty="0"/>
          </a:p>
        </p:txBody>
      </p:sp>
    </p:spTree>
    <p:extLst>
      <p:ext uri="{BB962C8B-B14F-4D97-AF65-F5344CB8AC3E}">
        <p14:creationId xmlns:p14="http://schemas.microsoft.com/office/powerpoint/2010/main" val="37492924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515388"/>
            <a:ext cx="10515600" cy="6342611"/>
          </a:xfrm>
        </p:spPr>
        <p:txBody>
          <a:bodyPr>
            <a:normAutofit fontScale="85000" lnSpcReduction="20000"/>
          </a:bodyPr>
          <a:lstStyle/>
          <a:p>
            <a:r>
              <a:rPr lang="en-US" dirty="0" smtClean="0">
                <a:latin typeface="Baskerville Old Face" panose="02020602080505020303" pitchFamily="18" charset="0"/>
              </a:rPr>
              <a:t>Defendant leaves and then comes back.</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Victim tells Defendant to leave.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Victim and Defendant get into a mutual hand to hand altercation.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Victim pins Defendant to the ground asks him if he would leave if let up.</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agrees to leave and Victim goes outside the residence.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Carl sees Defendant grab something and go outside the apartment.</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A neighbor sees Defendant jab Victim 3 times in the side and hears the Victim yell, “You stabbed me.”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Carl avoids police contact when they arrive on scene and a knife with the Victim’s blood is found in the residence.</a:t>
            </a:r>
          </a:p>
          <a:p>
            <a:endParaRPr lang="en-US" dirty="0" smtClean="0"/>
          </a:p>
        </p:txBody>
      </p:sp>
    </p:spTree>
    <p:extLst>
      <p:ext uri="{BB962C8B-B14F-4D97-AF65-F5344CB8AC3E}">
        <p14:creationId xmlns:p14="http://schemas.microsoft.com/office/powerpoint/2010/main" val="7877932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smtClean="0">
                <a:latin typeface="Baskerville Old Face" panose="02020602080505020303" pitchFamily="18" charset="0"/>
              </a:rPr>
              <a:t>TRIAL</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a:xfrm>
            <a:off x="838200" y="1825625"/>
            <a:ext cx="10515600" cy="4896908"/>
          </a:xfrm>
        </p:spPr>
        <p:txBody>
          <a:bodyPr>
            <a:noAutofit/>
          </a:bodyPr>
          <a:lstStyle/>
          <a:p>
            <a:r>
              <a:rPr lang="en-US" dirty="0" smtClean="0">
                <a:latin typeface="Baskerville Old Face" panose="02020602080505020303" pitchFamily="18" charset="0"/>
              </a:rPr>
              <a:t>Opening statement – </a:t>
            </a:r>
          </a:p>
          <a:p>
            <a:pPr lvl="1"/>
            <a:r>
              <a:rPr lang="en-US" sz="2800" dirty="0" smtClean="0">
                <a:latin typeface="Baskerville Old Face" panose="02020602080505020303" pitchFamily="18" charset="0"/>
              </a:rPr>
              <a:t>Factual innocence. No evidence that Defendant wielded a knife.</a:t>
            </a:r>
          </a:p>
          <a:p>
            <a:pPr lvl="1"/>
            <a:r>
              <a:rPr lang="en-US" sz="2800" dirty="0" smtClean="0">
                <a:latin typeface="Baskerville Old Face" panose="02020602080505020303" pitchFamily="18" charset="0"/>
              </a:rPr>
              <a:t>Suggested Carl was the killer.</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does NOT put on defense evidence.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Closing Argument</a:t>
            </a:r>
          </a:p>
          <a:p>
            <a:pPr lvl="1"/>
            <a:r>
              <a:rPr lang="en-US" sz="2800" dirty="0" smtClean="0">
                <a:latin typeface="Baskerville Old Face" panose="02020602080505020303" pitchFamily="18" charset="0"/>
              </a:rPr>
              <a:t>Concedes that Defendant is guilty of Voluntary Manslaughter.</a:t>
            </a:r>
            <a:endParaRPr lang="en-US" sz="2800" dirty="0">
              <a:latin typeface="Baskerville Old Face" panose="02020602080505020303" pitchFamily="18" charset="0"/>
            </a:endParaRPr>
          </a:p>
          <a:p>
            <a:r>
              <a:rPr lang="en-US" dirty="0" smtClean="0">
                <a:latin typeface="Baskerville Old Face" panose="02020602080505020303" pitchFamily="18" charset="0"/>
              </a:rPr>
              <a:t>Defendant was convicted of First Degree Murder with weapon use.</a:t>
            </a:r>
          </a:p>
          <a:p>
            <a:r>
              <a:rPr lang="en-US" dirty="0" smtClean="0">
                <a:latin typeface="Baskerville Old Face" panose="02020602080505020303" pitchFamily="18" charset="0"/>
              </a:rPr>
              <a:t>At sentencing, Defendant made a </a:t>
            </a:r>
            <a:r>
              <a:rPr lang="en-US" i="1" dirty="0" smtClean="0">
                <a:latin typeface="Baskerville Old Face" panose="02020602080505020303" pitchFamily="18" charset="0"/>
              </a:rPr>
              <a:t>Marsden </a:t>
            </a:r>
            <a:r>
              <a:rPr lang="en-US" dirty="0" smtClean="0">
                <a:latin typeface="Baskerville Old Face" panose="02020602080505020303" pitchFamily="18" charset="0"/>
              </a:rPr>
              <a:t>motion.</a:t>
            </a:r>
            <a:endParaRPr lang="en-US" dirty="0">
              <a:latin typeface="Baskerville Old Face" panose="02020602080505020303" pitchFamily="18" charset="0"/>
            </a:endParaRPr>
          </a:p>
        </p:txBody>
      </p:sp>
    </p:spTree>
    <p:extLst>
      <p:ext uri="{BB962C8B-B14F-4D97-AF65-F5344CB8AC3E}">
        <p14:creationId xmlns:p14="http://schemas.microsoft.com/office/powerpoint/2010/main" val="102551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17600"/>
          </a:xfrm>
        </p:spPr>
        <p:txBody>
          <a:bodyPr>
            <a:normAutofit/>
          </a:bodyPr>
          <a:lstStyle/>
          <a:p>
            <a:pPr algn="ctr"/>
            <a:r>
              <a:rPr lang="en-US" sz="5400" b="1" u="sng" dirty="0" smtClean="0">
                <a:latin typeface="Baskerville Old Face" panose="02020602080505020303" pitchFamily="18" charset="0"/>
              </a:rPr>
              <a:t>FACTS</a:t>
            </a:r>
            <a:endParaRPr lang="en-US" sz="5400" b="1" u="sng" dirty="0">
              <a:latin typeface="Baskerville Old Face" panose="02020602080505020303" pitchFamily="18" charset="0"/>
            </a:endParaRPr>
          </a:p>
        </p:txBody>
      </p:sp>
      <p:sp>
        <p:nvSpPr>
          <p:cNvPr id="3" name="Content Placeholder 2"/>
          <p:cNvSpPr>
            <a:spLocks noGrp="1"/>
          </p:cNvSpPr>
          <p:nvPr>
            <p:ph idx="1"/>
          </p:nvPr>
        </p:nvSpPr>
        <p:spPr>
          <a:xfrm>
            <a:off x="838200" y="953030"/>
            <a:ext cx="10515600" cy="5904970"/>
          </a:xfrm>
        </p:spPr>
        <p:txBody>
          <a:bodyPr>
            <a:normAutofit fontScale="85000" lnSpcReduction="20000"/>
          </a:bodyPr>
          <a:lstStyle/>
          <a:p>
            <a:r>
              <a:rPr lang="en-US" dirty="0" smtClean="0">
                <a:latin typeface="Baskerville Old Face" panose="02020602080505020303" pitchFamily="18" charset="0"/>
              </a:rPr>
              <a:t>Defendant had threatened to kill his wife and his wife was placed in police protection.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On the night of the murders, a 911 call was made by Defendant’s mother in law where she can be heard screaming the Defendant’s first name and pleading with him “I don’t know where she is.  The detectives have her. . .”</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A gunshot is heard and the call is disconnected. </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Police respond and find Defendant’s mother in law, her husband, and two other family members shot to death.</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Officers pursued a suspect matching Defendant’s description.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Suspect abandoned the vehicle they were fleeing in leaving behind , the phone from the victims’ home, and a receipt for ammo used in the murder.</a:t>
            </a:r>
          </a:p>
          <a:p>
            <a:pPr marL="0" indent="0">
              <a:buNone/>
            </a:pPr>
            <a:endParaRPr lang="en-US" dirty="0" smtClean="0">
              <a:latin typeface="Baskerville Old Face" panose="02020602080505020303" pitchFamily="18" charset="0"/>
            </a:endParaRPr>
          </a:p>
          <a:p>
            <a:endParaRPr lang="en-US" dirty="0" smtClean="0">
              <a:latin typeface="Baskerville Old Face" panose="02020602080505020303" pitchFamily="18" charset="0"/>
            </a:endParaRPr>
          </a:p>
        </p:txBody>
      </p:sp>
    </p:spTree>
    <p:extLst>
      <p:ext uri="{BB962C8B-B14F-4D97-AF65-F5344CB8AC3E}">
        <p14:creationId xmlns:p14="http://schemas.microsoft.com/office/powerpoint/2010/main" val="3755944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i="1" u="sng" dirty="0" smtClean="0">
                <a:latin typeface="Baskerville Old Face" panose="02020602080505020303" pitchFamily="18" charset="0"/>
              </a:rPr>
              <a:t>Marsden</a:t>
            </a:r>
            <a:r>
              <a:rPr lang="en-US" sz="6000" b="1" u="sng" dirty="0" smtClean="0">
                <a:latin typeface="Baskerville Old Face" panose="02020602080505020303" pitchFamily="18" charset="0"/>
              </a:rPr>
              <a:t> Motion</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a:xfrm>
            <a:off x="838200" y="1825625"/>
            <a:ext cx="10515600" cy="4913842"/>
          </a:xfrm>
        </p:spPr>
        <p:txBody>
          <a:bodyPr>
            <a:normAutofit/>
          </a:bodyPr>
          <a:lstStyle/>
          <a:p>
            <a:r>
              <a:rPr lang="en-US" dirty="0" smtClean="0">
                <a:latin typeface="Baskerville Old Face" panose="02020602080505020303" pitchFamily="18" charset="0"/>
              </a:rPr>
              <a:t>Defendant “maintained” that Carl was the killer.</a:t>
            </a:r>
          </a:p>
          <a:p>
            <a:pPr lvl="1"/>
            <a:r>
              <a:rPr lang="en-US" dirty="0" smtClean="0">
                <a:latin typeface="Baskerville Old Face" panose="02020602080505020303" pitchFamily="18" charset="0"/>
              </a:rPr>
              <a:t>Counsel detailed the discussions he had with his investigator and the “head public defender” who agreed the best “tactic” was to argue for voluntary manslaughter. </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Discussed it with the Defendant the day before closing and Defendant disagreed with counsel’s proposed approach.</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then started to “waffle” and defense counsel indicated that his investigator implied that Defendant was now in agreement with defense counsel.</a:t>
            </a:r>
          </a:p>
          <a:p>
            <a:endParaRPr lang="en-US" dirty="0"/>
          </a:p>
        </p:txBody>
      </p:sp>
    </p:spTree>
    <p:extLst>
      <p:ext uri="{BB962C8B-B14F-4D97-AF65-F5344CB8AC3E}">
        <p14:creationId xmlns:p14="http://schemas.microsoft.com/office/powerpoint/2010/main" val="325414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Baskerville Old Face" panose="02020602080505020303" pitchFamily="18" charset="0"/>
              </a:rPr>
              <a:t>At the hearing, Defendant asserted that he maintained his innocence throughout the case.</a:t>
            </a:r>
          </a:p>
          <a:p>
            <a:pPr marL="0" indent="0">
              <a:buNone/>
            </a:pPr>
            <a:endParaRPr lang="en-US" dirty="0" smtClean="0">
              <a:latin typeface="Baskerville Old Face" panose="02020602080505020303" pitchFamily="18" charset="0"/>
            </a:endParaRP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also complained that counsel did not allow him to testify in his own defense (contrary to his wishes).</a:t>
            </a:r>
          </a:p>
          <a:p>
            <a:pPr lvl="1"/>
            <a:r>
              <a:rPr lang="en-US" dirty="0" smtClean="0">
                <a:latin typeface="Baskerville Old Face" panose="02020602080505020303" pitchFamily="18" charset="0"/>
              </a:rPr>
              <a:t>The record regarding this complaint was not well developed by the trial court</a:t>
            </a:r>
          </a:p>
          <a:p>
            <a:pPr marL="0" indent="0">
              <a:buNone/>
            </a:pPr>
            <a:endParaRPr lang="en-US" dirty="0" smtClean="0"/>
          </a:p>
        </p:txBody>
      </p:sp>
    </p:spTree>
    <p:extLst>
      <p:ext uri="{BB962C8B-B14F-4D97-AF65-F5344CB8AC3E}">
        <p14:creationId xmlns:p14="http://schemas.microsoft.com/office/powerpoint/2010/main" val="25990767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u="sng" dirty="0" smtClean="0">
                <a:latin typeface="Baskerville Old Face" panose="02020602080505020303" pitchFamily="18" charset="0"/>
              </a:rPr>
              <a:t>Holding</a:t>
            </a:r>
            <a:endParaRPr lang="en-US" sz="6600" b="1" u="sng" dirty="0">
              <a:latin typeface="Baskerville Old Face" panose="02020602080505020303" pitchFamily="18" charset="0"/>
            </a:endParaRPr>
          </a:p>
        </p:txBody>
      </p:sp>
      <p:sp>
        <p:nvSpPr>
          <p:cNvPr id="3" name="Content Placeholder 2"/>
          <p:cNvSpPr>
            <a:spLocks noGrp="1"/>
          </p:cNvSpPr>
          <p:nvPr>
            <p:ph idx="1"/>
          </p:nvPr>
        </p:nvSpPr>
        <p:spPr/>
        <p:txBody>
          <a:bodyPr/>
          <a:lstStyle/>
          <a:p>
            <a:r>
              <a:rPr lang="en-US" sz="3600" dirty="0" smtClean="0">
                <a:latin typeface="Baskerville Old Face" panose="02020602080505020303" pitchFamily="18" charset="0"/>
              </a:rPr>
              <a:t>Here, defendant argues his counsel’s concession during closing arguments that he committed manslaughter violated his Sixth Amendment right to maintain his absolute innocence. We agree that </a:t>
            </a:r>
            <a:r>
              <a:rPr lang="en-US" sz="3600" u="sng" dirty="0" smtClean="0">
                <a:latin typeface="Baskerville Old Face" panose="02020602080505020303" pitchFamily="18" charset="0"/>
              </a:rPr>
              <a:t>McCoy</a:t>
            </a:r>
            <a:r>
              <a:rPr lang="en-US" sz="3600" dirty="0" smtClean="0">
                <a:latin typeface="Baskerville Old Face" panose="02020602080505020303" pitchFamily="18" charset="0"/>
              </a:rPr>
              <a:t> protects defendant’s right to determine that the objective of his defense is innocence and conclude, on this record, that the rule announced in </a:t>
            </a:r>
            <a:r>
              <a:rPr lang="en-US" sz="3600" u="sng" dirty="0" smtClean="0">
                <a:latin typeface="Baskerville Old Face" panose="02020602080505020303" pitchFamily="18" charset="0"/>
              </a:rPr>
              <a:t>McCoy</a:t>
            </a:r>
            <a:r>
              <a:rPr lang="en-US" sz="3600" dirty="0" smtClean="0">
                <a:latin typeface="Baskerville Old Face" panose="02020602080505020303" pitchFamily="18" charset="0"/>
              </a:rPr>
              <a:t> applies here.</a:t>
            </a:r>
            <a:endParaRPr lang="en-US" sz="3600" dirty="0">
              <a:latin typeface="Baskerville Old Face" panose="02020602080505020303" pitchFamily="18" charset="0"/>
            </a:endParaRPr>
          </a:p>
        </p:txBody>
      </p:sp>
    </p:spTree>
    <p:extLst>
      <p:ext uri="{BB962C8B-B14F-4D97-AF65-F5344CB8AC3E}">
        <p14:creationId xmlns:p14="http://schemas.microsoft.com/office/powerpoint/2010/main" val="1120514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Baskerville Old Face" panose="02020602080505020303" pitchFamily="18" charset="0"/>
              </a:rPr>
              <a:t>REQUIRED SHOWING</a:t>
            </a:r>
            <a:endParaRPr lang="en-US"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r>
              <a:rPr lang="en-US" sz="4000" dirty="0" smtClean="0">
                <a:solidFill>
                  <a:srgbClr val="000000"/>
                </a:solidFill>
                <a:latin typeface="Baskerville Old Face" panose="02020602080505020303" pitchFamily="18" charset="0"/>
              </a:rPr>
              <a:t>[T]</a:t>
            </a:r>
            <a:r>
              <a:rPr lang="en-US" sz="4000" b="0" i="0" u="none" strike="noStrike" baseline="0" dirty="0" smtClean="0">
                <a:solidFill>
                  <a:srgbClr val="000000"/>
                </a:solidFill>
                <a:latin typeface="Baskerville Old Face" panose="02020602080505020303" pitchFamily="18" charset="0"/>
              </a:rPr>
              <a:t>he record must show (1) that defendant’s plain objective is to maintain his innocence and pursue an acquittal, and (2) that trial counsel disregards that objective and overrides his client by conceding guilt. </a:t>
            </a:r>
            <a:endParaRPr lang="en-US" sz="4000" dirty="0">
              <a:latin typeface="Baskerville Old Face" panose="02020602080505020303" pitchFamily="18" charset="0"/>
            </a:endParaRPr>
          </a:p>
        </p:txBody>
      </p:sp>
    </p:spTree>
    <p:extLst>
      <p:ext uri="{BB962C8B-B14F-4D97-AF65-F5344CB8AC3E}">
        <p14:creationId xmlns:p14="http://schemas.microsoft.com/office/powerpoint/2010/main" val="4003157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89792"/>
            <a:ext cx="10515600" cy="1325563"/>
          </a:xfrm>
        </p:spPr>
        <p:txBody>
          <a:bodyPr>
            <a:normAutofit/>
          </a:bodyPr>
          <a:lstStyle/>
          <a:p>
            <a:pPr algn="ctr"/>
            <a:r>
              <a:rPr lang="en-US" sz="8000" b="1" dirty="0" smtClean="0">
                <a:latin typeface="Baskerville Old Face" panose="02020602080505020303" pitchFamily="18" charset="0"/>
              </a:rPr>
              <a:t>WHAT NOW????</a:t>
            </a:r>
            <a:endParaRPr lang="en-US" sz="8000" b="1" dirty="0">
              <a:latin typeface="Baskerville Old Face" panose="02020602080505020303" pitchFamily="18" charset="0"/>
            </a:endParaRPr>
          </a:p>
        </p:txBody>
      </p:sp>
    </p:spTree>
    <p:extLst>
      <p:ext uri="{BB962C8B-B14F-4D97-AF65-F5344CB8AC3E}">
        <p14:creationId xmlns:p14="http://schemas.microsoft.com/office/powerpoint/2010/main" val="22274637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u="sng" dirty="0" smtClean="0">
                <a:latin typeface="Baskerville Old Face" panose="02020602080505020303" pitchFamily="18" charset="0"/>
              </a:rPr>
              <a:t>Business &amp; Profession Code § 6068</a:t>
            </a:r>
            <a:endParaRPr lang="en-US" sz="5400" b="1" u="sng" dirty="0">
              <a:latin typeface="Baskerville Old Face" panose="02020602080505020303" pitchFamily="18" charset="0"/>
            </a:endParaRPr>
          </a:p>
        </p:txBody>
      </p:sp>
      <p:sp>
        <p:nvSpPr>
          <p:cNvPr id="3" name="Content Placeholder 2"/>
          <p:cNvSpPr>
            <a:spLocks noGrp="1"/>
          </p:cNvSpPr>
          <p:nvPr>
            <p:ph idx="1"/>
          </p:nvPr>
        </p:nvSpPr>
        <p:spPr>
          <a:xfrm>
            <a:off x="838200" y="1537758"/>
            <a:ext cx="10515600" cy="5320242"/>
          </a:xfrm>
        </p:spPr>
        <p:txBody>
          <a:bodyPr>
            <a:normAutofit fontScale="92500" lnSpcReduction="10000"/>
          </a:bodyPr>
          <a:lstStyle/>
          <a:p>
            <a:pPr marL="0" indent="0">
              <a:buNone/>
            </a:pPr>
            <a:endParaRPr lang="en-US" dirty="0" smtClean="0">
              <a:latin typeface="Arial Black" panose="020B0A04020102020204" pitchFamily="34" charset="0"/>
            </a:endParaRPr>
          </a:p>
          <a:p>
            <a:pPr marL="0" indent="0">
              <a:buNone/>
            </a:pPr>
            <a:r>
              <a:rPr lang="en-US" sz="3000" b="1" dirty="0" smtClean="0">
                <a:latin typeface="Baskerville Old Face" panose="02020602080505020303" pitchFamily="18" charset="0"/>
              </a:rPr>
              <a:t>It </a:t>
            </a:r>
            <a:r>
              <a:rPr lang="en-US" sz="3000" b="1" dirty="0">
                <a:latin typeface="Baskerville Old Face" panose="02020602080505020303" pitchFamily="18" charset="0"/>
              </a:rPr>
              <a:t>is the duty of an attorney to do all of the following</a:t>
            </a:r>
            <a:r>
              <a:rPr lang="en-US" sz="3000" b="1" dirty="0" smtClean="0">
                <a:latin typeface="Baskerville Old Face" panose="02020602080505020303" pitchFamily="18" charset="0"/>
              </a:rPr>
              <a:t>:</a:t>
            </a:r>
          </a:p>
          <a:p>
            <a:pPr marL="0" indent="0">
              <a:buNone/>
            </a:pPr>
            <a:endParaRPr lang="en-US" sz="3000" b="1" dirty="0" smtClean="0">
              <a:latin typeface="Baskerville Old Face" panose="02020602080505020303" pitchFamily="18" charset="0"/>
            </a:endParaRPr>
          </a:p>
          <a:p>
            <a:pPr marL="0" indent="0">
              <a:buNone/>
            </a:pPr>
            <a:r>
              <a:rPr lang="en-US" sz="3000" b="1" dirty="0">
                <a:latin typeface="Baskerville Old Face" panose="02020602080505020303" pitchFamily="18" charset="0"/>
              </a:rPr>
              <a:t>	</a:t>
            </a:r>
            <a:r>
              <a:rPr lang="en-US" sz="3000" b="1" dirty="0" smtClean="0">
                <a:latin typeface="Baskerville Old Face" panose="02020602080505020303" pitchFamily="18" charset="0"/>
              </a:rPr>
              <a:t>(</a:t>
            </a:r>
            <a:r>
              <a:rPr lang="en-US" sz="3000" b="1" dirty="0">
                <a:latin typeface="Baskerville Old Face" panose="02020602080505020303" pitchFamily="18" charset="0"/>
              </a:rPr>
              <a:t>a) To support the Constitution </a:t>
            </a:r>
            <a:r>
              <a:rPr lang="en-US" sz="3000" b="1" dirty="0" smtClean="0">
                <a:latin typeface="Baskerville Old Face" panose="02020602080505020303" pitchFamily="18" charset="0"/>
              </a:rPr>
              <a:t>and </a:t>
            </a:r>
            <a:r>
              <a:rPr lang="en-US" sz="3000" b="1" dirty="0">
                <a:latin typeface="Baskerville Old Face" panose="02020602080505020303" pitchFamily="18" charset="0"/>
              </a:rPr>
              <a:t>laws of the </a:t>
            </a:r>
            <a:r>
              <a:rPr lang="en-US" sz="3000" b="1" dirty="0" smtClean="0">
                <a:latin typeface="Baskerville Old Face" panose="02020602080505020303" pitchFamily="18" charset="0"/>
              </a:rPr>
              <a:t>United </a:t>
            </a:r>
            <a:r>
              <a:rPr lang="en-US" sz="3000" b="1" dirty="0">
                <a:latin typeface="Baskerville Old Face" panose="02020602080505020303" pitchFamily="18" charset="0"/>
              </a:rPr>
              <a:t>States </a:t>
            </a:r>
            <a:r>
              <a:rPr lang="en-US" sz="3000" b="1" dirty="0" smtClean="0">
                <a:latin typeface="Baskerville Old Face" panose="02020602080505020303" pitchFamily="18" charset="0"/>
              </a:rPr>
              <a:t>and of </a:t>
            </a:r>
            <a:r>
              <a:rPr lang="en-US" sz="3000" b="1" dirty="0">
                <a:latin typeface="Baskerville Old Face" panose="02020602080505020303" pitchFamily="18" charset="0"/>
              </a:rPr>
              <a:t>this </a:t>
            </a:r>
            <a:r>
              <a:rPr lang="en-US" sz="3000" b="1" dirty="0" smtClean="0">
                <a:latin typeface="Baskerville Old Face" panose="02020602080505020303" pitchFamily="18" charset="0"/>
              </a:rPr>
              <a:t>state</a:t>
            </a:r>
          </a:p>
          <a:p>
            <a:pPr marL="0" indent="0">
              <a:buNone/>
            </a:pPr>
            <a:r>
              <a:rPr lang="en-US" sz="3000" b="1" dirty="0" smtClean="0">
                <a:latin typeface="Baskerville Old Face" panose="02020602080505020303" pitchFamily="18" charset="0"/>
              </a:rPr>
              <a:t>…</a:t>
            </a:r>
          </a:p>
          <a:p>
            <a:pPr marL="0" indent="0">
              <a:buNone/>
            </a:pPr>
            <a:r>
              <a:rPr lang="en-US" sz="3000" dirty="0" smtClean="0"/>
              <a:t>	</a:t>
            </a:r>
            <a:r>
              <a:rPr lang="en-US" sz="3000" b="1" dirty="0" smtClean="0">
                <a:latin typeface="Baskerville Old Face" panose="02020602080505020303" pitchFamily="18" charset="0"/>
              </a:rPr>
              <a:t>(</a:t>
            </a:r>
            <a:r>
              <a:rPr lang="en-US" sz="3000" b="1" dirty="0">
                <a:latin typeface="Baskerville Old Face" panose="02020602080505020303" pitchFamily="18" charset="0"/>
              </a:rPr>
              <a:t>o) To report to the State Bar, in writing, within 30 days of the time the attorney has knowledge of any of the following</a:t>
            </a:r>
            <a:r>
              <a:rPr lang="en-US" sz="3000" b="1" dirty="0" smtClean="0">
                <a:latin typeface="Baskerville Old Face" panose="02020602080505020303" pitchFamily="18" charset="0"/>
              </a:rPr>
              <a:t>:</a:t>
            </a:r>
          </a:p>
          <a:p>
            <a:pPr marL="0" indent="0">
              <a:buNone/>
            </a:pPr>
            <a:endParaRPr lang="en-US" sz="3000" b="1" dirty="0" smtClean="0">
              <a:latin typeface="Baskerville Old Face" panose="02020602080505020303" pitchFamily="18" charset="0"/>
            </a:endParaRPr>
          </a:p>
          <a:p>
            <a:pPr marL="0" indent="0">
              <a:buNone/>
            </a:pPr>
            <a:r>
              <a:rPr lang="en-US" sz="3000" dirty="0" smtClean="0">
                <a:latin typeface="Baskerville Old Face" panose="02020602080505020303" pitchFamily="18" charset="0"/>
              </a:rPr>
              <a:t>		</a:t>
            </a:r>
            <a:r>
              <a:rPr lang="en-US" sz="3000" b="1" dirty="0" smtClean="0">
                <a:latin typeface="Baskerville Old Face" panose="02020602080505020303" pitchFamily="18" charset="0"/>
              </a:rPr>
              <a:t>(7) Reversal of judgment in a proceeding based in whole or 		in part upon misconduct, grossly incompetent 				representation, or willful misrepresentation by an attorney.</a:t>
            </a:r>
          </a:p>
          <a:p>
            <a:pPr marL="0" indent="0">
              <a:buNone/>
            </a:pPr>
            <a:endParaRPr lang="en-US" sz="3000" b="1" dirty="0">
              <a:latin typeface="Baskerville Old Face" panose="02020602080505020303" pitchFamily="18" charset="0"/>
            </a:endParaRPr>
          </a:p>
          <a:p>
            <a:pPr marL="0" indent="0">
              <a:buNone/>
            </a:pPr>
            <a:endParaRPr lang="en-US" sz="4000" b="1" dirty="0">
              <a:latin typeface="Baskerville Old Face" panose="02020602080505020303" pitchFamily="18" charset="0"/>
            </a:endParaRPr>
          </a:p>
          <a:p>
            <a:pPr marL="0" indent="0">
              <a:buNone/>
            </a:pPr>
            <a:endParaRPr lang="en-US" dirty="0"/>
          </a:p>
        </p:txBody>
      </p:sp>
    </p:spTree>
    <p:extLst>
      <p:ext uri="{BB962C8B-B14F-4D97-AF65-F5344CB8AC3E}">
        <p14:creationId xmlns:p14="http://schemas.microsoft.com/office/powerpoint/2010/main" val="1111283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sz="5400" b="1" u="sng" dirty="0" smtClean="0">
                <a:solidFill>
                  <a:prstClr val="black"/>
                </a:solidFill>
                <a:latin typeface="Baskerville Old Face" panose="02020602080505020303" pitchFamily="18" charset="0"/>
              </a:rPr>
              <a:t>FACTS cont.</a:t>
            </a:r>
            <a:endParaRPr lang="en-US" dirty="0"/>
          </a:p>
        </p:txBody>
      </p:sp>
      <p:sp>
        <p:nvSpPr>
          <p:cNvPr id="3" name="Content Placeholder 2"/>
          <p:cNvSpPr>
            <a:spLocks noGrp="1"/>
          </p:cNvSpPr>
          <p:nvPr>
            <p:ph idx="1"/>
          </p:nvPr>
        </p:nvSpPr>
        <p:spPr>
          <a:xfrm>
            <a:off x="838200" y="1325563"/>
            <a:ext cx="10515600" cy="5532437"/>
          </a:xfrm>
        </p:spPr>
        <p:txBody>
          <a:bodyPr>
            <a:normAutofit fontScale="92500" lnSpcReduction="20000"/>
          </a:bodyPr>
          <a:lstStyle/>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was arrested in Idaho several days later in possession of the murder weapon.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Surveillance footage captured Defendant buying the ammunition on the day of the murder.</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maintained he was out of the state at the time of the killing.</a:t>
            </a:r>
          </a:p>
          <a:p>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stated that corrupt police officers had killed the Victims during a failed drug sale.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was examined by doctors for a competency assessment and was determined to be competent.</a:t>
            </a:r>
          </a:p>
          <a:p>
            <a:pPr marL="0" indent="0">
              <a:buNone/>
            </a:pPr>
            <a:endParaRPr lang="en-US" dirty="0" smtClean="0">
              <a:latin typeface="Baskerville Old Face" panose="02020602080505020303" pitchFamily="18" charset="0"/>
            </a:endParaRPr>
          </a:p>
          <a:p>
            <a:endParaRPr lang="en-US" dirty="0"/>
          </a:p>
        </p:txBody>
      </p:sp>
    </p:spTree>
    <p:extLst>
      <p:ext uri="{BB962C8B-B14F-4D97-AF65-F5344CB8AC3E}">
        <p14:creationId xmlns:p14="http://schemas.microsoft.com/office/powerpoint/2010/main" val="471465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u="sng" dirty="0" smtClean="0">
                <a:latin typeface="Baskerville Old Face" panose="02020602080505020303" pitchFamily="18" charset="0"/>
              </a:rPr>
              <a:t>COURT PROCEEDINGS</a:t>
            </a:r>
            <a:endParaRPr lang="en-US" b="1" u="sng" dirty="0">
              <a:latin typeface="Baskerville Old Face" panose="02020602080505020303" pitchFamily="18" charset="0"/>
            </a:endParaRPr>
          </a:p>
        </p:txBody>
      </p:sp>
      <p:sp>
        <p:nvSpPr>
          <p:cNvPr id="3" name="Content Placeholder 2"/>
          <p:cNvSpPr>
            <a:spLocks noGrp="1"/>
          </p:cNvSpPr>
          <p:nvPr>
            <p:ph idx="1"/>
          </p:nvPr>
        </p:nvSpPr>
        <p:spPr>
          <a:xfrm>
            <a:off x="838200" y="1122363"/>
            <a:ext cx="10515600" cy="5735637"/>
          </a:xfrm>
        </p:spPr>
        <p:txBody>
          <a:bodyPr>
            <a:normAutofit fontScale="85000" lnSpcReduction="20000"/>
          </a:bodyPr>
          <a:lstStyle/>
          <a:p>
            <a:r>
              <a:rPr lang="en-US" dirty="0" smtClean="0">
                <a:latin typeface="Baskerville Old Face" panose="02020602080505020303" pitchFamily="18" charset="0"/>
              </a:rPr>
              <a:t>Defendant charged with 3 counts of capital murder.</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In December 2009 and January 2010, Defendant told the Court that he is relationship with counsel had broken down irretrievably.</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wanted to represent himself until his parents could engage new counsel for him.</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In March, 2010, Defendant’s parents hired Larry English to represent the Defendant.</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“English eventually concluded that the evidence against McCoy was overwhelming and that, absent a concession at the guilt stage that McCoy was the killer, a death sentence would be impossible to avoid at the penalty phase.”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was “furious” when told that English intended to concede guilt and told him “not to make the concession.”</a:t>
            </a:r>
            <a:endParaRPr lang="en-US" dirty="0">
              <a:latin typeface="Baskerville Old Face" panose="02020602080505020303" pitchFamily="18" charset="0"/>
            </a:endParaRPr>
          </a:p>
        </p:txBody>
      </p:sp>
    </p:spTree>
    <p:extLst>
      <p:ext uri="{BB962C8B-B14F-4D97-AF65-F5344CB8AC3E}">
        <p14:creationId xmlns:p14="http://schemas.microsoft.com/office/powerpoint/2010/main" val="3574356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u="sng" dirty="0" smtClean="0">
                <a:latin typeface="Baskerville Old Face" panose="02020602080505020303" pitchFamily="18" charset="0"/>
              </a:rPr>
              <a:t>TRIAL</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a:xfrm>
            <a:off x="838200" y="1825625"/>
            <a:ext cx="10515600" cy="4812242"/>
          </a:xfrm>
        </p:spPr>
        <p:txBody>
          <a:bodyPr>
            <a:normAutofit fontScale="92500" lnSpcReduction="10000"/>
          </a:bodyPr>
          <a:lstStyle/>
          <a:p>
            <a:r>
              <a:rPr lang="en-US" dirty="0" smtClean="0">
                <a:latin typeface="Baskerville Old Face" panose="02020602080505020303" pitchFamily="18" charset="0"/>
              </a:rPr>
              <a:t>Two days before trial, Defendant sought to terminate English’s representation.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The Court refused.</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Opening statement English told the jury there was “no way reasonably possible” that they could hear the prosecution’s evidence and reach “any other conclusion than [the Defendant] was the cause of these individuals’ death.”</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protested outside the presence of the jury that defense counsel was “selling him out.”</a:t>
            </a:r>
            <a:endParaRPr lang="en-US" dirty="0">
              <a:latin typeface="Baskerville Old Face" panose="02020602080505020303" pitchFamily="18" charset="0"/>
            </a:endParaRPr>
          </a:p>
        </p:txBody>
      </p:sp>
    </p:spTree>
    <p:extLst>
      <p:ext uri="{BB962C8B-B14F-4D97-AF65-F5344CB8AC3E}">
        <p14:creationId xmlns:p14="http://schemas.microsoft.com/office/powerpoint/2010/main" val="2956795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Baskerville Old Face" panose="02020602080505020303" pitchFamily="18" charset="0"/>
              </a:rPr>
              <a:t>DEFENSE CASE AND VERDICT</a:t>
            </a:r>
            <a:endParaRPr lang="en-US" b="1" u="sng" dirty="0">
              <a:latin typeface="Baskerville Old Face" panose="02020602080505020303" pitchFamily="18" charset="0"/>
            </a:endParaRPr>
          </a:p>
        </p:txBody>
      </p:sp>
      <p:sp>
        <p:nvSpPr>
          <p:cNvPr id="3" name="Content Placeholder 2"/>
          <p:cNvSpPr>
            <a:spLocks noGrp="1"/>
          </p:cNvSpPr>
          <p:nvPr>
            <p:ph idx="1"/>
          </p:nvPr>
        </p:nvSpPr>
        <p:spPr/>
        <p:txBody>
          <a:bodyPr/>
          <a:lstStyle/>
          <a:p>
            <a:r>
              <a:rPr lang="en-US" dirty="0" smtClean="0">
                <a:latin typeface="Baskerville Old Face" panose="02020602080505020303" pitchFamily="18" charset="0"/>
              </a:rPr>
              <a:t>Defendant testified and maintained his innocence.</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In closing defense counsel reiterated that the Defendant was the killer and stated he, “took the burden off of the prosecutor.”</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Defendant was convicted of 3 counts of 1</a:t>
            </a:r>
            <a:r>
              <a:rPr lang="en-US" baseline="30000" dirty="0" smtClean="0">
                <a:latin typeface="Baskerville Old Face" panose="02020602080505020303" pitchFamily="18" charset="0"/>
              </a:rPr>
              <a:t>st</a:t>
            </a:r>
            <a:r>
              <a:rPr lang="en-US" dirty="0" smtClean="0">
                <a:latin typeface="Baskerville Old Face" panose="02020602080505020303" pitchFamily="18" charset="0"/>
              </a:rPr>
              <a:t> Degree Murder.</a:t>
            </a:r>
          </a:p>
          <a:p>
            <a:endParaRPr lang="en-US" dirty="0"/>
          </a:p>
        </p:txBody>
      </p:sp>
    </p:spTree>
    <p:extLst>
      <p:ext uri="{BB962C8B-B14F-4D97-AF65-F5344CB8AC3E}">
        <p14:creationId xmlns:p14="http://schemas.microsoft.com/office/powerpoint/2010/main" val="2553500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smtClean="0">
                <a:latin typeface="Baskerville Old Face" panose="02020602080505020303" pitchFamily="18" charset="0"/>
              </a:rPr>
              <a:t>Penalty Phase</a:t>
            </a:r>
            <a:endParaRPr lang="en-US" sz="6000" b="1" u="sng" dirty="0">
              <a:latin typeface="Baskerville Old Face" panose="02020602080505020303" pitchFamily="18" charset="0"/>
            </a:endParaRPr>
          </a:p>
        </p:txBody>
      </p:sp>
      <p:sp>
        <p:nvSpPr>
          <p:cNvPr id="3" name="Content Placeholder 2"/>
          <p:cNvSpPr>
            <a:spLocks noGrp="1"/>
          </p:cNvSpPr>
          <p:nvPr>
            <p:ph idx="1"/>
          </p:nvPr>
        </p:nvSpPr>
        <p:spPr/>
        <p:txBody>
          <a:bodyPr/>
          <a:lstStyle/>
          <a:p>
            <a:r>
              <a:rPr lang="en-US" dirty="0" smtClean="0">
                <a:latin typeface="Baskerville Old Face" panose="02020602080505020303" pitchFamily="18" charset="0"/>
              </a:rPr>
              <a:t>Defense counsel argued, “Robert McCoy committed these crimes,” but asked for mercy in the hopes that the Defendant would be spared a death verdict.</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The jury returned 3 death verdicts.</a:t>
            </a:r>
            <a:endParaRPr lang="en-US" dirty="0">
              <a:latin typeface="Baskerville Old Face" panose="02020602080505020303" pitchFamily="18" charset="0"/>
            </a:endParaRPr>
          </a:p>
        </p:txBody>
      </p:sp>
    </p:spTree>
    <p:extLst>
      <p:ext uri="{BB962C8B-B14F-4D97-AF65-F5344CB8AC3E}">
        <p14:creationId xmlns:p14="http://schemas.microsoft.com/office/powerpoint/2010/main" val="320633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u="sng" dirty="0" smtClean="0">
                <a:latin typeface="Baskerville Old Face" panose="02020602080505020303" pitchFamily="18" charset="0"/>
              </a:rPr>
              <a:t>Post-Conviction</a:t>
            </a:r>
            <a:endParaRPr lang="en-US" sz="6600" b="1" u="sng" dirty="0">
              <a:latin typeface="Baskerville Old Face" panose="02020602080505020303" pitchFamily="18" charset="0"/>
            </a:endParaRPr>
          </a:p>
        </p:txBody>
      </p:sp>
      <p:sp>
        <p:nvSpPr>
          <p:cNvPr id="3" name="Content Placeholder 2"/>
          <p:cNvSpPr>
            <a:spLocks noGrp="1"/>
          </p:cNvSpPr>
          <p:nvPr>
            <p:ph idx="1"/>
          </p:nvPr>
        </p:nvSpPr>
        <p:spPr>
          <a:xfrm>
            <a:off x="838200" y="1825624"/>
            <a:ext cx="10515600" cy="5032375"/>
          </a:xfrm>
        </p:spPr>
        <p:txBody>
          <a:bodyPr/>
          <a:lstStyle/>
          <a:p>
            <a:r>
              <a:rPr lang="en-US" dirty="0" smtClean="0">
                <a:latin typeface="Baskerville Old Face" panose="02020602080505020303" pitchFamily="18" charset="0"/>
              </a:rPr>
              <a:t>The Defendant moved for a new trial asserting that his constitutional rights had been violated by trial counsel’s concession (Defendant had since retained a new attorney).</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Trial court ruled that defense counsel had the authority to concede guilt, despite the Defendant’s opposition.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The Louisiana Supreme Court affirmed the Defendant’s conviction holding the concession was permissible because counsel reasonably believed that admitting guilt afforded the Defendant the best chance at avoiding a death sentence.</a:t>
            </a:r>
            <a:endParaRPr lang="en-US" dirty="0">
              <a:latin typeface="Baskerville Old Face" panose="02020602080505020303" pitchFamily="18" charset="0"/>
            </a:endParaRPr>
          </a:p>
        </p:txBody>
      </p:sp>
    </p:spTree>
    <p:extLst>
      <p:ext uri="{BB962C8B-B14F-4D97-AF65-F5344CB8AC3E}">
        <p14:creationId xmlns:p14="http://schemas.microsoft.com/office/powerpoint/2010/main" val="802263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u="sng" dirty="0" smtClean="0">
                <a:latin typeface="Baskerville Old Face" panose="02020602080505020303" pitchFamily="18" charset="0"/>
              </a:rPr>
              <a:t>U.S. Supreme Court</a:t>
            </a:r>
            <a:endParaRPr lang="en-US" sz="6600" b="1" u="sng" dirty="0">
              <a:latin typeface="Baskerville Old Face" panose="02020602080505020303" pitchFamily="18" charset="0"/>
            </a:endParaRPr>
          </a:p>
        </p:txBody>
      </p:sp>
      <p:sp>
        <p:nvSpPr>
          <p:cNvPr id="3" name="Content Placeholder 2"/>
          <p:cNvSpPr>
            <a:spLocks noGrp="1"/>
          </p:cNvSpPr>
          <p:nvPr>
            <p:ph idx="1"/>
          </p:nvPr>
        </p:nvSpPr>
        <p:spPr>
          <a:xfrm>
            <a:off x="838200" y="1825624"/>
            <a:ext cx="10515600" cy="5032375"/>
          </a:xfrm>
        </p:spPr>
        <p:txBody>
          <a:bodyPr>
            <a:normAutofit lnSpcReduction="10000"/>
          </a:bodyPr>
          <a:lstStyle/>
          <a:p>
            <a:r>
              <a:rPr lang="en-US" dirty="0" smtClean="0">
                <a:latin typeface="Baskerville Old Face" panose="02020602080505020303" pitchFamily="18" charset="0"/>
              </a:rPr>
              <a:t>Reversed the murder convictions.</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Comparison with the right of self-representation.  Autonomy and self-determination are fundamental.</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The availability of one’s right to counsel should not require a defendant to fully surrender the right to self determination.</a:t>
            </a:r>
          </a:p>
          <a:p>
            <a:pPr marL="0" indent="0">
              <a:buNone/>
            </a:pPr>
            <a:endParaRPr lang="en-US" dirty="0" smtClean="0">
              <a:latin typeface="Baskerville Old Face" panose="02020602080505020303" pitchFamily="18" charset="0"/>
            </a:endParaRPr>
          </a:p>
          <a:p>
            <a:r>
              <a:rPr lang="en-US" dirty="0" smtClean="0">
                <a:latin typeface="Baskerville Old Face" panose="02020602080505020303" pitchFamily="18" charset="0"/>
              </a:rPr>
              <a:t>“Counsel provides his or her assistance by making decisions such as ‘what arguments to pursue, what evidentiary objections to raise, and what agreements to conclude regarding the admission of evidence.’”</a:t>
            </a:r>
            <a:endParaRPr lang="en-US" dirty="0">
              <a:latin typeface="Baskerville Old Face" panose="02020602080505020303" pitchFamily="18" charset="0"/>
            </a:endParaRPr>
          </a:p>
        </p:txBody>
      </p:sp>
    </p:spTree>
    <p:extLst>
      <p:ext uri="{BB962C8B-B14F-4D97-AF65-F5344CB8AC3E}">
        <p14:creationId xmlns:p14="http://schemas.microsoft.com/office/powerpoint/2010/main" val="2043901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2F39606477FC4088218BE2719FF842" ma:contentTypeVersion="8" ma:contentTypeDescription="Create a new document." ma:contentTypeScope="" ma:versionID="1ad1c4bc8f9f6cd175906065718fb38e">
  <xsd:schema xmlns:xsd="http://www.w3.org/2001/XMLSchema" xmlns:xs="http://www.w3.org/2001/XMLSchema" xmlns:p="http://schemas.microsoft.com/office/2006/metadata/properties" xmlns:ns1="http://schemas.microsoft.com/sharepoint/v3" xmlns:ns2="47b581e9-c932-4fcb-a90b-a50ef3aa57e5" xmlns:ns3="fb734ee0-acb5-4ab3-92e6-58eeca904d87" targetNamespace="http://schemas.microsoft.com/office/2006/metadata/properties" ma:root="true" ma:fieldsID="c008a11cdfd2c67b925e7eed9477ea27" ns1:_="" ns2:_="" ns3:_="">
    <xsd:import namespace="http://schemas.microsoft.com/sharepoint/v3"/>
    <xsd:import namespace="47b581e9-c932-4fcb-a90b-a50ef3aa57e5"/>
    <xsd:import namespace="fb734ee0-acb5-4ab3-92e6-58eeca904d87"/>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b581e9-c932-4fcb-a90b-a50ef3aa57e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734ee0-acb5-4ab3-92e6-58eeca904d87"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8A443B8-C163-402D-B06F-096A0C2A3221}"/>
</file>

<file path=customXml/itemProps2.xml><?xml version="1.0" encoding="utf-8"?>
<ds:datastoreItem xmlns:ds="http://schemas.openxmlformats.org/officeDocument/2006/customXml" ds:itemID="{2D38080D-9C3F-4C20-9432-CAFBAB20F9D7}"/>
</file>

<file path=customXml/itemProps3.xml><?xml version="1.0" encoding="utf-8"?>
<ds:datastoreItem xmlns:ds="http://schemas.openxmlformats.org/officeDocument/2006/customXml" ds:itemID="{6EBA83AC-FB33-4B38-AEED-477E0C02F749}"/>
</file>

<file path=docProps/app.xml><?xml version="1.0" encoding="utf-8"?>
<Properties xmlns="http://schemas.openxmlformats.org/officeDocument/2006/extended-properties" xmlns:vt="http://schemas.openxmlformats.org/officeDocument/2006/docPropsVTypes">
  <TotalTime>2757</TotalTime>
  <Words>1558</Words>
  <Application>Microsoft Office PowerPoint</Application>
  <PresentationFormat>Widescreen</PresentationFormat>
  <Paragraphs>165</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 Black</vt:lpstr>
      <vt:lpstr>Baskerville Old Face</vt:lpstr>
      <vt:lpstr>Calibri</vt:lpstr>
      <vt:lpstr>Calibri Light</vt:lpstr>
      <vt:lpstr>Office Theme</vt:lpstr>
      <vt:lpstr>McCoy v. Lousiana</vt:lpstr>
      <vt:lpstr>FACTS</vt:lpstr>
      <vt:lpstr>FACTS cont.</vt:lpstr>
      <vt:lpstr>COURT PROCEEDINGS</vt:lpstr>
      <vt:lpstr>TRIAL</vt:lpstr>
      <vt:lpstr>DEFENSE CASE AND VERDICT</vt:lpstr>
      <vt:lpstr>Penalty Phase</vt:lpstr>
      <vt:lpstr>Post-Conviction</vt:lpstr>
      <vt:lpstr>U.S. Supreme Court</vt:lpstr>
      <vt:lpstr>Decisions Made by the Defendant</vt:lpstr>
      <vt:lpstr>HOLDING</vt:lpstr>
      <vt:lpstr>The Perjury Problem</vt:lpstr>
      <vt:lpstr>“STRUCTURAL” ERROR</vt:lpstr>
      <vt:lpstr>DISSENT</vt:lpstr>
      <vt:lpstr>California Law (Pre-McCoy)</vt:lpstr>
      <vt:lpstr>PEOPLE V. MORGAN EASTWOOD EDDY 3RD APPELLATE DISTRICT – SHASTA COUNTY C085019</vt:lpstr>
      <vt:lpstr>FACTS</vt:lpstr>
      <vt:lpstr>PowerPoint Presentation</vt:lpstr>
      <vt:lpstr>TRIAL</vt:lpstr>
      <vt:lpstr>Marsden Motion</vt:lpstr>
      <vt:lpstr>PowerPoint Presentation</vt:lpstr>
      <vt:lpstr>Holding</vt:lpstr>
      <vt:lpstr>REQUIRED SHOWING</vt:lpstr>
      <vt:lpstr>WHAT NOW????</vt:lpstr>
      <vt:lpstr>Business &amp; Profession Code § 6068</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McCoy v. Lousiana</dc:title>
  <dc:creator>Morris Maya</dc:creator>
  <cp:lastModifiedBy>Morris Maya</cp:lastModifiedBy>
  <cp:revision>9</cp:revision>
  <dcterms:created xsi:type="dcterms:W3CDTF">2019-03-28T00:06:28Z</dcterms:created>
  <dcterms:modified xsi:type="dcterms:W3CDTF">2019-04-22T21:33:16Z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0x0101006C2F39606477FC4088218BE2719FF842</vt:lpwstr>
  </property>
</Properties>
</file>