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64" r:id="rId4"/>
    <p:sldId id="270" r:id="rId5"/>
    <p:sldId id="271" r:id="rId6"/>
    <p:sldId id="260" r:id="rId7"/>
    <p:sldId id="261" r:id="rId8"/>
    <p:sldId id="263" r:id="rId9"/>
    <p:sldId id="266" r:id="rId10"/>
    <p:sldId id="267" r:id="rId11"/>
    <p:sldId id="262"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126" y="9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C508849-85A1-4E7A-920F-40A25B582966}" type="datetimeFigureOut">
              <a:rPr lang="en-US" smtClean="0"/>
              <a:t>10/25/2018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D26D3B-533E-4E89-B0D7-ED356F3AE480}" type="slidenum">
              <a:rPr lang="en-US" smtClean="0"/>
              <a:t>‹#›</a:t>
            </a:fld>
            <a:endParaRPr lang="en-US"/>
          </a:p>
        </p:txBody>
      </p:sp>
    </p:spTree>
    <p:extLst>
      <p:ext uri="{BB962C8B-B14F-4D97-AF65-F5344CB8AC3E}">
        <p14:creationId xmlns:p14="http://schemas.microsoft.com/office/powerpoint/2010/main" val="26399242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508849-85A1-4E7A-920F-40A25B582966}" type="datetimeFigureOut">
              <a:rPr lang="en-US" smtClean="0"/>
              <a:t>10/25/2018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D26D3B-533E-4E89-B0D7-ED356F3AE480}" type="slidenum">
              <a:rPr lang="en-US" smtClean="0"/>
              <a:t>‹#›</a:t>
            </a:fld>
            <a:endParaRPr lang="en-US"/>
          </a:p>
        </p:txBody>
      </p:sp>
    </p:spTree>
    <p:extLst>
      <p:ext uri="{BB962C8B-B14F-4D97-AF65-F5344CB8AC3E}">
        <p14:creationId xmlns:p14="http://schemas.microsoft.com/office/powerpoint/2010/main" val="246088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508849-85A1-4E7A-920F-40A25B582966}" type="datetimeFigureOut">
              <a:rPr lang="en-US" smtClean="0"/>
              <a:t>10/25/2018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D26D3B-533E-4E89-B0D7-ED356F3AE480}" type="slidenum">
              <a:rPr lang="en-US" smtClean="0"/>
              <a:t>‹#›</a:t>
            </a:fld>
            <a:endParaRPr lang="en-US"/>
          </a:p>
        </p:txBody>
      </p:sp>
    </p:spTree>
    <p:extLst>
      <p:ext uri="{BB962C8B-B14F-4D97-AF65-F5344CB8AC3E}">
        <p14:creationId xmlns:p14="http://schemas.microsoft.com/office/powerpoint/2010/main" val="15175788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508849-85A1-4E7A-920F-40A25B582966}" type="datetimeFigureOut">
              <a:rPr lang="en-US" smtClean="0"/>
              <a:t>10/25/2018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D26D3B-533E-4E89-B0D7-ED356F3AE480}" type="slidenum">
              <a:rPr lang="en-US" smtClean="0"/>
              <a:t>‹#›</a:t>
            </a:fld>
            <a:endParaRPr lang="en-US"/>
          </a:p>
        </p:txBody>
      </p:sp>
    </p:spTree>
    <p:extLst>
      <p:ext uri="{BB962C8B-B14F-4D97-AF65-F5344CB8AC3E}">
        <p14:creationId xmlns:p14="http://schemas.microsoft.com/office/powerpoint/2010/main" val="33886925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C508849-85A1-4E7A-920F-40A25B582966}" type="datetimeFigureOut">
              <a:rPr lang="en-US" smtClean="0"/>
              <a:t>10/25/2018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D26D3B-533E-4E89-B0D7-ED356F3AE480}" type="slidenum">
              <a:rPr lang="en-US" smtClean="0"/>
              <a:t>‹#›</a:t>
            </a:fld>
            <a:endParaRPr lang="en-US"/>
          </a:p>
        </p:txBody>
      </p:sp>
    </p:spTree>
    <p:extLst>
      <p:ext uri="{BB962C8B-B14F-4D97-AF65-F5344CB8AC3E}">
        <p14:creationId xmlns:p14="http://schemas.microsoft.com/office/powerpoint/2010/main" val="35593318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C508849-85A1-4E7A-920F-40A25B582966}" type="datetimeFigureOut">
              <a:rPr lang="en-US" smtClean="0"/>
              <a:t>10/25/2018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D26D3B-533E-4E89-B0D7-ED356F3AE480}" type="slidenum">
              <a:rPr lang="en-US" smtClean="0"/>
              <a:t>‹#›</a:t>
            </a:fld>
            <a:endParaRPr lang="en-US"/>
          </a:p>
        </p:txBody>
      </p:sp>
    </p:spTree>
    <p:extLst>
      <p:ext uri="{BB962C8B-B14F-4D97-AF65-F5344CB8AC3E}">
        <p14:creationId xmlns:p14="http://schemas.microsoft.com/office/powerpoint/2010/main" val="4285104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C508849-85A1-4E7A-920F-40A25B582966}" type="datetimeFigureOut">
              <a:rPr lang="en-US" smtClean="0"/>
              <a:t>10/25/2018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CD26D3B-533E-4E89-B0D7-ED356F3AE480}" type="slidenum">
              <a:rPr lang="en-US" smtClean="0"/>
              <a:t>‹#›</a:t>
            </a:fld>
            <a:endParaRPr lang="en-US"/>
          </a:p>
        </p:txBody>
      </p:sp>
    </p:spTree>
    <p:extLst>
      <p:ext uri="{BB962C8B-B14F-4D97-AF65-F5344CB8AC3E}">
        <p14:creationId xmlns:p14="http://schemas.microsoft.com/office/powerpoint/2010/main" val="21303181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C508849-85A1-4E7A-920F-40A25B582966}" type="datetimeFigureOut">
              <a:rPr lang="en-US" smtClean="0"/>
              <a:t>10/25/2018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CD26D3B-533E-4E89-B0D7-ED356F3AE480}" type="slidenum">
              <a:rPr lang="en-US" smtClean="0"/>
              <a:t>‹#›</a:t>
            </a:fld>
            <a:endParaRPr lang="en-US"/>
          </a:p>
        </p:txBody>
      </p:sp>
    </p:spTree>
    <p:extLst>
      <p:ext uri="{BB962C8B-B14F-4D97-AF65-F5344CB8AC3E}">
        <p14:creationId xmlns:p14="http://schemas.microsoft.com/office/powerpoint/2010/main" val="14164101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508849-85A1-4E7A-920F-40A25B582966}" type="datetimeFigureOut">
              <a:rPr lang="en-US" smtClean="0"/>
              <a:t>10/25/2018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CD26D3B-533E-4E89-B0D7-ED356F3AE480}" type="slidenum">
              <a:rPr lang="en-US" smtClean="0"/>
              <a:t>‹#›</a:t>
            </a:fld>
            <a:endParaRPr lang="en-US"/>
          </a:p>
        </p:txBody>
      </p:sp>
    </p:spTree>
    <p:extLst>
      <p:ext uri="{BB962C8B-B14F-4D97-AF65-F5344CB8AC3E}">
        <p14:creationId xmlns:p14="http://schemas.microsoft.com/office/powerpoint/2010/main" val="3567157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508849-85A1-4E7A-920F-40A25B582966}" type="datetimeFigureOut">
              <a:rPr lang="en-US" smtClean="0"/>
              <a:t>10/25/2018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D26D3B-533E-4E89-B0D7-ED356F3AE480}" type="slidenum">
              <a:rPr lang="en-US" smtClean="0"/>
              <a:t>‹#›</a:t>
            </a:fld>
            <a:endParaRPr lang="en-US"/>
          </a:p>
        </p:txBody>
      </p:sp>
    </p:spTree>
    <p:extLst>
      <p:ext uri="{BB962C8B-B14F-4D97-AF65-F5344CB8AC3E}">
        <p14:creationId xmlns:p14="http://schemas.microsoft.com/office/powerpoint/2010/main" val="58090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508849-85A1-4E7A-920F-40A25B582966}" type="datetimeFigureOut">
              <a:rPr lang="en-US" smtClean="0"/>
              <a:t>10/25/2018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D26D3B-533E-4E89-B0D7-ED356F3AE480}" type="slidenum">
              <a:rPr lang="en-US" smtClean="0"/>
              <a:t>‹#›</a:t>
            </a:fld>
            <a:endParaRPr lang="en-US"/>
          </a:p>
        </p:txBody>
      </p:sp>
    </p:spTree>
    <p:extLst>
      <p:ext uri="{BB962C8B-B14F-4D97-AF65-F5344CB8AC3E}">
        <p14:creationId xmlns:p14="http://schemas.microsoft.com/office/powerpoint/2010/main" val="1938603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2">
                <a:lumMod val="9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508849-85A1-4E7A-920F-40A25B582966}" type="datetimeFigureOut">
              <a:rPr lang="en-US" smtClean="0"/>
              <a:t>10/25/2018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D26D3B-533E-4E89-B0D7-ED356F3AE480}" type="slidenum">
              <a:rPr lang="en-US" smtClean="0"/>
              <a:t>‹#›</a:t>
            </a:fld>
            <a:endParaRPr lang="en-US"/>
          </a:p>
        </p:txBody>
      </p:sp>
    </p:spTree>
    <p:extLst>
      <p:ext uri="{BB962C8B-B14F-4D97-AF65-F5344CB8AC3E}">
        <p14:creationId xmlns:p14="http://schemas.microsoft.com/office/powerpoint/2010/main" val="42471993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563533" y="-43152"/>
            <a:ext cx="9064933" cy="6901152"/>
          </a:xfrm>
          <a:prstGeom prst="rect">
            <a:avLst/>
          </a:prstGeom>
        </p:spPr>
      </p:pic>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6254333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16139"/>
            <a:ext cx="10515600" cy="1325563"/>
          </a:xfrm>
        </p:spPr>
        <p:txBody>
          <a:bodyPr>
            <a:normAutofit fontScale="90000"/>
          </a:bodyPr>
          <a:lstStyle/>
          <a:p>
            <a:r>
              <a:rPr lang="en-US" dirty="0" smtClean="0">
                <a:latin typeface="Berlin Sans FB Demi" panose="020E0802020502020306" pitchFamily="34" charset="0"/>
              </a:rPr>
              <a:t>Familiarizing Yourself With Juror Beliefs Relevant To Issues Present In Your Case</a:t>
            </a:r>
            <a:r>
              <a:rPr lang="en-US" dirty="0" smtClean="0"/>
              <a:t/>
            </a:r>
            <a:br>
              <a:rPr lang="en-US" dirty="0" smtClean="0"/>
            </a:br>
            <a:endParaRPr lang="en-US" dirty="0"/>
          </a:p>
        </p:txBody>
      </p:sp>
      <p:sp>
        <p:nvSpPr>
          <p:cNvPr id="3" name="Content Placeholder 2"/>
          <p:cNvSpPr>
            <a:spLocks noGrp="1"/>
          </p:cNvSpPr>
          <p:nvPr>
            <p:ph idx="1"/>
          </p:nvPr>
        </p:nvSpPr>
        <p:spPr>
          <a:xfrm>
            <a:off x="838200" y="1421569"/>
            <a:ext cx="10515600" cy="4351338"/>
          </a:xfrm>
        </p:spPr>
        <p:txBody>
          <a:bodyPr>
            <a:noAutofit/>
          </a:bodyPr>
          <a:lstStyle/>
          <a:p>
            <a:pPr marL="0" indent="0">
              <a:buNone/>
            </a:pPr>
            <a:r>
              <a:rPr lang="en-US" sz="3200" b="1" u="sng" dirty="0" smtClean="0">
                <a:latin typeface="Berlin Sans FB Demi" panose="020E0802020502020306" pitchFamily="34" charset="0"/>
              </a:rPr>
              <a:t>Issues Present in Most Cases</a:t>
            </a:r>
            <a:endParaRPr lang="en-US" sz="3200" dirty="0" smtClean="0">
              <a:latin typeface="Berlin Sans FB Demi" panose="020E0802020502020306" pitchFamily="34" charset="0"/>
            </a:endParaRPr>
          </a:p>
          <a:p>
            <a:r>
              <a:rPr lang="en-US" sz="3200" dirty="0" smtClean="0">
                <a:latin typeface="Berlin Sans FB Demi" panose="020E0802020502020306" pitchFamily="34" charset="0"/>
              </a:rPr>
              <a:t>Beyond a Reasonable Doubt</a:t>
            </a:r>
          </a:p>
          <a:p>
            <a:r>
              <a:rPr lang="en-US" sz="3200" dirty="0" smtClean="0">
                <a:latin typeface="Berlin Sans FB Demi" panose="020E0802020502020306" pitchFamily="34" charset="0"/>
              </a:rPr>
              <a:t>Ability to Prove Mental States Beyond a Reasonable Doubt</a:t>
            </a:r>
          </a:p>
          <a:p>
            <a:r>
              <a:rPr lang="en-US" sz="3200" dirty="0" smtClean="0">
                <a:latin typeface="Berlin Sans FB Demi" panose="020E0802020502020306" pitchFamily="34" charset="0"/>
              </a:rPr>
              <a:t>Direct vs. Circumstantial Evidence</a:t>
            </a:r>
          </a:p>
          <a:p>
            <a:r>
              <a:rPr lang="en-US" sz="3200" dirty="0" smtClean="0">
                <a:latin typeface="Berlin Sans FB Demi" panose="020E0802020502020306" pitchFamily="34" charset="0"/>
              </a:rPr>
              <a:t>Police Officer Witnesses</a:t>
            </a:r>
          </a:p>
          <a:p>
            <a:r>
              <a:rPr lang="en-US" sz="3200" dirty="0" smtClean="0">
                <a:latin typeface="Berlin Sans FB Demi" panose="020E0802020502020306" pitchFamily="34" charset="0"/>
              </a:rPr>
              <a:t>Commitment to Vote Guilty if Burden of Proof is </a:t>
            </a:r>
            <a:r>
              <a:rPr lang="en-US" sz="3200" dirty="0" smtClean="0">
                <a:latin typeface="Berlin Sans FB Demi" panose="020E0802020502020306" pitchFamily="34" charset="0"/>
              </a:rPr>
              <a:t>Satisfied</a:t>
            </a:r>
          </a:p>
          <a:p>
            <a:r>
              <a:rPr lang="en-US" sz="3200" dirty="0" smtClean="0">
                <a:latin typeface="Berlin Sans FB Demi" panose="020E0802020502020306" pitchFamily="34" charset="0"/>
              </a:rPr>
              <a:t>Ability to Follow the Law</a:t>
            </a:r>
          </a:p>
          <a:p>
            <a:pPr lvl="1"/>
            <a:r>
              <a:rPr lang="en-US" sz="3200" dirty="0" smtClean="0">
                <a:latin typeface="Berlin Sans FB Demi" panose="020E0802020502020306" pitchFamily="34" charset="0"/>
              </a:rPr>
              <a:t>Juror’s Oath</a:t>
            </a:r>
            <a:endParaRPr lang="en-US" sz="3200" dirty="0">
              <a:latin typeface="Berlin Sans FB Demi" panose="020E0802020502020306" pitchFamily="34" charset="0"/>
            </a:endParaRPr>
          </a:p>
        </p:txBody>
      </p:sp>
    </p:spTree>
    <p:extLst>
      <p:ext uri="{BB962C8B-B14F-4D97-AF65-F5344CB8AC3E}">
        <p14:creationId xmlns:p14="http://schemas.microsoft.com/office/powerpoint/2010/main" val="16648349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Berlin Sans FB Demi" panose="020E0802020502020306" pitchFamily="34" charset="0"/>
              </a:rPr>
              <a:t>JUROR’S OATH</a:t>
            </a:r>
            <a:endParaRPr lang="en-US" dirty="0">
              <a:latin typeface="Berlin Sans FB Demi" panose="020E0802020502020306" pitchFamily="34" charset="0"/>
            </a:endParaRPr>
          </a:p>
        </p:txBody>
      </p:sp>
      <p:sp>
        <p:nvSpPr>
          <p:cNvPr id="3" name="Content Placeholder 2"/>
          <p:cNvSpPr>
            <a:spLocks noGrp="1"/>
          </p:cNvSpPr>
          <p:nvPr>
            <p:ph idx="1"/>
          </p:nvPr>
        </p:nvSpPr>
        <p:spPr/>
        <p:txBody>
          <a:bodyPr/>
          <a:lstStyle/>
          <a:p>
            <a:pPr marL="0" indent="0">
              <a:buNone/>
            </a:pPr>
            <a:r>
              <a:rPr lang="en-US" sz="4400" dirty="0">
                <a:latin typeface="Berlin Sans FB Demi" panose="020E0802020502020306" pitchFamily="34" charset="0"/>
              </a:rPr>
              <a:t>Do you and each of you understand and agree that you will well and truly try the cause now pending before this Court, </a:t>
            </a:r>
            <a:r>
              <a:rPr lang="en-US" sz="4400" u="sng" dirty="0">
                <a:latin typeface="Berlin Sans FB Demi" panose="020E0802020502020306" pitchFamily="34" charset="0"/>
              </a:rPr>
              <a:t>and a true verdict render according only to the evidence presented to you and to </a:t>
            </a:r>
            <a:r>
              <a:rPr lang="en-US" sz="4400" u="sng" dirty="0" smtClean="0">
                <a:latin typeface="Berlin Sans FB Demi" panose="020E0802020502020306" pitchFamily="34" charset="0"/>
              </a:rPr>
              <a:t>the instructions </a:t>
            </a:r>
            <a:r>
              <a:rPr lang="en-US" sz="4400" u="sng" dirty="0">
                <a:latin typeface="Berlin Sans FB Demi" panose="020E0802020502020306" pitchFamily="34" charset="0"/>
              </a:rPr>
              <a:t>of the Court.</a:t>
            </a:r>
            <a:r>
              <a:rPr lang="en-US" sz="4400" dirty="0">
                <a:latin typeface="Berlin Sans FB Demi" panose="020E0802020502020306" pitchFamily="34" charset="0"/>
              </a:rPr>
              <a:t>  If you agree, please answer  "I do."</a:t>
            </a:r>
          </a:p>
          <a:p>
            <a:pPr marL="0" indent="0">
              <a:buNone/>
            </a:pPr>
            <a:endParaRPr lang="en-US" dirty="0"/>
          </a:p>
        </p:txBody>
      </p:sp>
    </p:spTree>
    <p:extLst>
      <p:ext uri="{BB962C8B-B14F-4D97-AF65-F5344CB8AC3E}">
        <p14:creationId xmlns:p14="http://schemas.microsoft.com/office/powerpoint/2010/main" val="15136473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Berlin Sans FB Demi" panose="020E0802020502020306" pitchFamily="34" charset="0"/>
              </a:rPr>
              <a:t>§ 223. </a:t>
            </a:r>
            <a:r>
              <a:rPr lang="en-US" dirty="0" err="1">
                <a:latin typeface="Berlin Sans FB Demi" panose="020E0802020502020306" pitchFamily="34" charset="0"/>
              </a:rPr>
              <a:t>Voir</a:t>
            </a:r>
            <a:r>
              <a:rPr lang="en-US" dirty="0">
                <a:latin typeface="Berlin Sans FB Demi" panose="020E0802020502020306" pitchFamily="34" charset="0"/>
              </a:rPr>
              <a:t> Dire In Criminal Jury </a:t>
            </a:r>
            <a:r>
              <a:rPr lang="en-US" dirty="0" smtClean="0">
                <a:latin typeface="Berlin Sans FB Demi" panose="020E0802020502020306" pitchFamily="34" charset="0"/>
              </a:rPr>
              <a:t>Trial</a:t>
            </a:r>
            <a:endParaRPr lang="en-US" dirty="0"/>
          </a:p>
        </p:txBody>
      </p:sp>
      <p:sp>
        <p:nvSpPr>
          <p:cNvPr id="3" name="Content Placeholder 2"/>
          <p:cNvSpPr>
            <a:spLocks noGrp="1"/>
          </p:cNvSpPr>
          <p:nvPr>
            <p:ph idx="1"/>
          </p:nvPr>
        </p:nvSpPr>
        <p:spPr/>
        <p:txBody>
          <a:bodyPr>
            <a:normAutofit/>
          </a:bodyPr>
          <a:lstStyle/>
          <a:p>
            <a:pPr marL="0" indent="0">
              <a:buNone/>
            </a:pPr>
            <a:r>
              <a:rPr lang="en-US" sz="5400" dirty="0" smtClean="0">
                <a:latin typeface="Berlin Sans FB Demi" panose="020E0802020502020306" pitchFamily="34" charset="0"/>
              </a:rPr>
              <a:t>(d) “. . . Examination </a:t>
            </a:r>
            <a:r>
              <a:rPr lang="en-US" sz="5400" dirty="0">
                <a:latin typeface="Berlin Sans FB Demi" panose="020E0802020502020306" pitchFamily="34" charset="0"/>
              </a:rPr>
              <a:t>of prospective jurors shall be conducted only in aid of the exercise of challenges for cause</a:t>
            </a:r>
            <a:r>
              <a:rPr lang="en-US" sz="5400" dirty="0" smtClean="0">
                <a:latin typeface="Berlin Sans FB Demi" panose="020E0802020502020306" pitchFamily="34" charset="0"/>
              </a:rPr>
              <a:t>.”</a:t>
            </a:r>
            <a:endParaRPr lang="en-US" sz="5400" dirty="0">
              <a:latin typeface="Berlin Sans FB Demi" panose="020E0802020502020306" pitchFamily="34" charset="0"/>
            </a:endParaRPr>
          </a:p>
          <a:p>
            <a:endParaRPr lang="en-US" sz="5400" dirty="0">
              <a:latin typeface="Berlin Sans FB Demi" panose="020E0802020502020306" pitchFamily="34" charset="0"/>
            </a:endParaRPr>
          </a:p>
        </p:txBody>
      </p:sp>
    </p:spTree>
    <p:extLst>
      <p:ext uri="{BB962C8B-B14F-4D97-AF65-F5344CB8AC3E}">
        <p14:creationId xmlns:p14="http://schemas.microsoft.com/office/powerpoint/2010/main" val="6263676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Berlin Sans FB Demi" panose="020E0802020502020306" pitchFamily="34" charset="0"/>
              </a:rPr>
              <a:t>§ 225. </a:t>
            </a:r>
            <a:r>
              <a:rPr lang="en-US" dirty="0" smtClean="0">
                <a:latin typeface="Berlin Sans FB Demi" panose="020E0802020502020306" pitchFamily="34" charset="0"/>
              </a:rPr>
              <a:t>Challenges For Cause</a:t>
            </a:r>
            <a:r>
              <a:rPr lang="en-US" dirty="0"/>
              <a:t/>
            </a:r>
            <a:br>
              <a:rPr lang="en-US" dirty="0"/>
            </a:br>
            <a:endParaRPr lang="en-US" dirty="0"/>
          </a:p>
        </p:txBody>
      </p:sp>
      <p:sp>
        <p:nvSpPr>
          <p:cNvPr id="3" name="Content Placeholder 2"/>
          <p:cNvSpPr>
            <a:spLocks noGrp="1"/>
          </p:cNvSpPr>
          <p:nvPr>
            <p:ph idx="1"/>
          </p:nvPr>
        </p:nvSpPr>
        <p:spPr>
          <a:xfrm>
            <a:off x="838200" y="1417411"/>
            <a:ext cx="10515600" cy="4966456"/>
          </a:xfrm>
        </p:spPr>
        <p:txBody>
          <a:bodyPr>
            <a:normAutofit fontScale="85000" lnSpcReduction="20000"/>
          </a:bodyPr>
          <a:lstStyle/>
          <a:p>
            <a:pPr marL="0" indent="0">
              <a:buNone/>
            </a:pPr>
            <a:r>
              <a:rPr lang="en-US" b="1" dirty="0">
                <a:latin typeface="Berlin Sans FB Demi" panose="020E0802020502020306" pitchFamily="34" charset="0"/>
              </a:rPr>
              <a:t>(1)</a:t>
            </a:r>
            <a:r>
              <a:rPr lang="en-US" dirty="0">
                <a:latin typeface="Berlin Sans FB Demi" panose="020E0802020502020306" pitchFamily="34" charset="0"/>
              </a:rPr>
              <a:t> A challenge for cause, for one of the following reasons:</a:t>
            </a:r>
          </a:p>
          <a:p>
            <a:pPr marL="0" indent="0">
              <a:buNone/>
            </a:pPr>
            <a:endParaRPr lang="en-US" dirty="0">
              <a:latin typeface="Berlin Sans FB Demi" panose="020E0802020502020306" pitchFamily="34" charset="0"/>
            </a:endParaRPr>
          </a:p>
          <a:p>
            <a:pPr marL="0" indent="0">
              <a:buNone/>
            </a:pPr>
            <a:r>
              <a:rPr lang="en-US" b="1" dirty="0" smtClean="0">
                <a:latin typeface="Berlin Sans FB Demi" panose="020E0802020502020306" pitchFamily="34" charset="0"/>
              </a:rPr>
              <a:t> </a:t>
            </a:r>
            <a:r>
              <a:rPr lang="en-US" sz="3500" b="1" dirty="0" smtClean="0">
                <a:latin typeface="Berlin Sans FB Demi" panose="020E0802020502020306" pitchFamily="34" charset="0"/>
              </a:rPr>
              <a:t>(</a:t>
            </a:r>
            <a:r>
              <a:rPr lang="en-US" sz="3500" b="1" dirty="0">
                <a:latin typeface="Berlin Sans FB Demi" panose="020E0802020502020306" pitchFamily="34" charset="0"/>
              </a:rPr>
              <a:t>A)</a:t>
            </a:r>
            <a:r>
              <a:rPr lang="en-US" sz="3500" dirty="0">
                <a:latin typeface="Berlin Sans FB Demi" panose="020E0802020502020306" pitchFamily="34" charset="0"/>
              </a:rPr>
              <a:t> General disqualification—that the juror is disqualified from serving in the action on trial.</a:t>
            </a:r>
          </a:p>
          <a:p>
            <a:pPr marL="0" indent="0">
              <a:buNone/>
            </a:pPr>
            <a:endParaRPr lang="en-US" sz="3500" dirty="0">
              <a:latin typeface="Berlin Sans FB Demi" panose="020E0802020502020306" pitchFamily="34" charset="0"/>
            </a:endParaRPr>
          </a:p>
          <a:p>
            <a:pPr marL="0" indent="0">
              <a:buNone/>
            </a:pPr>
            <a:r>
              <a:rPr lang="en-US" sz="3500" b="1" dirty="0" smtClean="0">
                <a:latin typeface="Berlin Sans FB Demi" panose="020E0802020502020306" pitchFamily="34" charset="0"/>
              </a:rPr>
              <a:t> (</a:t>
            </a:r>
            <a:r>
              <a:rPr lang="en-US" sz="3500" b="1" dirty="0">
                <a:latin typeface="Berlin Sans FB Demi" panose="020E0802020502020306" pitchFamily="34" charset="0"/>
              </a:rPr>
              <a:t>B)</a:t>
            </a:r>
            <a:r>
              <a:rPr lang="en-US" sz="3500" dirty="0">
                <a:latin typeface="Berlin Sans FB Demi" panose="020E0802020502020306" pitchFamily="34" charset="0"/>
              </a:rPr>
              <a:t> Implied bias—as, when the existence of the facts as ascertained, in judgment of law disqualifies the juror</a:t>
            </a:r>
            <a:r>
              <a:rPr lang="en-US" sz="3500" dirty="0" smtClean="0">
                <a:latin typeface="Berlin Sans FB Demi" panose="020E0802020502020306" pitchFamily="34" charset="0"/>
              </a:rPr>
              <a:t>.</a:t>
            </a:r>
          </a:p>
          <a:p>
            <a:pPr marL="0" indent="0">
              <a:buNone/>
            </a:pPr>
            <a:r>
              <a:rPr lang="en-US" sz="3500" b="1" dirty="0">
                <a:latin typeface="Berlin Sans FB Demi" panose="020E0802020502020306" pitchFamily="34" charset="0"/>
              </a:rPr>
              <a:t> </a:t>
            </a:r>
            <a:endParaRPr lang="en-US" sz="3500" dirty="0">
              <a:latin typeface="Berlin Sans FB Demi" panose="020E0802020502020306" pitchFamily="34" charset="0"/>
            </a:endParaRPr>
          </a:p>
          <a:p>
            <a:pPr marL="0" indent="0">
              <a:buNone/>
            </a:pPr>
            <a:r>
              <a:rPr lang="en-US" sz="3500" b="1" dirty="0" smtClean="0">
                <a:latin typeface="Berlin Sans FB Demi" panose="020E0802020502020306" pitchFamily="34" charset="0"/>
              </a:rPr>
              <a:t> (</a:t>
            </a:r>
            <a:r>
              <a:rPr lang="en-US" sz="3500" b="1" dirty="0">
                <a:latin typeface="Berlin Sans FB Demi" panose="020E0802020502020306" pitchFamily="34" charset="0"/>
              </a:rPr>
              <a:t>C)</a:t>
            </a:r>
            <a:r>
              <a:rPr lang="en-US" sz="3500" dirty="0">
                <a:latin typeface="Berlin Sans FB Demi" panose="020E0802020502020306" pitchFamily="34" charset="0"/>
              </a:rPr>
              <a:t> Actual bias—the existence of a state of mind on the part of the juror in reference to the case, or to any of the parties, which will prevent the juror from acting with entire impartiality, and without prejudice to the substantial rights of any party.</a:t>
            </a:r>
          </a:p>
          <a:p>
            <a:pPr marL="0" indent="0">
              <a:buNone/>
            </a:pPr>
            <a:endParaRPr lang="en-US" dirty="0"/>
          </a:p>
        </p:txBody>
      </p:sp>
    </p:spTree>
    <p:extLst>
      <p:ext uri="{BB962C8B-B14F-4D97-AF65-F5344CB8AC3E}">
        <p14:creationId xmlns:p14="http://schemas.microsoft.com/office/powerpoint/2010/main" val="24942835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erlin Sans FB Demi" panose="020E0802020502020306" pitchFamily="34" charset="0"/>
                <a:cs typeface="Aharoni" panose="02010803020104030203" pitchFamily="2" charset="-79"/>
              </a:rPr>
              <a:t>§ 203. Persons Not Qualified To Be Jurors</a:t>
            </a:r>
            <a:endParaRPr lang="en-US" dirty="0">
              <a:latin typeface="Berlin Sans FB Demi" panose="020E0802020502020306" pitchFamily="34" charset="0"/>
              <a:cs typeface="Aharoni" panose="02010803020104030203" pitchFamily="2" charset="-79"/>
            </a:endParaRPr>
          </a:p>
        </p:txBody>
      </p:sp>
      <p:sp>
        <p:nvSpPr>
          <p:cNvPr id="3" name="Content Placeholder 2"/>
          <p:cNvSpPr>
            <a:spLocks noGrp="1"/>
          </p:cNvSpPr>
          <p:nvPr>
            <p:ph idx="1"/>
          </p:nvPr>
        </p:nvSpPr>
        <p:spPr/>
        <p:txBody>
          <a:bodyPr>
            <a:normAutofit/>
          </a:bodyPr>
          <a:lstStyle/>
          <a:p>
            <a:r>
              <a:rPr lang="en-US" sz="3200" b="1" dirty="0">
                <a:latin typeface="Berlin Sans FB Demi" panose="020E0802020502020306" pitchFamily="34" charset="0"/>
                <a:cs typeface="Aharoni" panose="02010803020104030203" pitchFamily="2" charset="-79"/>
              </a:rPr>
              <a:t>(a)</a:t>
            </a:r>
            <a:r>
              <a:rPr lang="en-US" sz="3200" dirty="0">
                <a:latin typeface="Berlin Sans FB Demi" panose="020E0802020502020306" pitchFamily="34" charset="0"/>
                <a:cs typeface="Aharoni" panose="02010803020104030203" pitchFamily="2" charset="-79"/>
              </a:rPr>
              <a:t> All persons are eligible and qualified to be prospective trial jurors, except the following</a:t>
            </a:r>
            <a:r>
              <a:rPr lang="en-US" sz="3200" dirty="0" smtClean="0">
                <a:latin typeface="Berlin Sans FB Demi" panose="020E0802020502020306" pitchFamily="34" charset="0"/>
                <a:cs typeface="Aharoni" panose="02010803020104030203" pitchFamily="2" charset="-79"/>
              </a:rPr>
              <a:t>:</a:t>
            </a:r>
          </a:p>
          <a:p>
            <a:pPr marL="0" indent="0">
              <a:buNone/>
            </a:pPr>
            <a:endParaRPr lang="en-US" sz="3200" dirty="0">
              <a:latin typeface="Berlin Sans FB Demi" panose="020E0802020502020306" pitchFamily="34" charset="0"/>
              <a:cs typeface="Aharoni" panose="02010803020104030203" pitchFamily="2" charset="-79"/>
            </a:endParaRPr>
          </a:p>
          <a:p>
            <a:pPr lvl="1"/>
            <a:r>
              <a:rPr lang="en-US" sz="3200" dirty="0" smtClean="0">
                <a:latin typeface="Berlin Sans FB Demi" panose="020E0802020502020306" pitchFamily="34" charset="0"/>
                <a:cs typeface="Aharoni" panose="02010803020104030203" pitchFamily="2" charset="-79"/>
              </a:rPr>
              <a:t>Minors / Felons / Out of County Residents / Conserved individuals </a:t>
            </a:r>
          </a:p>
          <a:p>
            <a:pPr marL="457200" lvl="1" indent="0">
              <a:buNone/>
            </a:pPr>
            <a:endParaRPr lang="en-US" sz="3200" dirty="0" smtClean="0">
              <a:latin typeface="Berlin Sans FB Demi" panose="020E0802020502020306" pitchFamily="34" charset="0"/>
              <a:cs typeface="Aharoni" panose="02010803020104030203" pitchFamily="2" charset="-79"/>
            </a:endParaRPr>
          </a:p>
          <a:p>
            <a:pPr lvl="1"/>
            <a:r>
              <a:rPr lang="en-US" sz="3200" b="1" u="sng" dirty="0" smtClean="0">
                <a:latin typeface="Berlin Sans FB Demi" panose="020E0802020502020306" pitchFamily="34" charset="0"/>
                <a:cs typeface="Aharoni" panose="02010803020104030203" pitchFamily="2" charset="-79"/>
              </a:rPr>
              <a:t>“Persons </a:t>
            </a:r>
            <a:r>
              <a:rPr lang="en-US" sz="3200" b="1" u="sng" dirty="0">
                <a:latin typeface="Berlin Sans FB Demi" panose="020E0802020502020306" pitchFamily="34" charset="0"/>
                <a:cs typeface="Aharoni" panose="02010803020104030203" pitchFamily="2" charset="-79"/>
              </a:rPr>
              <a:t>who are not possessed of sufficient knowledge of the English </a:t>
            </a:r>
            <a:r>
              <a:rPr lang="en-US" sz="3200" b="1" u="sng" dirty="0" smtClean="0">
                <a:latin typeface="Berlin Sans FB Demi" panose="020E0802020502020306" pitchFamily="34" charset="0"/>
                <a:cs typeface="Aharoni" panose="02010803020104030203" pitchFamily="2" charset="-79"/>
              </a:rPr>
              <a:t>language</a:t>
            </a:r>
            <a:r>
              <a:rPr lang="en-US" sz="3200" dirty="0" smtClean="0">
                <a:latin typeface="Berlin Sans FB Demi" panose="020E0802020502020306" pitchFamily="34" charset="0"/>
                <a:cs typeface="Aharoni" panose="02010803020104030203" pitchFamily="2" charset="-79"/>
              </a:rPr>
              <a:t> . . .”</a:t>
            </a:r>
            <a:endParaRPr lang="en-US" sz="3200" dirty="0">
              <a:latin typeface="Berlin Sans FB Demi" panose="020E0802020502020306" pitchFamily="34" charset="0"/>
              <a:cs typeface="Aharoni" panose="02010803020104030203" pitchFamily="2" charset="-79"/>
            </a:endParaRPr>
          </a:p>
        </p:txBody>
      </p:sp>
    </p:spTree>
    <p:extLst>
      <p:ext uri="{BB962C8B-B14F-4D97-AF65-F5344CB8AC3E}">
        <p14:creationId xmlns:p14="http://schemas.microsoft.com/office/powerpoint/2010/main" val="14928660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Berlin Sans FB Demi" panose="020E0802020502020306" pitchFamily="34" charset="0"/>
              </a:rPr>
              <a:t>NON-ENGLISH SPEAKERS</a:t>
            </a:r>
            <a:endParaRPr lang="en-US" dirty="0">
              <a:latin typeface="Berlin Sans FB Demi" panose="020E0802020502020306" pitchFamily="34" charset="0"/>
            </a:endParaRPr>
          </a:p>
        </p:txBody>
      </p:sp>
      <p:sp>
        <p:nvSpPr>
          <p:cNvPr id="3" name="Content Placeholder 2"/>
          <p:cNvSpPr>
            <a:spLocks noGrp="1"/>
          </p:cNvSpPr>
          <p:nvPr>
            <p:ph idx="1"/>
          </p:nvPr>
        </p:nvSpPr>
        <p:spPr>
          <a:xfrm>
            <a:off x="685800" y="1690688"/>
            <a:ext cx="10947400" cy="4570412"/>
          </a:xfrm>
        </p:spPr>
        <p:txBody>
          <a:bodyPr/>
          <a:lstStyle/>
          <a:p>
            <a:pPr marL="0" indent="0">
              <a:buNone/>
            </a:pPr>
            <a:r>
              <a:rPr lang="en-US" sz="4000" b="1" dirty="0" smtClean="0">
                <a:latin typeface="Berlin Sans FB Demi" panose="020E0802020502020306" pitchFamily="34" charset="0"/>
              </a:rPr>
              <a:t>IF </a:t>
            </a:r>
            <a:r>
              <a:rPr lang="en-US" sz="4000" b="1" dirty="0">
                <a:latin typeface="Berlin Sans FB Demi" panose="020E0802020502020306" pitchFamily="34" charset="0"/>
              </a:rPr>
              <a:t>A JUROR DOES NOT POSSESS SUFFICIENT FLUENCY IN ENGLISH TO UNDERSTAND THE EVIDENCE AND ENGAGE IN DELIBERATIONS </a:t>
            </a:r>
            <a:r>
              <a:rPr lang="en-US" sz="4000" b="1" dirty="0" smtClean="0">
                <a:latin typeface="Berlin Sans FB Demi" panose="020E0802020502020306" pitchFamily="34" charset="0"/>
              </a:rPr>
              <a:t>(BOTH HEARING </a:t>
            </a:r>
            <a:r>
              <a:rPr lang="en-US" sz="4000" b="1" dirty="0">
                <a:latin typeface="Berlin Sans FB Demi" panose="020E0802020502020306" pitchFamily="34" charset="0"/>
              </a:rPr>
              <a:t>OTHERS OPINIONS AND EXPRESSING THEIR OWN) . . . THEY SHOULD NOT BE ON THE JURY </a:t>
            </a:r>
            <a:r>
              <a:rPr lang="en-US" sz="4000" b="1" u="sng" dirty="0">
                <a:latin typeface="Berlin Sans FB Demi" panose="020E0802020502020306" pitchFamily="34" charset="0"/>
              </a:rPr>
              <a:t>AND</a:t>
            </a:r>
            <a:r>
              <a:rPr lang="en-US" sz="4000" b="1" dirty="0">
                <a:latin typeface="Berlin Sans FB Demi" panose="020E0802020502020306" pitchFamily="34" charset="0"/>
              </a:rPr>
              <a:t> YOU SHOULD NOT HAVE TO BURN A PEREMPTORY.</a:t>
            </a:r>
            <a:endParaRPr lang="en-US" sz="4000" dirty="0">
              <a:latin typeface="Berlin Sans FB Demi" panose="020E0802020502020306" pitchFamily="34" charset="0"/>
            </a:endParaRPr>
          </a:p>
          <a:p>
            <a:endParaRPr lang="en-US" dirty="0"/>
          </a:p>
        </p:txBody>
      </p:sp>
    </p:spTree>
    <p:extLst>
      <p:ext uri="{BB962C8B-B14F-4D97-AF65-F5344CB8AC3E}">
        <p14:creationId xmlns:p14="http://schemas.microsoft.com/office/powerpoint/2010/main" val="5146347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Berlin Sans FB Demi" panose="020E0802020502020306" pitchFamily="34" charset="0"/>
              </a:rPr>
              <a:t>§ 223. </a:t>
            </a:r>
            <a:r>
              <a:rPr lang="en-US" dirty="0" err="1" smtClean="0">
                <a:latin typeface="Berlin Sans FB Demi" panose="020E0802020502020306" pitchFamily="34" charset="0"/>
              </a:rPr>
              <a:t>Voir</a:t>
            </a:r>
            <a:r>
              <a:rPr lang="en-US" dirty="0" smtClean="0">
                <a:latin typeface="Berlin Sans FB Demi" panose="020E0802020502020306" pitchFamily="34" charset="0"/>
              </a:rPr>
              <a:t> Dire In Criminal Jury </a:t>
            </a:r>
            <a:r>
              <a:rPr lang="en-US" dirty="0" smtClean="0">
                <a:latin typeface="Berlin Sans FB Demi" panose="020E0802020502020306" pitchFamily="34" charset="0"/>
              </a:rPr>
              <a:t>Trial cont.</a:t>
            </a:r>
            <a:r>
              <a:rPr lang="en-US" dirty="0"/>
              <a:t/>
            </a:r>
            <a:br>
              <a:rPr lang="en-US" dirty="0"/>
            </a:br>
            <a:endParaRPr lang="en-US" dirty="0"/>
          </a:p>
        </p:txBody>
      </p:sp>
      <p:sp>
        <p:nvSpPr>
          <p:cNvPr id="3" name="Content Placeholder 2"/>
          <p:cNvSpPr>
            <a:spLocks noGrp="1"/>
          </p:cNvSpPr>
          <p:nvPr>
            <p:ph idx="1"/>
          </p:nvPr>
        </p:nvSpPr>
        <p:spPr/>
        <p:txBody>
          <a:bodyPr/>
          <a:lstStyle/>
          <a:p>
            <a:pPr marL="0" indent="0">
              <a:buNone/>
            </a:pPr>
            <a:r>
              <a:rPr lang="en-US" sz="4800" dirty="0" smtClean="0">
                <a:latin typeface="Berlin Sans FB Demi" panose="020E0802020502020306" pitchFamily="34" charset="0"/>
              </a:rPr>
              <a:t>(b)(1)</a:t>
            </a:r>
            <a:r>
              <a:rPr lang="en-US" sz="4800" dirty="0">
                <a:latin typeface="Berlin Sans FB Demi" panose="020E0802020502020306" pitchFamily="34" charset="0"/>
              </a:rPr>
              <a:t> </a:t>
            </a:r>
            <a:r>
              <a:rPr lang="en-US" dirty="0"/>
              <a:t> </a:t>
            </a:r>
            <a:r>
              <a:rPr lang="en-US" dirty="0" smtClean="0"/>
              <a:t>“. . . </a:t>
            </a:r>
            <a:r>
              <a:rPr lang="en-US" sz="4800" dirty="0" smtClean="0">
                <a:latin typeface="Berlin Sans FB Demi" panose="020E0802020502020306" pitchFamily="34" charset="0"/>
              </a:rPr>
              <a:t>the </a:t>
            </a:r>
            <a:r>
              <a:rPr lang="en-US" sz="4800" dirty="0">
                <a:latin typeface="Berlin Sans FB Demi" panose="020E0802020502020306" pitchFamily="34" charset="0"/>
              </a:rPr>
              <a:t>trial judge shall permit liberal and probing examination calculated to discover bias or prejudice with regard to the circumstances of the particular case or the parties before the court</a:t>
            </a:r>
            <a:r>
              <a:rPr lang="en-US" sz="4800" dirty="0" smtClean="0">
                <a:latin typeface="Berlin Sans FB Demi" panose="020E0802020502020306" pitchFamily="34" charset="0"/>
              </a:rPr>
              <a:t>.”</a:t>
            </a:r>
            <a:endParaRPr lang="en-US" sz="4800" dirty="0">
              <a:latin typeface="Berlin Sans FB Demi" panose="020E0802020502020306" pitchFamily="34" charset="0"/>
            </a:endParaRPr>
          </a:p>
        </p:txBody>
      </p:sp>
    </p:spTree>
    <p:extLst>
      <p:ext uri="{BB962C8B-B14F-4D97-AF65-F5344CB8AC3E}">
        <p14:creationId xmlns:p14="http://schemas.microsoft.com/office/powerpoint/2010/main" val="37897748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erlin Sans FB Demi" panose="020E0802020502020306" pitchFamily="34" charset="0"/>
              </a:rPr>
              <a:t>§ 223. </a:t>
            </a:r>
            <a:r>
              <a:rPr lang="en-US" dirty="0" err="1" smtClean="0">
                <a:latin typeface="Berlin Sans FB Demi" panose="020E0802020502020306" pitchFamily="34" charset="0"/>
              </a:rPr>
              <a:t>Voir</a:t>
            </a:r>
            <a:r>
              <a:rPr lang="en-US" dirty="0" smtClean="0">
                <a:latin typeface="Berlin Sans FB Demi" panose="020E0802020502020306" pitchFamily="34" charset="0"/>
              </a:rPr>
              <a:t> Dire In Criminal Jury Trial </a:t>
            </a:r>
            <a:r>
              <a:rPr lang="en-US" dirty="0" smtClean="0">
                <a:latin typeface="Berlin Sans FB Demi" panose="020E0802020502020306" pitchFamily="34" charset="0"/>
              </a:rPr>
              <a:t>cont</a:t>
            </a:r>
            <a:r>
              <a:rPr lang="en-US" dirty="0" smtClean="0">
                <a:latin typeface="Berlin Sans FB Demi" panose="020E0802020502020306" pitchFamily="34" charset="0"/>
              </a:rPr>
              <a:t>.</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sz="3600" b="1" dirty="0" smtClean="0">
                <a:latin typeface="Berlin Sans FB Demi" panose="020E0802020502020306" pitchFamily="34" charset="0"/>
              </a:rPr>
              <a:t>(b)(2</a:t>
            </a:r>
            <a:r>
              <a:rPr lang="en-US" sz="3600" b="1" dirty="0">
                <a:latin typeface="Berlin Sans FB Demi" panose="020E0802020502020306" pitchFamily="34" charset="0"/>
              </a:rPr>
              <a:t>)</a:t>
            </a:r>
            <a:r>
              <a:rPr lang="en-US" sz="3600" dirty="0">
                <a:latin typeface="Berlin Sans FB Demi" panose="020E0802020502020306" pitchFamily="34" charset="0"/>
              </a:rPr>
              <a:t> The trial judge shall not impose specific unreasonable or arbitrary time limits or establish an inflexible time limit policy for </a:t>
            </a:r>
            <a:r>
              <a:rPr lang="en-US" sz="3600" dirty="0" err="1">
                <a:latin typeface="Berlin Sans FB Demi" panose="020E0802020502020306" pitchFamily="34" charset="0"/>
              </a:rPr>
              <a:t>voir</a:t>
            </a:r>
            <a:r>
              <a:rPr lang="en-US" sz="3600" dirty="0">
                <a:latin typeface="Berlin Sans FB Demi" panose="020E0802020502020306" pitchFamily="34" charset="0"/>
              </a:rPr>
              <a:t> dire. As </a:t>
            </a:r>
            <a:r>
              <a:rPr lang="en-US" sz="3600" dirty="0" err="1">
                <a:latin typeface="Berlin Sans FB Demi" panose="020E0802020502020306" pitchFamily="34" charset="0"/>
              </a:rPr>
              <a:t>voir</a:t>
            </a:r>
            <a:r>
              <a:rPr lang="en-US" sz="3600" dirty="0">
                <a:latin typeface="Berlin Sans FB Demi" panose="020E0802020502020306" pitchFamily="34" charset="0"/>
              </a:rPr>
              <a:t> dire proceeds, the trial judge shall permit supplemental time for questioning based on individual responses or conduct of jurors that may evince attitudes inconsistent with suitability to serve as a </a:t>
            </a:r>
            <a:r>
              <a:rPr lang="en-US" sz="3600" u="sng" dirty="0">
                <a:latin typeface="Berlin Sans FB Demi" panose="020E0802020502020306" pitchFamily="34" charset="0"/>
              </a:rPr>
              <a:t>fair and impartial juror </a:t>
            </a:r>
            <a:r>
              <a:rPr lang="en-US" sz="3600" dirty="0">
                <a:latin typeface="Berlin Sans FB Demi" panose="020E0802020502020306" pitchFamily="34" charset="0"/>
              </a:rPr>
              <a:t>in the particular case.</a:t>
            </a:r>
          </a:p>
          <a:p>
            <a:pPr marL="0" indent="0">
              <a:buNone/>
            </a:pPr>
            <a:endParaRPr lang="en-US" dirty="0"/>
          </a:p>
        </p:txBody>
      </p:sp>
    </p:spTree>
    <p:extLst>
      <p:ext uri="{BB962C8B-B14F-4D97-AF65-F5344CB8AC3E}">
        <p14:creationId xmlns:p14="http://schemas.microsoft.com/office/powerpoint/2010/main" val="36686880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erlin Sans FB Demi" panose="020E0802020502020306" pitchFamily="34" charset="0"/>
              </a:rPr>
              <a:t>§ 223. </a:t>
            </a:r>
            <a:r>
              <a:rPr lang="en-US" dirty="0" err="1" smtClean="0">
                <a:latin typeface="Berlin Sans FB Demi" panose="020E0802020502020306" pitchFamily="34" charset="0"/>
              </a:rPr>
              <a:t>Voir</a:t>
            </a:r>
            <a:r>
              <a:rPr lang="en-US" dirty="0" smtClean="0">
                <a:latin typeface="Berlin Sans FB Demi" panose="020E0802020502020306" pitchFamily="34" charset="0"/>
              </a:rPr>
              <a:t> Dire In Criminal Jury Trial Cont.</a:t>
            </a:r>
            <a:endParaRPr lang="en-US" dirty="0"/>
          </a:p>
        </p:txBody>
      </p:sp>
      <p:sp>
        <p:nvSpPr>
          <p:cNvPr id="3" name="Content Placeholder 2"/>
          <p:cNvSpPr>
            <a:spLocks noGrp="1"/>
          </p:cNvSpPr>
          <p:nvPr>
            <p:ph idx="1"/>
          </p:nvPr>
        </p:nvSpPr>
        <p:spPr/>
        <p:txBody>
          <a:bodyPr/>
          <a:lstStyle/>
          <a:p>
            <a:pPr marL="0" indent="0">
              <a:buNone/>
            </a:pPr>
            <a:r>
              <a:rPr lang="en-US" sz="4800" b="1" dirty="0" smtClean="0"/>
              <a:t>(b)(</a:t>
            </a:r>
            <a:r>
              <a:rPr lang="en-US" sz="4800" b="1" dirty="0" smtClean="0"/>
              <a:t>3</a:t>
            </a:r>
            <a:r>
              <a:rPr lang="en-US" sz="4800" b="1" dirty="0" smtClean="0"/>
              <a:t>) “. . . </a:t>
            </a:r>
            <a:r>
              <a:rPr lang="en-US" sz="4800" b="1" dirty="0" smtClean="0"/>
              <a:t>an </a:t>
            </a:r>
            <a:r>
              <a:rPr lang="en-US" sz="4800" b="1" dirty="0" smtClean="0"/>
              <a:t>‘</a:t>
            </a:r>
            <a:r>
              <a:rPr lang="en-US" sz="4800" b="1" dirty="0" smtClean="0"/>
              <a:t>improper question’ </a:t>
            </a:r>
            <a:r>
              <a:rPr lang="en-US" sz="4800" b="1" dirty="0"/>
              <a:t>is any question that, as its dominant purpose, attempts to precondition the prospective jurors to a particular result or indoctrinate the jury</a:t>
            </a:r>
            <a:r>
              <a:rPr lang="en-US" sz="4800" b="1" dirty="0" smtClean="0"/>
              <a:t>.”</a:t>
            </a:r>
            <a:endParaRPr lang="en-US" sz="4800" dirty="0"/>
          </a:p>
          <a:p>
            <a:endParaRPr lang="en-US" dirty="0"/>
          </a:p>
        </p:txBody>
      </p:sp>
    </p:spTree>
    <p:extLst>
      <p:ext uri="{BB962C8B-B14F-4D97-AF65-F5344CB8AC3E}">
        <p14:creationId xmlns:p14="http://schemas.microsoft.com/office/powerpoint/2010/main" val="33061034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r>
              <a:rPr lang="en-US" u="sng" dirty="0" smtClean="0">
                <a:latin typeface="Berlin Sans FB Demi" panose="020E0802020502020306" pitchFamily="34" charset="0"/>
              </a:rPr>
              <a:t>What Are You Trying to Accomplish???</a:t>
            </a:r>
            <a:endParaRPr lang="en-US" u="sng" dirty="0">
              <a:latin typeface="Berlin Sans FB Demi" panose="020E0802020502020306" pitchFamily="34" charset="0"/>
            </a:endParaRPr>
          </a:p>
        </p:txBody>
      </p:sp>
      <p:sp>
        <p:nvSpPr>
          <p:cNvPr id="3" name="Content Placeholder 2"/>
          <p:cNvSpPr>
            <a:spLocks noGrp="1"/>
          </p:cNvSpPr>
          <p:nvPr>
            <p:ph idx="1"/>
          </p:nvPr>
        </p:nvSpPr>
        <p:spPr>
          <a:xfrm>
            <a:off x="838200" y="1165754"/>
            <a:ext cx="10515600" cy="5692245"/>
          </a:xfrm>
        </p:spPr>
        <p:txBody>
          <a:bodyPr>
            <a:normAutofit lnSpcReduction="10000"/>
          </a:bodyPr>
          <a:lstStyle/>
          <a:p>
            <a:r>
              <a:rPr lang="en-US" dirty="0" smtClean="0">
                <a:latin typeface="Berlin Sans FB Demi" panose="020E0802020502020306" pitchFamily="34" charset="0"/>
              </a:rPr>
              <a:t>Familiarizing yourself with Juror beliefs relevant to issues present in your case</a:t>
            </a:r>
          </a:p>
          <a:p>
            <a:endParaRPr lang="en-US" dirty="0">
              <a:latin typeface="Berlin Sans FB Demi" panose="020E0802020502020306" pitchFamily="34" charset="0"/>
            </a:endParaRPr>
          </a:p>
          <a:p>
            <a:r>
              <a:rPr lang="en-US" dirty="0" smtClean="0">
                <a:latin typeface="Berlin Sans FB Demi" panose="020E0802020502020306" pitchFamily="34" charset="0"/>
              </a:rPr>
              <a:t>Pushing a favorable juror away from a defense challenge for cause.</a:t>
            </a:r>
          </a:p>
          <a:p>
            <a:endParaRPr lang="en-US" dirty="0">
              <a:latin typeface="Berlin Sans FB Demi" panose="020E0802020502020306" pitchFamily="34" charset="0"/>
            </a:endParaRPr>
          </a:p>
          <a:p>
            <a:r>
              <a:rPr lang="en-US" dirty="0" smtClean="0">
                <a:latin typeface="Berlin Sans FB Demi" panose="020E0802020502020306" pitchFamily="34" charset="0"/>
              </a:rPr>
              <a:t>Pushing an unfavorable juror towards a prosecution challenge for cause.</a:t>
            </a:r>
          </a:p>
          <a:p>
            <a:endParaRPr lang="en-US" dirty="0">
              <a:latin typeface="Berlin Sans FB Demi" panose="020E0802020502020306" pitchFamily="34" charset="0"/>
            </a:endParaRPr>
          </a:p>
          <a:p>
            <a:r>
              <a:rPr lang="en-US" dirty="0" smtClean="0">
                <a:latin typeface="Berlin Sans FB Demi" panose="020E0802020502020306" pitchFamily="34" charset="0"/>
              </a:rPr>
              <a:t>Prepare jurors for the weaknesses in your case</a:t>
            </a:r>
            <a:r>
              <a:rPr lang="en-US" dirty="0" smtClean="0">
                <a:latin typeface="Berlin Sans FB Demi" panose="020E0802020502020306" pitchFamily="34" charset="0"/>
              </a:rPr>
              <a:t>.</a:t>
            </a:r>
          </a:p>
          <a:p>
            <a:pPr marL="0" indent="0">
              <a:buNone/>
            </a:pPr>
            <a:endParaRPr lang="en-US" dirty="0">
              <a:latin typeface="Berlin Sans FB Demi" panose="020E0802020502020306" pitchFamily="34" charset="0"/>
            </a:endParaRPr>
          </a:p>
          <a:p>
            <a:r>
              <a:rPr lang="en-US" dirty="0" smtClean="0">
                <a:latin typeface="Berlin Sans FB Demi" panose="020E0802020502020306" pitchFamily="34" charset="0"/>
              </a:rPr>
              <a:t>Introducing yourself to the Jury (what perception of you do want to leave them with).</a:t>
            </a:r>
            <a:endParaRPr lang="en-US" dirty="0">
              <a:latin typeface="Berlin Sans FB Demi" panose="020E0802020502020306" pitchFamily="34" charset="0"/>
            </a:endParaRPr>
          </a:p>
        </p:txBody>
      </p:sp>
    </p:spTree>
    <p:extLst>
      <p:ext uri="{BB962C8B-B14F-4D97-AF65-F5344CB8AC3E}">
        <p14:creationId xmlns:p14="http://schemas.microsoft.com/office/powerpoint/2010/main" val="161274494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413</TotalTime>
  <Words>338</Words>
  <Application>Microsoft Office PowerPoint</Application>
  <PresentationFormat>Widescreen</PresentationFormat>
  <Paragraphs>45</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Aharoni</vt:lpstr>
      <vt:lpstr>Arial</vt:lpstr>
      <vt:lpstr>Berlin Sans FB Demi</vt:lpstr>
      <vt:lpstr>Calibri</vt:lpstr>
      <vt:lpstr>Calibri Light</vt:lpstr>
      <vt:lpstr>Office Theme</vt:lpstr>
      <vt:lpstr>PowerPoint Presentation</vt:lpstr>
      <vt:lpstr>§ 223. Voir Dire In Criminal Jury Trial</vt:lpstr>
      <vt:lpstr>§ 225. Challenges For Cause </vt:lpstr>
      <vt:lpstr>§ 203. Persons Not Qualified To Be Jurors</vt:lpstr>
      <vt:lpstr>NON-ENGLISH SPEAKERS</vt:lpstr>
      <vt:lpstr>§ 223. Voir Dire In Criminal Jury Trial cont. </vt:lpstr>
      <vt:lpstr>§ 223. Voir Dire In Criminal Jury Trial cont.</vt:lpstr>
      <vt:lpstr>§ 223. Voir Dire In Criminal Jury Trial Cont.</vt:lpstr>
      <vt:lpstr>What Are You Trying to Accomplish???</vt:lpstr>
      <vt:lpstr>Familiarizing Yourself With Juror Beliefs Relevant To Issues Present In Your Case </vt:lpstr>
      <vt:lpstr>JUROR’S OATH</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Morris Maya</dc:creator>
  <cp:lastModifiedBy>Morris Maya</cp:lastModifiedBy>
  <cp:revision>5</cp:revision>
  <dcterms:created xsi:type="dcterms:W3CDTF">2018-10-24T23:15:02Z</dcterms:created>
  <dcterms:modified xsi:type="dcterms:W3CDTF">2018-10-25T21:46:52Z</dcterms:modified>
</cp:coreProperties>
</file>