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6" r:id="rId3"/>
    <p:sldId id="257" r:id="rId4"/>
    <p:sldId id="267" r:id="rId5"/>
    <p:sldId id="269" r:id="rId6"/>
    <p:sldId id="289" r:id="rId7"/>
    <p:sldId id="281" r:id="rId8"/>
    <p:sldId id="282" r:id="rId9"/>
    <p:sldId id="287" r:id="rId10"/>
    <p:sldId id="284" r:id="rId11"/>
    <p:sldId id="283" r:id="rId12"/>
    <p:sldId id="290" r:id="rId13"/>
    <p:sldId id="291" r:id="rId14"/>
    <p:sldId id="276" r:id="rId15"/>
    <p:sldId id="275" r:id="rId16"/>
    <p:sldId id="292" r:id="rId17"/>
    <p:sldId id="286" r:id="rId18"/>
    <p:sldId id="285"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60"/>
  </p:normalViewPr>
  <p:slideViewPr>
    <p:cSldViewPr>
      <p:cViewPr varScale="1">
        <p:scale>
          <a:sx n="122" d="100"/>
          <a:sy n="122" d="100"/>
        </p:scale>
        <p:origin x="12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B7FAE95-FA4A-47CA-93FB-BE661B280F42}" type="datetimeFigureOut">
              <a:rPr lang="en-US" smtClean="0"/>
              <a:t>8/20/2021</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FBFA2FE-B8B3-4558-A190-C28B3C6482A2}" type="slidenum">
              <a:rPr lang="en-US" smtClean="0"/>
              <a:t>‹#›</a:t>
            </a:fld>
            <a:endParaRPr lang="en-US"/>
          </a:p>
        </p:txBody>
      </p:sp>
    </p:spTree>
    <p:extLst>
      <p:ext uri="{BB962C8B-B14F-4D97-AF65-F5344CB8AC3E}">
        <p14:creationId xmlns:p14="http://schemas.microsoft.com/office/powerpoint/2010/main" val="1258344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4CA3613-E7AE-4395-B244-FB48F678C2DA}" type="datetimeFigureOut">
              <a:rPr lang="en-US" smtClean="0"/>
              <a:t>8/20/2021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B1C0C26-9BF7-4E82-AE67-DF81955F2A25}" type="slidenum">
              <a:rPr lang="en-US" smtClean="0"/>
              <a:t>‹#›</a:t>
            </a:fld>
            <a:endParaRPr lang="en-US" dirty="0"/>
          </a:p>
        </p:txBody>
      </p:sp>
    </p:spTree>
    <p:extLst>
      <p:ext uri="{BB962C8B-B14F-4D97-AF65-F5344CB8AC3E}">
        <p14:creationId xmlns:p14="http://schemas.microsoft.com/office/powerpoint/2010/main" val="279783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33115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357449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118425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377392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359399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231631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140852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260604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133101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131115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DDDA9-A7AC-4C06-B45B-1317E2895B0E}" type="datetimeFigureOut">
              <a:rPr lang="en-US" smtClean="0"/>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950635-D0AF-4DA3-9A19-A7F1B3E8AE40}" type="slidenum">
              <a:rPr lang="en-US" smtClean="0"/>
              <a:t>‹#›</a:t>
            </a:fld>
            <a:endParaRPr lang="en-US" dirty="0"/>
          </a:p>
        </p:txBody>
      </p:sp>
    </p:spTree>
    <p:extLst>
      <p:ext uri="{BB962C8B-B14F-4D97-AF65-F5344CB8AC3E}">
        <p14:creationId xmlns:p14="http://schemas.microsoft.com/office/powerpoint/2010/main" val="185310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DDDA9-A7AC-4C06-B45B-1317E2895B0E}" type="datetimeFigureOut">
              <a:rPr lang="en-US" smtClean="0"/>
              <a:t>8/20/2021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50635-D0AF-4DA3-9A19-A7F1B3E8AE40}" type="slidenum">
              <a:rPr lang="en-US" smtClean="0"/>
              <a:t>‹#›</a:t>
            </a:fld>
            <a:endParaRPr lang="en-US" dirty="0"/>
          </a:p>
        </p:txBody>
      </p:sp>
    </p:spTree>
    <p:extLst>
      <p:ext uri="{BB962C8B-B14F-4D97-AF65-F5344CB8AC3E}">
        <p14:creationId xmlns:p14="http://schemas.microsoft.com/office/powerpoint/2010/main" val="18848428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https://thebottomline.as.ucsb.edu/wp-content/uploads/2011/02/CouchBurning-1-696x394.jpg"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Law of Arson in California </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14039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Arson Investigations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Go to the scene</a:t>
            </a:r>
          </a:p>
          <a:p>
            <a:r>
              <a:rPr lang="en-US" dirty="0" smtClean="0"/>
              <a:t>Have fire investigator (your expert) walk you through it and explain his / her conclusions</a:t>
            </a:r>
          </a:p>
          <a:p>
            <a:r>
              <a:rPr lang="en-US" dirty="0" smtClean="0"/>
              <a:t>Know local arson investigators</a:t>
            </a:r>
          </a:p>
          <a:p>
            <a:pPr lvl="1"/>
            <a:r>
              <a:rPr lang="en-US" dirty="0" smtClean="0"/>
              <a:t>Law enforcement, fire departments, crime lab, pathologist, DA Investigators</a:t>
            </a:r>
          </a:p>
          <a:p>
            <a:pPr lvl="1"/>
            <a:r>
              <a:rPr lang="en-US" dirty="0" smtClean="0"/>
              <a:t>Get training in fire investigations through CDAA, Fire Agencies, DOJ, Go to fires </a:t>
            </a:r>
          </a:p>
          <a:p>
            <a:pPr lvl="1"/>
            <a:r>
              <a:rPr lang="en-US" dirty="0" smtClean="0"/>
              <a:t>Arson Task Force </a:t>
            </a:r>
          </a:p>
          <a:p>
            <a:endParaRPr lang="en-US" dirty="0"/>
          </a:p>
        </p:txBody>
      </p:sp>
      <p:pic>
        <p:nvPicPr>
          <p:cNvPr id="5"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458182" y="2148127"/>
            <a:ext cx="4382799" cy="3545563"/>
          </a:xfrm>
        </p:spPr>
      </p:pic>
    </p:spTree>
    <p:extLst>
      <p:ext uri="{BB962C8B-B14F-4D97-AF65-F5344CB8AC3E}">
        <p14:creationId xmlns:p14="http://schemas.microsoft.com/office/powerpoint/2010/main" val="2403027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Evidentiary Problems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C000"/>
                </a:solidFill>
              </a:rPr>
              <a:t>Criminal origin of burning </a:t>
            </a:r>
            <a:r>
              <a:rPr lang="en-US" dirty="0" smtClean="0"/>
              <a:t>– proof that fire was could not be spontaneous or accidental </a:t>
            </a:r>
          </a:p>
          <a:p>
            <a:r>
              <a:rPr lang="en-US" dirty="0" smtClean="0">
                <a:solidFill>
                  <a:srgbClr val="FFC000"/>
                </a:solidFill>
              </a:rPr>
              <a:t>Charring</a:t>
            </a:r>
            <a:r>
              <a:rPr lang="en-US" dirty="0" smtClean="0"/>
              <a:t> = completed arson; blackening or sooting = attempt </a:t>
            </a:r>
          </a:p>
          <a:p>
            <a:pPr lvl="1"/>
            <a:r>
              <a:rPr lang="en-US" i="1" dirty="0" smtClean="0"/>
              <a:t>People. v. Haggerty </a:t>
            </a:r>
            <a:r>
              <a:rPr lang="en-US" dirty="0" smtClean="0"/>
              <a:t>(1873) 46 Cal. 354, 355: “…the </a:t>
            </a:r>
            <a:r>
              <a:rPr lang="en-US" dirty="0"/>
              <a:t>burning of any part, however small, completes the offense, the same as of the whole. Thus, if the floor of the house is charred in a single place, so as to destroy any of the fibers of the wood, this is a sufficient burning in a case of arson</a:t>
            </a:r>
            <a:r>
              <a:rPr lang="en-US" dirty="0" smtClean="0"/>
              <a:t>.”</a:t>
            </a:r>
            <a:endParaRPr lang="en-US" dirty="0"/>
          </a:p>
          <a:p>
            <a:r>
              <a:rPr lang="en-US" dirty="0" smtClean="0">
                <a:solidFill>
                  <a:srgbClr val="FFC000"/>
                </a:solidFill>
              </a:rPr>
              <a:t>Anticipate 1368 proceedings  </a:t>
            </a:r>
            <a:endParaRPr lang="en-US" dirty="0">
              <a:solidFill>
                <a:srgbClr val="FFC000"/>
              </a:solidFill>
            </a:endParaRPr>
          </a:p>
        </p:txBody>
      </p:sp>
    </p:spTree>
    <p:extLst>
      <p:ext uri="{BB962C8B-B14F-4D97-AF65-F5344CB8AC3E}">
        <p14:creationId xmlns:p14="http://schemas.microsoft.com/office/powerpoint/2010/main" val="2257165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People v. Roger Powell</a:t>
            </a:r>
            <a:br>
              <a:rPr lang="en-US" dirty="0" smtClean="0"/>
            </a:br>
            <a:r>
              <a:rPr lang="en-US" sz="2800" dirty="0" smtClean="0"/>
              <a:t>PC 451(d)</a:t>
            </a:r>
            <a:endParaRPr lang="en-US" sz="2800" dirty="0"/>
          </a:p>
        </p:txBody>
      </p:sp>
      <p:sp>
        <p:nvSpPr>
          <p:cNvPr id="3" name="Content Placeholder 2"/>
          <p:cNvSpPr>
            <a:spLocks noGrp="1"/>
          </p:cNvSpPr>
          <p:nvPr>
            <p:ph sz="half" idx="1"/>
          </p:nvPr>
        </p:nvSpPr>
        <p:spPr/>
        <p:txBody>
          <a:bodyPr/>
          <a:lstStyle/>
          <a:p>
            <a:endParaRPr lang="en-US" dirty="0"/>
          </a:p>
        </p:txBody>
      </p:sp>
      <p:pic>
        <p:nvPicPr>
          <p:cNvPr id="5" name="Content Placeholder 3" descr="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677" y="1828800"/>
            <a:ext cx="4323846" cy="345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5.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88863" y="1256463"/>
            <a:ext cx="3433691" cy="2746953"/>
          </a:xfrm>
        </p:spPr>
      </p:pic>
      <p:pic>
        <p:nvPicPr>
          <p:cNvPr id="7" name="Content Placeholder 3" descr="IMG_057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81046" y="4114800"/>
            <a:ext cx="3810000" cy="2540000"/>
          </a:xfrm>
          <a:prstGeom prst="rect">
            <a:avLst/>
          </a:prstGeom>
        </p:spPr>
      </p:pic>
    </p:spTree>
    <p:extLst>
      <p:ext uri="{BB962C8B-B14F-4D97-AF65-F5344CB8AC3E}">
        <p14:creationId xmlns:p14="http://schemas.microsoft.com/office/powerpoint/2010/main" val="1932181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People v. Warren Berry </a:t>
            </a:r>
            <a:br>
              <a:rPr lang="en-US" dirty="0" smtClean="0"/>
            </a:br>
            <a:r>
              <a:rPr lang="en-US" sz="3100" dirty="0" smtClean="0"/>
              <a:t>Count 1 PC 451(c) Alisal Rd</a:t>
            </a:r>
            <a:br>
              <a:rPr lang="en-US" sz="3100" dirty="0" smtClean="0"/>
            </a:br>
            <a:r>
              <a:rPr lang="en-US" sz="3100" dirty="0" smtClean="0"/>
              <a:t>Count 2 PC 451(c) Nojoqui Summit</a:t>
            </a:r>
            <a:endParaRPr lang="en-US" sz="31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400" y="1676400"/>
            <a:ext cx="4038600" cy="26924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16981"/>
            <a:ext cx="4038600" cy="2692400"/>
          </a:xfrm>
        </p:spPr>
      </p:pic>
    </p:spTree>
    <p:extLst>
      <p:ext uri="{BB962C8B-B14F-4D97-AF65-F5344CB8AC3E}">
        <p14:creationId xmlns:p14="http://schemas.microsoft.com/office/powerpoint/2010/main" val="3854139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Applicable Case Law </a:t>
            </a:r>
            <a:br>
              <a:rPr lang="en-US" dirty="0" smtClean="0"/>
            </a:br>
            <a:r>
              <a:rPr lang="en-US" dirty="0" smtClean="0"/>
              <a:t>Arson = General Intent Crime </a:t>
            </a:r>
            <a:endParaRPr lang="en-US" dirty="0"/>
          </a:p>
        </p:txBody>
      </p:sp>
      <p:sp>
        <p:nvSpPr>
          <p:cNvPr id="3" name="Content Placeholder 2"/>
          <p:cNvSpPr>
            <a:spLocks noGrp="1"/>
          </p:cNvSpPr>
          <p:nvPr>
            <p:ph idx="1"/>
          </p:nvPr>
        </p:nvSpPr>
        <p:spPr>
          <a:xfrm>
            <a:off x="457200" y="1600200"/>
            <a:ext cx="8229600" cy="5257800"/>
          </a:xfrm>
        </p:spPr>
        <p:txBody>
          <a:bodyPr>
            <a:noAutofit/>
          </a:bodyPr>
          <a:lstStyle/>
          <a:p>
            <a:r>
              <a:rPr lang="en-US" sz="2200" i="1" dirty="0" smtClean="0"/>
              <a:t>People v. Atkins </a:t>
            </a:r>
            <a:r>
              <a:rPr lang="en-US" sz="2200" dirty="0" smtClean="0"/>
              <a:t>(2001) 25 Cal.4</a:t>
            </a:r>
            <a:r>
              <a:rPr lang="en-US" sz="2200" baseline="30000" dirty="0" smtClean="0"/>
              <a:t>th</a:t>
            </a:r>
            <a:r>
              <a:rPr lang="en-US" sz="2200" dirty="0" smtClean="0"/>
              <a:t> 76, 86</a:t>
            </a:r>
          </a:p>
          <a:p>
            <a:pPr lvl="1"/>
            <a:r>
              <a:rPr lang="en-US" sz="2200" dirty="0" smtClean="0"/>
              <a:t>D told others he hated V and was going to burn down V’s house</a:t>
            </a:r>
          </a:p>
          <a:p>
            <a:pPr lvl="1"/>
            <a:r>
              <a:rPr lang="en-US" sz="2200" dirty="0" smtClean="0"/>
              <a:t>D claimed he lit weeds on fire near V’s residence (since the area was in poor condition) using gasoline but did not intend the ensuing brush fire which burned for 3 days.  The fire came within feet of V’s house. </a:t>
            </a:r>
          </a:p>
          <a:p>
            <a:pPr lvl="1"/>
            <a:r>
              <a:rPr lang="en-US" sz="2200" dirty="0" smtClean="0"/>
              <a:t>Fire marshal testified the fire had not been started in a cleared area and no evidence that is was accident during debris burn.</a:t>
            </a:r>
          </a:p>
          <a:p>
            <a:pPr lvl="1"/>
            <a:r>
              <a:rPr lang="en-US" sz="2200" dirty="0" smtClean="0"/>
              <a:t>D convicted of PC 451(c)</a:t>
            </a:r>
          </a:p>
          <a:p>
            <a:pPr lvl="1"/>
            <a:r>
              <a:rPr lang="en-US" sz="2200" dirty="0" smtClean="0"/>
              <a:t>The statute does not require an additional specific intent to burn a “structure, forest land, or property,” but rather </a:t>
            </a:r>
            <a:r>
              <a:rPr lang="en-US" sz="2200" b="1" dirty="0" smtClean="0">
                <a:solidFill>
                  <a:srgbClr val="FFC000"/>
                </a:solidFill>
              </a:rPr>
              <a:t>requires only an intent to do the act that causes the harm</a:t>
            </a:r>
            <a:r>
              <a:rPr lang="en-US" sz="2200" dirty="0" smtClean="0"/>
              <a:t>. </a:t>
            </a:r>
          </a:p>
          <a:p>
            <a:pPr lvl="1"/>
            <a:r>
              <a:rPr lang="en-US" sz="2200" dirty="0" smtClean="0"/>
              <a:t>D’s claimed </a:t>
            </a:r>
            <a:r>
              <a:rPr lang="en-US" sz="2200" b="1" dirty="0" smtClean="0">
                <a:solidFill>
                  <a:srgbClr val="FFC000"/>
                </a:solidFill>
              </a:rPr>
              <a:t>voluntary intoxication was not a defense to arson</a:t>
            </a:r>
            <a:r>
              <a:rPr lang="en-US" sz="2200" dirty="0" smtClean="0"/>
              <a:t/>
            </a:r>
            <a:br>
              <a:rPr lang="en-US" sz="2200" dirty="0" smtClean="0"/>
            </a:br>
            <a:endParaRPr lang="en-US" sz="2200" dirty="0" smtClean="0"/>
          </a:p>
        </p:txBody>
      </p:sp>
    </p:spTree>
    <p:extLst>
      <p:ext uri="{BB962C8B-B14F-4D97-AF65-F5344CB8AC3E}">
        <p14:creationId xmlns:p14="http://schemas.microsoft.com/office/powerpoint/2010/main" val="1857396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Applicable Case Law</a:t>
            </a:r>
            <a:br>
              <a:rPr lang="en-US" dirty="0" smtClean="0"/>
            </a:br>
            <a:r>
              <a:rPr lang="en-US" dirty="0" smtClean="0"/>
              <a:t>Defining Malice </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In re V.V.  </a:t>
            </a:r>
            <a:r>
              <a:rPr lang="en-US" dirty="0" smtClean="0"/>
              <a:t>(2011) 51 Cal.4</a:t>
            </a:r>
            <a:r>
              <a:rPr lang="en-US" baseline="30000" dirty="0" smtClean="0"/>
              <a:t>th</a:t>
            </a:r>
            <a:r>
              <a:rPr lang="en-US" dirty="0" smtClean="0"/>
              <a:t> 1020 </a:t>
            </a:r>
          </a:p>
          <a:p>
            <a:pPr lvl="1"/>
            <a:r>
              <a:rPr lang="en-US" dirty="0" smtClean="0"/>
              <a:t>Minors set off firecrackers on brush covered hillside in </a:t>
            </a:r>
            <a:r>
              <a:rPr lang="en-US" dirty="0"/>
              <a:t>P</a:t>
            </a:r>
            <a:r>
              <a:rPr lang="en-US" dirty="0" smtClean="0"/>
              <a:t>asadena adjacent to a housing development</a:t>
            </a:r>
          </a:p>
          <a:p>
            <a:pPr lvl="1"/>
            <a:r>
              <a:rPr lang="en-US" dirty="0" smtClean="0"/>
              <a:t>DA alleged both 451(c) and 452(c)</a:t>
            </a:r>
          </a:p>
          <a:p>
            <a:pPr lvl="1"/>
            <a:r>
              <a:rPr lang="en-US" dirty="0" smtClean="0"/>
              <a:t>Juvenile court found 451(c) true. Appellate courts split. </a:t>
            </a:r>
          </a:p>
          <a:p>
            <a:pPr lvl="1"/>
            <a:r>
              <a:rPr lang="en-US" dirty="0" smtClean="0"/>
              <a:t>Evidence sufficient to establish mental state of malice because V.V. intentionally and deliberately set  off a firecracker on a brush covered hill</a:t>
            </a:r>
          </a:p>
          <a:p>
            <a:pPr lvl="1"/>
            <a:r>
              <a:rPr lang="en-US" dirty="0" smtClean="0"/>
              <a:t>The second type of Malice (intent to do a wrongful act) </a:t>
            </a:r>
            <a:r>
              <a:rPr lang="en-US" b="1" dirty="0" smtClean="0">
                <a:solidFill>
                  <a:srgbClr val="FFC000"/>
                </a:solidFill>
              </a:rPr>
              <a:t>may be presumed  or implied from the deliberate and intentional ignition or act  of setting a fire without legal justification, excuse or claim of right</a:t>
            </a:r>
          </a:p>
          <a:p>
            <a:pPr lvl="1"/>
            <a:r>
              <a:rPr lang="en-US" b="1" dirty="0" smtClean="0">
                <a:solidFill>
                  <a:srgbClr val="FFC000"/>
                </a:solidFill>
              </a:rPr>
              <a:t>Minor may be guilty of arson if he acts with awareness of facts which would lead a reasonable person to realize that the direct, natural and highly probably consequences of igniting and throwing a firecracker into dry brush would be burning the hillside</a:t>
            </a:r>
          </a:p>
          <a:p>
            <a:pPr lvl="1"/>
            <a:endParaRPr lang="en-US" dirty="0" smtClean="0"/>
          </a:p>
          <a:p>
            <a:endParaRPr lang="en-US" dirty="0" smtClean="0"/>
          </a:p>
        </p:txBody>
      </p:sp>
    </p:spTree>
    <p:extLst>
      <p:ext uri="{BB962C8B-B14F-4D97-AF65-F5344CB8AC3E}">
        <p14:creationId xmlns:p14="http://schemas.microsoft.com/office/powerpoint/2010/main" val="908259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and Seizure</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r>
              <a:rPr lang="en-US" sz="1800" dirty="0" smtClean="0"/>
              <a:t>Exigent circumstances </a:t>
            </a:r>
          </a:p>
          <a:p>
            <a:pPr lvl="1"/>
            <a:r>
              <a:rPr lang="en-US" sz="1800" dirty="0" smtClean="0"/>
              <a:t>…exigent circumstances </a:t>
            </a:r>
            <a:r>
              <a:rPr lang="en-US" sz="1800" dirty="0"/>
              <a:t>means an emergency situation requiring swift action to prevent imminent danger to life or serious damage to property, or to forestall the imminent escape of a suspect or destruction of evidence</a:t>
            </a:r>
            <a:r>
              <a:rPr lang="en-US" sz="1800" dirty="0" smtClean="0"/>
              <a:t>. (</a:t>
            </a:r>
            <a:r>
              <a:rPr lang="en-US" sz="1800" i="1" dirty="0" smtClean="0"/>
              <a:t>People v. Ramey </a:t>
            </a:r>
            <a:r>
              <a:rPr lang="en-US" sz="1800" dirty="0" smtClean="0"/>
              <a:t>(1976) 16 Cal.3d 263,276.) </a:t>
            </a:r>
          </a:p>
          <a:p>
            <a:pPr lvl="1"/>
            <a:r>
              <a:rPr lang="en-US" sz="1800" dirty="0" smtClean="0"/>
              <a:t>A burning building creates exigency to justify a warrantless entry by fire officials to fight the blaze. (Michigan v. Clifford (1984) 464 US 287, 293)</a:t>
            </a:r>
          </a:p>
          <a:p>
            <a:pPr lvl="1"/>
            <a:r>
              <a:rPr lang="en-US" sz="1800" dirty="0" smtClean="0"/>
              <a:t>Once in a building for this purpose, firefighters may seize evidence of arson that is in plain view (</a:t>
            </a:r>
            <a:r>
              <a:rPr lang="en-US" sz="1800" i="1" dirty="0" smtClean="0"/>
              <a:t>Michigan v. Tyler </a:t>
            </a:r>
            <a:r>
              <a:rPr lang="en-US" sz="1800" dirty="0" smtClean="0"/>
              <a:t>(1978)  436 U.S. 499, 509.) </a:t>
            </a:r>
          </a:p>
          <a:p>
            <a:pPr lvl="1"/>
            <a:r>
              <a:rPr lang="en-US" sz="1800" dirty="0" smtClean="0"/>
              <a:t>Once in the building, officials need no warrant to remain for a “reasonable time to investigate the cause of the blaze after it has extinguished” (</a:t>
            </a:r>
            <a:r>
              <a:rPr lang="en-US" sz="1800" i="1" dirty="0" smtClean="0"/>
              <a:t>Michigan v. Tyler </a:t>
            </a:r>
            <a:r>
              <a:rPr lang="en-US" sz="1800" dirty="0" smtClean="0"/>
              <a:t>(1978) 436 US 499, 510.)</a:t>
            </a:r>
          </a:p>
          <a:p>
            <a:pPr lvl="1"/>
            <a:r>
              <a:rPr lang="en-US" sz="1800" b="1" dirty="0" smtClean="0">
                <a:solidFill>
                  <a:srgbClr val="FFC000"/>
                </a:solidFill>
              </a:rPr>
              <a:t>Therefore, an immediate investigation into the cause and origin of a fire is proper for a reasonable time after the fire is extinguished.  Prompt determination of the fire’s origin may be necessary to prevent reoccurrence or preserve evidence.  </a:t>
            </a:r>
          </a:p>
          <a:p>
            <a:pPr marL="457200" lvl="1" indent="0">
              <a:buNone/>
            </a:pPr>
            <a:endParaRPr lang="en-US" sz="1800" dirty="0" smtClean="0"/>
          </a:p>
          <a:p>
            <a:endParaRPr lang="en-US" sz="1800" dirty="0"/>
          </a:p>
        </p:txBody>
      </p:sp>
    </p:spTree>
    <p:extLst>
      <p:ext uri="{BB962C8B-B14F-4D97-AF65-F5344CB8AC3E}">
        <p14:creationId xmlns:p14="http://schemas.microsoft.com/office/powerpoint/2010/main" val="1644304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and Seizure</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pPr marL="0" indent="0">
              <a:buNone/>
            </a:pPr>
            <a:endParaRPr lang="en-US" sz="2000" b="1" dirty="0" smtClean="0">
              <a:solidFill>
                <a:srgbClr val="FFC000"/>
              </a:solidFill>
            </a:endParaRPr>
          </a:p>
          <a:p>
            <a:r>
              <a:rPr lang="en-US" sz="2400" dirty="0" smtClean="0"/>
              <a:t>Subsequent entries after fire</a:t>
            </a:r>
          </a:p>
          <a:p>
            <a:pPr lvl="1"/>
            <a:r>
              <a:rPr lang="en-US" sz="2400" dirty="0" smtClean="0"/>
              <a:t>Absent consent or exigent circumstances, a warrant is required to re-enter and investigate cause of fire unless there is no reasonable expectation of privacy </a:t>
            </a:r>
          </a:p>
          <a:p>
            <a:pPr lvl="1"/>
            <a:r>
              <a:rPr lang="en-US" sz="2400" dirty="0" smtClean="0"/>
              <a:t>An </a:t>
            </a:r>
            <a:r>
              <a:rPr lang="en-US" sz="2400" dirty="0"/>
              <a:t>entry to fight a fire requires no warrant, </a:t>
            </a:r>
            <a:r>
              <a:rPr lang="en-US" sz="2400" dirty="0" smtClean="0"/>
              <a:t>…once </a:t>
            </a:r>
            <a:r>
              <a:rPr lang="en-US" sz="2400" dirty="0"/>
              <a:t>in the building, officials may remain there for a reasonable time to investigate the cause of the blaze. Thereafter, additional entries to investigate the cause of the fire must be made pursuant to the warrant procedures governing administrative </a:t>
            </a:r>
            <a:r>
              <a:rPr lang="en-US" sz="2400" dirty="0" smtClean="0"/>
              <a:t>searches.” (</a:t>
            </a:r>
            <a:r>
              <a:rPr lang="en-US" sz="2400" i="1" dirty="0" smtClean="0"/>
              <a:t>Michigan </a:t>
            </a:r>
            <a:r>
              <a:rPr lang="en-US" sz="2400" i="1" dirty="0"/>
              <a:t>v. </a:t>
            </a:r>
            <a:r>
              <a:rPr lang="en-US" sz="2400" i="1" dirty="0" smtClean="0"/>
              <a:t>Tyler</a:t>
            </a:r>
            <a:r>
              <a:rPr lang="en-US" sz="2400" dirty="0"/>
              <a:t> </a:t>
            </a:r>
            <a:r>
              <a:rPr lang="en-US" sz="2400" dirty="0" smtClean="0"/>
              <a:t> (1978) 436 </a:t>
            </a:r>
            <a:r>
              <a:rPr lang="en-US" sz="2400" dirty="0"/>
              <a:t>U.S. 499, </a:t>
            </a:r>
            <a:r>
              <a:rPr lang="en-US" sz="2400" dirty="0" smtClean="0"/>
              <a:t>511. )</a:t>
            </a:r>
            <a:endParaRPr lang="en-US" sz="2400" dirty="0"/>
          </a:p>
          <a:p>
            <a:pPr lvl="1"/>
            <a:endParaRPr lang="en-US" sz="2000" dirty="0" smtClean="0"/>
          </a:p>
          <a:p>
            <a:endParaRPr lang="en-US" sz="2000" dirty="0"/>
          </a:p>
        </p:txBody>
      </p:sp>
    </p:spTree>
    <p:extLst>
      <p:ext uri="{BB962C8B-B14F-4D97-AF65-F5344CB8AC3E}">
        <p14:creationId xmlns:p14="http://schemas.microsoft.com/office/powerpoint/2010/main" val="1451255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and Seizure</a:t>
            </a:r>
            <a:endParaRPr lang="en-US" dirty="0"/>
          </a:p>
        </p:txBody>
      </p:sp>
      <p:sp>
        <p:nvSpPr>
          <p:cNvPr id="3" name="Content Placeholder 2"/>
          <p:cNvSpPr>
            <a:spLocks noGrp="1"/>
          </p:cNvSpPr>
          <p:nvPr>
            <p:ph idx="1"/>
          </p:nvPr>
        </p:nvSpPr>
        <p:spPr>
          <a:xfrm>
            <a:off x="381000" y="1600200"/>
            <a:ext cx="8229600" cy="5029200"/>
          </a:xfrm>
        </p:spPr>
        <p:txBody>
          <a:bodyPr>
            <a:normAutofit fontScale="77500" lnSpcReduction="20000"/>
          </a:bodyPr>
          <a:lstStyle/>
          <a:p>
            <a:r>
              <a:rPr lang="en-US" dirty="0" smtClean="0"/>
              <a:t>Warrants</a:t>
            </a:r>
          </a:p>
          <a:p>
            <a:pPr lvl="1"/>
            <a:r>
              <a:rPr lang="en-US" dirty="0" smtClean="0"/>
              <a:t>Administrative warrant – required to determine </a:t>
            </a:r>
            <a:r>
              <a:rPr lang="en-US" dirty="0" smtClean="0">
                <a:solidFill>
                  <a:srgbClr val="FFC000"/>
                </a:solidFill>
              </a:rPr>
              <a:t>cause and </a:t>
            </a:r>
            <a:r>
              <a:rPr lang="en-US" dirty="0">
                <a:solidFill>
                  <a:srgbClr val="FFC000"/>
                </a:solidFill>
              </a:rPr>
              <a:t>o</a:t>
            </a:r>
            <a:r>
              <a:rPr lang="en-US" dirty="0" smtClean="0">
                <a:solidFill>
                  <a:srgbClr val="FFC000"/>
                </a:solidFill>
              </a:rPr>
              <a:t>rigin of fire</a:t>
            </a:r>
          </a:p>
          <a:p>
            <a:pPr lvl="2"/>
            <a:r>
              <a:rPr lang="en-US" dirty="0" smtClean="0"/>
              <a:t>primary </a:t>
            </a:r>
            <a:r>
              <a:rPr lang="en-US" dirty="0"/>
              <a:t>object is to determine the cause and origin of a recent </a:t>
            </a:r>
            <a:r>
              <a:rPr lang="en-US" dirty="0" smtClean="0"/>
              <a:t>fire</a:t>
            </a:r>
          </a:p>
          <a:p>
            <a:pPr lvl="2"/>
            <a:r>
              <a:rPr lang="en-US" dirty="0" smtClean="0"/>
              <a:t>fire </a:t>
            </a:r>
            <a:r>
              <a:rPr lang="en-US" dirty="0"/>
              <a:t>officials need show only that a fire of undetermined origin has occurred on the premises, that the scope of the proposed search is reasonable and will not intrude unnecessarily on the fire victim's privacy, and that the search will be executed at a reasonable and convenient time</a:t>
            </a:r>
            <a:r>
              <a:rPr lang="en-US" dirty="0" smtClean="0"/>
              <a:t>. (</a:t>
            </a:r>
            <a:r>
              <a:rPr lang="en-US" i="1" dirty="0" smtClean="0"/>
              <a:t>Michigan </a:t>
            </a:r>
            <a:r>
              <a:rPr lang="en-US" i="1" dirty="0"/>
              <a:t>v. Clifford</a:t>
            </a:r>
            <a:r>
              <a:rPr lang="en-US" dirty="0"/>
              <a:t>, 464 U.S. 287, </a:t>
            </a:r>
            <a:r>
              <a:rPr lang="en-US" dirty="0" smtClean="0"/>
              <a:t>294.) </a:t>
            </a:r>
          </a:p>
          <a:p>
            <a:pPr lvl="2"/>
            <a:r>
              <a:rPr lang="en-US" dirty="0" smtClean="0"/>
              <a:t>Administrative warrant search may not be expanded if evidence of arson found </a:t>
            </a:r>
          </a:p>
          <a:p>
            <a:pPr lvl="1"/>
            <a:endParaRPr lang="en-US" dirty="0"/>
          </a:p>
          <a:p>
            <a:pPr lvl="1"/>
            <a:r>
              <a:rPr lang="en-US" dirty="0" smtClean="0"/>
              <a:t>Criminal warrant – (upon showing of probable cause) required for collection of </a:t>
            </a:r>
            <a:r>
              <a:rPr lang="en-US" dirty="0" smtClean="0">
                <a:solidFill>
                  <a:srgbClr val="FFC000"/>
                </a:solidFill>
              </a:rPr>
              <a:t>criminal activity </a:t>
            </a:r>
          </a:p>
          <a:p>
            <a:pPr lvl="2"/>
            <a:r>
              <a:rPr lang="en-US" dirty="0" smtClean="0"/>
              <a:t>Greater showing than fact that fire is of undermined origin</a:t>
            </a:r>
          </a:p>
          <a:p>
            <a:pPr lvl="2"/>
            <a:r>
              <a:rPr lang="en-US" dirty="0" smtClean="0"/>
              <a:t>Given totality of circumstances …that there is a fair probability that contraband or evidence of a crime will be found in a particular place.  (</a:t>
            </a:r>
            <a:r>
              <a:rPr lang="en-US" i="1" dirty="0" smtClean="0"/>
              <a:t>Illinois v. Gates </a:t>
            </a:r>
            <a:r>
              <a:rPr lang="en-US" dirty="0" smtClean="0"/>
              <a:t>(1983) 462 US 213, 238-239.)  </a:t>
            </a:r>
          </a:p>
          <a:p>
            <a:endParaRPr lang="en-US" dirty="0"/>
          </a:p>
        </p:txBody>
      </p:sp>
    </p:spTree>
    <p:extLst>
      <p:ext uri="{BB962C8B-B14F-4D97-AF65-F5344CB8AC3E}">
        <p14:creationId xmlns:p14="http://schemas.microsoft.com/office/powerpoint/2010/main" val="234927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en-US" sz="3390" dirty="0" smtClean="0"/>
              <a:t>PC  451. Arson of structure, forest land or property or causing great bodily injury</a:t>
            </a:r>
            <a:endParaRPr lang="en-US" sz="3390" dirty="0"/>
          </a:p>
        </p:txBody>
      </p:sp>
      <p:sp>
        <p:nvSpPr>
          <p:cNvPr id="3" name="Content Placeholder 2"/>
          <p:cNvSpPr>
            <a:spLocks noGrp="1"/>
          </p:cNvSpPr>
          <p:nvPr>
            <p:ph idx="1"/>
          </p:nvPr>
        </p:nvSpPr>
        <p:spPr>
          <a:xfrm>
            <a:off x="457200" y="1600200"/>
            <a:ext cx="8229600" cy="5105400"/>
          </a:xfrm>
        </p:spPr>
        <p:txBody>
          <a:bodyPr>
            <a:normAutofit fontScale="55000" lnSpcReduction="20000"/>
          </a:bodyPr>
          <a:lstStyle/>
          <a:p>
            <a:pPr marL="0" indent="0">
              <a:buNone/>
            </a:pPr>
            <a:endParaRPr lang="en-US" dirty="0" smtClean="0">
              <a:effectLst/>
            </a:endParaRPr>
          </a:p>
          <a:p>
            <a:pPr marL="0" indent="0">
              <a:buNone/>
            </a:pPr>
            <a:r>
              <a:rPr lang="en-US" dirty="0" smtClean="0">
                <a:effectLst/>
              </a:rPr>
              <a:t>A person is guilty of arson when he or she willfully and maliciously sets fire to or burns or causes to be burned or who aids, counsels, or procures the burning of, any structure, forest land, or property.</a:t>
            </a:r>
          </a:p>
          <a:p>
            <a:pPr marL="0" indent="0">
              <a:buNone/>
            </a:pPr>
            <a:endParaRPr lang="en-US" dirty="0" smtClean="0">
              <a:effectLst/>
            </a:endParaRPr>
          </a:p>
          <a:p>
            <a:pPr marL="0" indent="0">
              <a:buNone/>
            </a:pPr>
            <a:r>
              <a:rPr lang="en-US" dirty="0" smtClean="0">
                <a:effectLst/>
              </a:rPr>
              <a:t>(a) Arson that causes great bodily injury is a </a:t>
            </a:r>
            <a:r>
              <a:rPr lang="en-US" b="1" dirty="0" smtClean="0">
                <a:solidFill>
                  <a:srgbClr val="FFC000"/>
                </a:solidFill>
                <a:effectLst/>
              </a:rPr>
              <a:t>felony punishable by imprisonment in the state prison for five, seven, or nine years</a:t>
            </a:r>
            <a:r>
              <a:rPr lang="en-US" dirty="0" smtClean="0">
                <a:effectLst/>
              </a:rPr>
              <a:t>.</a:t>
            </a:r>
          </a:p>
          <a:p>
            <a:pPr marL="514350" indent="-514350">
              <a:buAutoNum type="alphaLcParenBoth"/>
            </a:pPr>
            <a:endParaRPr lang="en-US" dirty="0" smtClean="0">
              <a:effectLst/>
            </a:endParaRPr>
          </a:p>
          <a:p>
            <a:pPr marL="0" indent="0">
              <a:buNone/>
            </a:pPr>
            <a:r>
              <a:rPr lang="en-US" dirty="0" smtClean="0">
                <a:effectLst/>
              </a:rPr>
              <a:t>(b) Arson that causes an inhabited structure or inhabited property to burn is a </a:t>
            </a:r>
            <a:r>
              <a:rPr lang="en-US" b="1" dirty="0" smtClean="0">
                <a:solidFill>
                  <a:srgbClr val="FFC000"/>
                </a:solidFill>
                <a:effectLst/>
              </a:rPr>
              <a:t>felony punishable by imprisonment in the state prison for three, five, or eight years</a:t>
            </a:r>
            <a:r>
              <a:rPr lang="en-US" dirty="0" smtClean="0">
                <a:effectLst/>
              </a:rPr>
              <a:t>.</a:t>
            </a:r>
          </a:p>
          <a:p>
            <a:pPr marL="0" indent="0">
              <a:buNone/>
            </a:pPr>
            <a:endParaRPr lang="en-US" dirty="0" smtClean="0">
              <a:effectLst/>
            </a:endParaRPr>
          </a:p>
          <a:p>
            <a:pPr marL="0" indent="0">
              <a:buNone/>
            </a:pPr>
            <a:r>
              <a:rPr lang="en-US" dirty="0" smtClean="0">
                <a:effectLst/>
              </a:rPr>
              <a:t>(c) Arson of a structure or forest land is a </a:t>
            </a:r>
            <a:r>
              <a:rPr lang="en-US" b="1" dirty="0" smtClean="0">
                <a:solidFill>
                  <a:srgbClr val="FFC000"/>
                </a:solidFill>
                <a:effectLst/>
              </a:rPr>
              <a:t>felony punishable by imprisonment in the state prison for two, four, or six years</a:t>
            </a:r>
            <a:r>
              <a:rPr lang="en-US" dirty="0" smtClean="0">
                <a:effectLst/>
              </a:rPr>
              <a:t>.</a:t>
            </a:r>
          </a:p>
          <a:p>
            <a:pPr marL="0" indent="0">
              <a:buNone/>
            </a:pPr>
            <a:endParaRPr lang="en-US" dirty="0" smtClean="0">
              <a:effectLst/>
            </a:endParaRPr>
          </a:p>
          <a:p>
            <a:pPr marL="0" indent="0">
              <a:buNone/>
            </a:pPr>
            <a:r>
              <a:rPr lang="en-US" dirty="0"/>
              <a:t>(d) Arson of property is a </a:t>
            </a:r>
            <a:r>
              <a:rPr lang="en-US" b="1" dirty="0">
                <a:solidFill>
                  <a:srgbClr val="FFC000"/>
                </a:solidFill>
              </a:rPr>
              <a:t>felony punishable by imprisonment in the state prison for 16 months, two, or three years</a:t>
            </a:r>
            <a:r>
              <a:rPr lang="en-US" dirty="0"/>
              <a:t>. For purposes of this paragraph, arson of property does not include one burning or causing to be burned his or her own personal property unless there is an intent to defraud or there is injury to another person or another person's structure, forest land, or property.</a:t>
            </a:r>
          </a:p>
          <a:p>
            <a:pPr marL="0" indent="0">
              <a:buNone/>
            </a:pPr>
            <a:endParaRPr lang="en-US" dirty="0" smtClean="0">
              <a:effectLst/>
            </a:endParaRPr>
          </a:p>
          <a:p>
            <a:pPr marL="0" indent="0">
              <a:buNone/>
            </a:pPr>
            <a:endParaRPr lang="en-US" dirty="0"/>
          </a:p>
        </p:txBody>
      </p:sp>
    </p:spTree>
    <p:extLst>
      <p:ext uri="{BB962C8B-B14F-4D97-AF65-F5344CB8AC3E}">
        <p14:creationId xmlns:p14="http://schemas.microsoft.com/office/powerpoint/2010/main" val="2910618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452. Unlawfully causing a fire of any structure, forest land or property or causing great bodily injury</a:t>
            </a:r>
            <a:endParaRPr lang="en-US" sz="2800" dirty="0"/>
          </a:p>
        </p:txBody>
      </p:sp>
      <p:sp>
        <p:nvSpPr>
          <p:cNvPr id="3" name="Content Placeholder 2"/>
          <p:cNvSpPr>
            <a:spLocks noGrp="1"/>
          </p:cNvSpPr>
          <p:nvPr>
            <p:ph idx="1"/>
          </p:nvPr>
        </p:nvSpPr>
        <p:spPr>
          <a:xfrm>
            <a:off x="457200" y="1600200"/>
            <a:ext cx="8229600" cy="5105400"/>
          </a:xfrm>
        </p:spPr>
        <p:txBody>
          <a:bodyPr>
            <a:noAutofit/>
          </a:bodyPr>
          <a:lstStyle/>
          <a:p>
            <a:pPr marL="0" indent="0">
              <a:buNone/>
            </a:pPr>
            <a:r>
              <a:rPr lang="en-US" sz="1400" dirty="0" smtClean="0">
                <a:effectLst/>
              </a:rPr>
              <a:t>A person is guilty of unlawfully causing a fire when he recklessly sets fire to or burns or causes to be burned, any structure, forest land or property.</a:t>
            </a:r>
          </a:p>
          <a:p>
            <a:pPr marL="0" indent="0">
              <a:buNone/>
            </a:pPr>
            <a:endParaRPr lang="en-US" sz="1400" dirty="0" smtClean="0">
              <a:effectLst/>
            </a:endParaRPr>
          </a:p>
          <a:p>
            <a:pPr marL="0" indent="0">
              <a:buNone/>
            </a:pPr>
            <a:r>
              <a:rPr lang="en-US" sz="1400" dirty="0" smtClean="0">
                <a:effectLst/>
              </a:rPr>
              <a:t>(a) Unlawfully causing a fire that causes great bodily injury is a </a:t>
            </a:r>
            <a:r>
              <a:rPr lang="en-US" sz="1400" b="1" dirty="0" smtClean="0">
                <a:solidFill>
                  <a:srgbClr val="FFC000"/>
                </a:solidFill>
                <a:effectLst/>
              </a:rPr>
              <a:t>felony punishable by imprisonment in the state prison for two, four or six years, or by imprisonment in the county jail for not more than one year, </a:t>
            </a:r>
            <a:r>
              <a:rPr lang="en-US" sz="1400" dirty="0" smtClean="0">
                <a:effectLst/>
              </a:rPr>
              <a:t>or by a fine, or by both such imprisonment and fine.</a:t>
            </a:r>
          </a:p>
          <a:p>
            <a:pPr marL="0" indent="0">
              <a:buNone/>
            </a:pPr>
            <a:endParaRPr lang="en-US" sz="1400" dirty="0" smtClean="0">
              <a:effectLst/>
            </a:endParaRPr>
          </a:p>
          <a:p>
            <a:pPr marL="0" indent="0">
              <a:buNone/>
            </a:pPr>
            <a:r>
              <a:rPr lang="en-US" sz="1400" dirty="0" smtClean="0">
                <a:effectLst/>
              </a:rPr>
              <a:t>(b) Unlawfully causing a fire that causes an inhabited structure or inhabited property to burn is </a:t>
            </a:r>
            <a:r>
              <a:rPr lang="en-US" sz="1400" b="1" dirty="0" smtClean="0">
                <a:solidFill>
                  <a:srgbClr val="FFC000"/>
                </a:solidFill>
                <a:effectLst/>
              </a:rPr>
              <a:t>a felony punishable by imprisonment in the state prison for two, three or four years, or by imprisonment in the county jail for not more than one year</a:t>
            </a:r>
            <a:r>
              <a:rPr lang="en-US" sz="1400" dirty="0" smtClean="0">
                <a:effectLst/>
              </a:rPr>
              <a:t>, or by a fine, or by both such imprisonment and fine.</a:t>
            </a:r>
          </a:p>
          <a:p>
            <a:pPr marL="0" indent="0">
              <a:buNone/>
            </a:pPr>
            <a:endParaRPr lang="en-US" sz="1400" dirty="0" smtClean="0">
              <a:effectLst/>
            </a:endParaRPr>
          </a:p>
          <a:p>
            <a:pPr marL="0" indent="0">
              <a:buNone/>
            </a:pPr>
            <a:r>
              <a:rPr lang="en-US" sz="1400" dirty="0"/>
              <a:t>(c) Unlawfully causing a fire of a </a:t>
            </a:r>
            <a:r>
              <a:rPr lang="en-US" sz="1400" b="1" dirty="0">
                <a:solidFill>
                  <a:srgbClr val="FFC000"/>
                </a:solidFill>
              </a:rPr>
              <a:t>structure or forest land is a felony punishable by imprisonment in the state prison for 16 months, two or three years, or by imprisonment in the county jail for not more than six months</a:t>
            </a:r>
            <a:r>
              <a:rPr lang="en-US" sz="1400" dirty="0"/>
              <a:t>, or by a fine, or by both such imprisonment and fine.</a:t>
            </a:r>
          </a:p>
          <a:p>
            <a:pPr marL="0" indent="0">
              <a:buNone/>
            </a:pPr>
            <a:endParaRPr lang="en-US" sz="1400" dirty="0"/>
          </a:p>
          <a:p>
            <a:pPr marL="0" indent="0">
              <a:buNone/>
            </a:pPr>
            <a:r>
              <a:rPr lang="en-US" sz="1400" dirty="0"/>
              <a:t>(d</a:t>
            </a:r>
            <a:r>
              <a:rPr lang="en-US" sz="1400" b="1" dirty="0"/>
              <a:t>) </a:t>
            </a:r>
            <a:r>
              <a:rPr lang="en-US" sz="1400" dirty="0"/>
              <a:t>Unlawfully causing a fire of </a:t>
            </a:r>
            <a:r>
              <a:rPr lang="en-US" sz="1400" b="1" dirty="0">
                <a:solidFill>
                  <a:srgbClr val="FFC000"/>
                </a:solidFill>
              </a:rPr>
              <a:t>property is a misdemeanor</a:t>
            </a:r>
            <a:r>
              <a:rPr lang="en-US" sz="1400" dirty="0"/>
              <a:t>. For purposes of this paragraph, unlawfully causing a fire of property does not include one burning or causing to be burned his own personal property unless there is injury to another person or to another person's structure, forest land or property.</a:t>
            </a:r>
          </a:p>
          <a:p>
            <a:pPr marL="0" indent="0">
              <a:buNone/>
            </a:pPr>
            <a:endParaRPr lang="en-US" sz="2000" dirty="0"/>
          </a:p>
          <a:p>
            <a:pPr marL="0" indent="0">
              <a:buNone/>
            </a:pPr>
            <a:endParaRPr lang="en-US" sz="2200" dirty="0" smtClean="0">
              <a:effectLst/>
            </a:endParaRPr>
          </a:p>
          <a:p>
            <a:pPr marL="0" indent="0">
              <a:buNone/>
            </a:pPr>
            <a:endParaRPr lang="en-US" sz="2200" dirty="0" smtClean="0">
              <a:effectLst/>
            </a:endParaRPr>
          </a:p>
          <a:p>
            <a:pPr marL="0" indent="0">
              <a:buNone/>
            </a:pPr>
            <a:r>
              <a:rPr lang="en-US" sz="2200" dirty="0" smtClean="0"/>
              <a:t/>
            </a:r>
            <a:br>
              <a:rPr lang="en-US" sz="2200" dirty="0" smtClean="0"/>
            </a:br>
            <a:endParaRPr lang="en-US" sz="2200" dirty="0">
              <a:effectLst/>
            </a:endParaRPr>
          </a:p>
        </p:txBody>
      </p:sp>
    </p:spTree>
    <p:extLst>
      <p:ext uri="{BB962C8B-B14F-4D97-AF65-F5344CB8AC3E}">
        <p14:creationId xmlns:p14="http://schemas.microsoft.com/office/powerpoint/2010/main" val="3867348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 § 450. Definitions</a:t>
            </a:r>
            <a:r>
              <a:rPr lang="en-US" b="1" dirty="0" smtClean="0"/>
              <a:t/>
            </a:r>
            <a:br>
              <a:rPr lang="en-US" b="1" dirty="0" smtClean="0"/>
            </a:br>
            <a:endParaRPr lang="en-US" dirty="0"/>
          </a:p>
        </p:txBody>
      </p:sp>
      <p:sp>
        <p:nvSpPr>
          <p:cNvPr id="3" name="Content Placeholder 2"/>
          <p:cNvSpPr>
            <a:spLocks noGrp="1"/>
          </p:cNvSpPr>
          <p:nvPr>
            <p:ph idx="1"/>
          </p:nvPr>
        </p:nvSpPr>
        <p:spPr>
          <a:xfrm>
            <a:off x="457200" y="1143000"/>
            <a:ext cx="8229600" cy="5562600"/>
          </a:xfrm>
        </p:spPr>
        <p:txBody>
          <a:bodyPr>
            <a:noAutofit/>
          </a:bodyPr>
          <a:lstStyle/>
          <a:p>
            <a:pPr>
              <a:buAutoNum type="alphaLcParenBoth"/>
            </a:pPr>
            <a:r>
              <a:rPr lang="en-US" sz="1600" dirty="0" smtClean="0">
                <a:effectLst/>
              </a:rPr>
              <a:t>“Structure” means any building, or commercial or public tent, bridge, tunnel, or powerplant.</a:t>
            </a:r>
          </a:p>
          <a:p>
            <a:pPr>
              <a:buAutoNum type="alphaLcParenBoth"/>
            </a:pPr>
            <a:endParaRPr lang="en-US" sz="1600" dirty="0" smtClean="0">
              <a:effectLst/>
            </a:endParaRPr>
          </a:p>
          <a:p>
            <a:pPr marL="0" indent="0">
              <a:buNone/>
            </a:pPr>
            <a:r>
              <a:rPr lang="en-US" sz="1600" dirty="0" smtClean="0">
                <a:effectLst/>
              </a:rPr>
              <a:t>(b) “Forest land” means any brush covered land, cut-over land, forest, grasslands, or woods.</a:t>
            </a:r>
          </a:p>
          <a:p>
            <a:pPr marL="0" indent="0">
              <a:buNone/>
            </a:pPr>
            <a:endParaRPr lang="en-US" sz="1600" dirty="0" smtClean="0">
              <a:effectLst/>
            </a:endParaRPr>
          </a:p>
          <a:p>
            <a:pPr marL="0" indent="0">
              <a:buNone/>
            </a:pPr>
            <a:r>
              <a:rPr lang="en-US" sz="1600" dirty="0" smtClean="0">
                <a:effectLst/>
              </a:rPr>
              <a:t>(c) “Property” means real property or personal property, other than a structure or forest land.</a:t>
            </a:r>
          </a:p>
          <a:p>
            <a:pPr marL="0" indent="0">
              <a:buNone/>
            </a:pPr>
            <a:endParaRPr lang="en-US" sz="1600" dirty="0" smtClean="0">
              <a:effectLst/>
            </a:endParaRPr>
          </a:p>
          <a:p>
            <a:pPr marL="0" indent="0">
              <a:buNone/>
            </a:pPr>
            <a:r>
              <a:rPr lang="en-US" sz="1600" dirty="0" smtClean="0">
                <a:effectLst/>
              </a:rPr>
              <a:t>(d) “Inhabited” means currently being used for dwelling purposes whether occupied or not. “Inhabited structure” and “inhabited property” do not include the real property on which an inhabited structure or an inhabited property is located.</a:t>
            </a:r>
          </a:p>
          <a:p>
            <a:pPr marL="0" indent="0">
              <a:buNone/>
            </a:pPr>
            <a:endParaRPr lang="en-US" sz="1600" dirty="0" smtClean="0"/>
          </a:p>
          <a:p>
            <a:pPr marL="0" indent="0">
              <a:buNone/>
            </a:pPr>
            <a:r>
              <a:rPr lang="en-US" sz="1600" dirty="0" smtClean="0"/>
              <a:t>(</a:t>
            </a:r>
            <a:r>
              <a:rPr lang="en-US" sz="1600" dirty="0"/>
              <a:t>e) “Maliciously” imports </a:t>
            </a:r>
            <a:r>
              <a:rPr lang="en-US" sz="1600" b="1" dirty="0">
                <a:solidFill>
                  <a:srgbClr val="FFC000"/>
                </a:solidFill>
              </a:rPr>
              <a:t>a wish to vex, defraud, annoy, or injure another person</a:t>
            </a:r>
            <a:r>
              <a:rPr lang="en-US" sz="1600" dirty="0"/>
              <a:t>, or </a:t>
            </a:r>
            <a:r>
              <a:rPr lang="en-US" sz="1600" b="1" dirty="0">
                <a:solidFill>
                  <a:srgbClr val="FFC000"/>
                </a:solidFill>
              </a:rPr>
              <a:t>an intent to do a wrongful act, established either by proof or presumption of law.</a:t>
            </a:r>
          </a:p>
          <a:p>
            <a:pPr marL="0" indent="0">
              <a:buNone/>
            </a:pPr>
            <a:endParaRPr lang="en-US" sz="1600" dirty="0"/>
          </a:p>
          <a:p>
            <a:pPr marL="0" indent="0">
              <a:buNone/>
            </a:pPr>
            <a:r>
              <a:rPr lang="en-US" sz="1600" dirty="0"/>
              <a:t>(f) “Recklessly” means a </a:t>
            </a:r>
            <a:r>
              <a:rPr lang="en-US" sz="1600" b="1" dirty="0">
                <a:solidFill>
                  <a:srgbClr val="FFC000"/>
                </a:solidFill>
              </a:rPr>
              <a:t>person is aware of and consciously disregards a substantial and unjustifiable risk that his or her act will set fire to, burn, or cause to burn a structure, forest land, or property</a:t>
            </a:r>
            <a:r>
              <a:rPr lang="en-US" sz="1600" dirty="0"/>
              <a:t>. The risk shall be of such nature and degree that disregard thereof constitutes a gross deviation from the standard of conduct that a reasonable person would observe in the situation. A person who creates such a risk but is unaware thereof solely by reason of voluntary intoxication also acts recklessly with respect thereto.</a:t>
            </a:r>
          </a:p>
          <a:p>
            <a:pPr marL="0" indent="0">
              <a:buNone/>
            </a:pPr>
            <a:r>
              <a:rPr lang="en-US" sz="1600" dirty="0"/>
              <a:t/>
            </a:r>
            <a:br>
              <a:rPr lang="en-US" sz="1600" dirty="0"/>
            </a:br>
            <a:endParaRPr lang="en-US" sz="1600" dirty="0"/>
          </a:p>
          <a:p>
            <a:pPr marL="0" indent="0">
              <a:buNone/>
            </a:pPr>
            <a:endParaRPr lang="en-US" sz="1600" dirty="0" smtClean="0">
              <a:effectLst/>
            </a:endParaRPr>
          </a:p>
          <a:p>
            <a:pPr marL="0" indent="0">
              <a:buNone/>
            </a:pPr>
            <a:r>
              <a:rPr lang="en-US" sz="1600" dirty="0" smtClean="0"/>
              <a:t/>
            </a:r>
            <a:br>
              <a:rPr lang="en-US" sz="1600" dirty="0" smtClean="0"/>
            </a:br>
            <a:endParaRPr lang="en-US" sz="1600" dirty="0"/>
          </a:p>
        </p:txBody>
      </p:sp>
    </p:spTree>
    <p:extLst>
      <p:ext uri="{BB962C8B-B14F-4D97-AF65-F5344CB8AC3E}">
        <p14:creationId xmlns:p14="http://schemas.microsoft.com/office/powerpoint/2010/main" val="804569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381001"/>
            <a:ext cx="4040188" cy="838200"/>
          </a:xfrm>
        </p:spPr>
        <p:txBody>
          <a:bodyPr>
            <a:normAutofit/>
          </a:bodyPr>
          <a:lstStyle/>
          <a:p>
            <a:pPr algn="ctr"/>
            <a:r>
              <a:rPr lang="en-US" sz="3200" dirty="0" smtClean="0">
                <a:solidFill>
                  <a:srgbClr val="FFC000"/>
                </a:solidFill>
              </a:rPr>
              <a:t>ARSON</a:t>
            </a:r>
            <a:endParaRPr lang="en-US" sz="3200" dirty="0">
              <a:solidFill>
                <a:srgbClr val="FFC000"/>
              </a:solidFill>
            </a:endParaRPr>
          </a:p>
        </p:txBody>
      </p:sp>
      <p:sp>
        <p:nvSpPr>
          <p:cNvPr id="3" name="Content Placeholder 2"/>
          <p:cNvSpPr>
            <a:spLocks noGrp="1"/>
          </p:cNvSpPr>
          <p:nvPr>
            <p:ph sz="half" idx="2"/>
          </p:nvPr>
        </p:nvSpPr>
        <p:spPr>
          <a:xfrm>
            <a:off x="457200" y="1447800"/>
            <a:ext cx="4040188" cy="4678363"/>
          </a:xfrm>
        </p:spPr>
        <p:txBody>
          <a:bodyPr>
            <a:normAutofit lnSpcReduction="10000"/>
          </a:bodyPr>
          <a:lstStyle/>
          <a:p>
            <a:r>
              <a:rPr lang="en-US" dirty="0" smtClean="0"/>
              <a:t>Straight  Felony (§451(a)-(d)) serious felony strike</a:t>
            </a:r>
          </a:p>
          <a:p>
            <a:pPr lvl="1"/>
            <a:r>
              <a:rPr lang="en-US" dirty="0" smtClean="0"/>
              <a:t>(a) 5/7/9</a:t>
            </a:r>
            <a:endParaRPr lang="en-US" dirty="0"/>
          </a:p>
          <a:p>
            <a:pPr lvl="1"/>
            <a:r>
              <a:rPr lang="en-US" dirty="0" smtClean="0"/>
              <a:t>(b</a:t>
            </a:r>
            <a:r>
              <a:rPr lang="en-US" dirty="0"/>
              <a:t>) </a:t>
            </a:r>
            <a:r>
              <a:rPr lang="en-US" dirty="0" smtClean="0"/>
              <a:t>Inhabited structure 3/5/8</a:t>
            </a:r>
          </a:p>
          <a:p>
            <a:pPr lvl="1"/>
            <a:r>
              <a:rPr lang="en-US" dirty="0" smtClean="0"/>
              <a:t>(c) Structure/forest land 2/4/6</a:t>
            </a:r>
          </a:p>
          <a:p>
            <a:pPr lvl="1"/>
            <a:r>
              <a:rPr lang="en-US" dirty="0" smtClean="0"/>
              <a:t> (d)  Property 16/2/3</a:t>
            </a:r>
          </a:p>
          <a:p>
            <a:r>
              <a:rPr lang="en-US" dirty="0" smtClean="0"/>
              <a:t>451(a), (b) = violent felony strike</a:t>
            </a:r>
            <a:endParaRPr lang="en-US" dirty="0"/>
          </a:p>
          <a:p>
            <a:r>
              <a:rPr lang="en-US" dirty="0" smtClean="0"/>
              <a:t>Requires registration (§457.1) </a:t>
            </a:r>
          </a:p>
          <a:p>
            <a:r>
              <a:rPr lang="en-US" dirty="0" smtClean="0"/>
              <a:t>Mental state: willfully and maliciously </a:t>
            </a:r>
          </a:p>
          <a:p>
            <a:endParaRPr lang="en-US" dirty="0"/>
          </a:p>
        </p:txBody>
      </p:sp>
      <p:sp>
        <p:nvSpPr>
          <p:cNvPr id="6" name="Text Placeholder 5"/>
          <p:cNvSpPr>
            <a:spLocks noGrp="1"/>
          </p:cNvSpPr>
          <p:nvPr>
            <p:ph type="body" sz="quarter" idx="3"/>
          </p:nvPr>
        </p:nvSpPr>
        <p:spPr>
          <a:xfrm>
            <a:off x="4724400" y="609600"/>
            <a:ext cx="4041775" cy="685800"/>
          </a:xfrm>
        </p:spPr>
        <p:txBody>
          <a:bodyPr>
            <a:noAutofit/>
          </a:bodyPr>
          <a:lstStyle/>
          <a:p>
            <a:endParaRPr lang="en-US" sz="3200" dirty="0" smtClean="0">
              <a:solidFill>
                <a:srgbClr val="FFC000"/>
              </a:solidFill>
            </a:endParaRPr>
          </a:p>
          <a:p>
            <a:endParaRPr lang="en-US" sz="3200" dirty="0">
              <a:solidFill>
                <a:srgbClr val="FFC000"/>
              </a:solidFill>
            </a:endParaRPr>
          </a:p>
          <a:p>
            <a:endParaRPr lang="en-US" sz="3200" dirty="0" smtClean="0">
              <a:solidFill>
                <a:srgbClr val="FFC000"/>
              </a:solidFill>
            </a:endParaRPr>
          </a:p>
          <a:p>
            <a:pPr algn="ctr"/>
            <a:r>
              <a:rPr lang="en-US" sz="3200" dirty="0" smtClean="0">
                <a:solidFill>
                  <a:srgbClr val="FFC000"/>
                </a:solidFill>
              </a:rPr>
              <a:t>UNLAWFULLY CAUSING A FIRE </a:t>
            </a:r>
            <a:endParaRPr lang="en-US" sz="3200" dirty="0">
              <a:solidFill>
                <a:srgbClr val="FFC000"/>
              </a:solidFill>
            </a:endParaRPr>
          </a:p>
        </p:txBody>
      </p:sp>
      <p:sp>
        <p:nvSpPr>
          <p:cNvPr id="7" name="Content Placeholder 6"/>
          <p:cNvSpPr>
            <a:spLocks noGrp="1"/>
          </p:cNvSpPr>
          <p:nvPr>
            <p:ph sz="quarter" idx="4"/>
          </p:nvPr>
        </p:nvSpPr>
        <p:spPr>
          <a:xfrm>
            <a:off x="4645025" y="1447800"/>
            <a:ext cx="4041775" cy="4678363"/>
          </a:xfrm>
        </p:spPr>
        <p:txBody>
          <a:bodyPr>
            <a:normAutofit lnSpcReduction="10000"/>
          </a:bodyPr>
          <a:lstStyle/>
          <a:p>
            <a:r>
              <a:rPr lang="en-US" dirty="0" smtClean="0"/>
              <a:t>Felony wobbler (§452(a)-(c)) (a) GBI 2/4/6 </a:t>
            </a:r>
          </a:p>
          <a:p>
            <a:pPr lvl="1"/>
            <a:r>
              <a:rPr lang="en-US" dirty="0" smtClean="0"/>
              <a:t>(b) Inhabited structure 2/3/4</a:t>
            </a:r>
          </a:p>
          <a:p>
            <a:pPr lvl="1"/>
            <a:r>
              <a:rPr lang="en-US" dirty="0" smtClean="0"/>
              <a:t>(c) Structure / forest land 16/2/3</a:t>
            </a:r>
          </a:p>
          <a:p>
            <a:pPr lvl="1"/>
            <a:r>
              <a:rPr lang="en-US" dirty="0" smtClean="0"/>
              <a:t>(d) Property = Misdemeanor </a:t>
            </a:r>
          </a:p>
          <a:p>
            <a:r>
              <a:rPr lang="en-US" dirty="0" smtClean="0"/>
              <a:t>Non-strike</a:t>
            </a:r>
          </a:p>
          <a:p>
            <a:endParaRPr lang="en-US" dirty="0" smtClean="0"/>
          </a:p>
          <a:p>
            <a:endParaRPr lang="en-US" dirty="0"/>
          </a:p>
          <a:p>
            <a:r>
              <a:rPr lang="en-US" dirty="0" smtClean="0"/>
              <a:t>Does not require registration</a:t>
            </a:r>
          </a:p>
          <a:p>
            <a:r>
              <a:rPr lang="en-US" dirty="0" smtClean="0"/>
              <a:t>Mental state: recklessly</a:t>
            </a:r>
          </a:p>
          <a:p>
            <a:endParaRPr lang="en-US" dirty="0"/>
          </a:p>
        </p:txBody>
      </p:sp>
    </p:spTree>
    <p:extLst>
      <p:ext uri="{BB962C8B-B14F-4D97-AF65-F5344CB8AC3E}">
        <p14:creationId xmlns:p14="http://schemas.microsoft.com/office/powerpoint/2010/main" val="556198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Enhancements to PC </a:t>
            </a:r>
            <a:r>
              <a:rPr lang="en-US" dirty="0"/>
              <a:t>§ </a:t>
            </a:r>
            <a:r>
              <a:rPr lang="en-US" dirty="0" smtClean="0"/>
              <a:t>451 and </a:t>
            </a:r>
            <a:r>
              <a:rPr lang="en-US" dirty="0"/>
              <a:t>§ </a:t>
            </a:r>
            <a:r>
              <a:rPr lang="en-US" dirty="0" smtClean="0"/>
              <a:t>452</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FFC000"/>
                </a:solidFill>
              </a:rPr>
              <a:t>Arson sentence enhancements PC </a:t>
            </a:r>
            <a:r>
              <a:rPr lang="en-US" dirty="0">
                <a:solidFill>
                  <a:srgbClr val="FFC000"/>
                </a:solidFill>
              </a:rPr>
              <a:t>§ </a:t>
            </a:r>
            <a:r>
              <a:rPr lang="en-US" dirty="0" smtClean="0">
                <a:solidFill>
                  <a:srgbClr val="FFC000"/>
                </a:solidFill>
              </a:rPr>
              <a:t>451.1 (3/4/5)</a:t>
            </a:r>
          </a:p>
          <a:p>
            <a:pPr lvl="1"/>
            <a:r>
              <a:rPr lang="en-US" dirty="0" smtClean="0"/>
              <a:t>Previous conviction 451/452 felony</a:t>
            </a:r>
          </a:p>
          <a:p>
            <a:pPr lvl="1"/>
            <a:r>
              <a:rPr lang="en-US" dirty="0" smtClean="0"/>
              <a:t>Firefighter, peace officer, emergency personnel suffer GBI</a:t>
            </a:r>
          </a:p>
          <a:p>
            <a:pPr lvl="1"/>
            <a:r>
              <a:rPr lang="en-US" dirty="0" smtClean="0"/>
              <a:t>Proximately caused GBI to more than one victim</a:t>
            </a:r>
          </a:p>
          <a:p>
            <a:pPr lvl="1"/>
            <a:r>
              <a:rPr lang="en-US" dirty="0" smtClean="0"/>
              <a:t>Proximately caused multiple structures to burn </a:t>
            </a:r>
          </a:p>
          <a:p>
            <a:pPr lvl="1"/>
            <a:r>
              <a:rPr lang="en-US" dirty="0" smtClean="0"/>
              <a:t>Use of device designed to accelerate fire or delay ignition </a:t>
            </a:r>
          </a:p>
          <a:p>
            <a:pPr lvl="1"/>
            <a:endParaRPr lang="en-US" dirty="0" smtClean="0"/>
          </a:p>
          <a:p>
            <a:r>
              <a:rPr lang="en-US" dirty="0" smtClean="0">
                <a:solidFill>
                  <a:srgbClr val="FFC000"/>
                </a:solidFill>
              </a:rPr>
              <a:t>Aggravated</a:t>
            </a:r>
            <a:r>
              <a:rPr lang="en-US" dirty="0" smtClean="0"/>
              <a:t> </a:t>
            </a:r>
            <a:r>
              <a:rPr lang="en-US" dirty="0" smtClean="0">
                <a:solidFill>
                  <a:srgbClr val="FFC000"/>
                </a:solidFill>
              </a:rPr>
              <a:t>arson PC </a:t>
            </a:r>
            <a:r>
              <a:rPr lang="en-US" dirty="0">
                <a:solidFill>
                  <a:srgbClr val="FFC000"/>
                </a:solidFill>
              </a:rPr>
              <a:t>§ </a:t>
            </a:r>
            <a:r>
              <a:rPr lang="en-US" dirty="0" smtClean="0">
                <a:solidFill>
                  <a:srgbClr val="FFC000"/>
                </a:solidFill>
              </a:rPr>
              <a:t>451.5</a:t>
            </a:r>
            <a:r>
              <a:rPr lang="en-US" dirty="0">
                <a:solidFill>
                  <a:srgbClr val="FFC000"/>
                </a:solidFill>
              </a:rPr>
              <a:t> (10-life) </a:t>
            </a:r>
            <a:endParaRPr lang="en-US" dirty="0" smtClean="0">
              <a:solidFill>
                <a:srgbClr val="FFC000"/>
              </a:solidFill>
            </a:endParaRPr>
          </a:p>
          <a:p>
            <a:pPr lvl="1"/>
            <a:r>
              <a:rPr lang="en-US" dirty="0" smtClean="0"/>
              <a:t>Willfull, deliberate, premediated , with intent to cause injury to 1 or more person, or damage 1 or more inhabited dwellings (10-life) if prior arson conviction within 10 years, or property damage / loss exceeds $8.3 million, or damaged 5 or more inhabited structures. </a:t>
            </a:r>
          </a:p>
          <a:p>
            <a:r>
              <a:rPr lang="en-US" dirty="0" smtClean="0">
                <a:solidFill>
                  <a:srgbClr val="FFC000"/>
                </a:solidFill>
              </a:rPr>
              <a:t>Aggravating factors PC </a:t>
            </a:r>
            <a:r>
              <a:rPr lang="en-US" dirty="0">
                <a:solidFill>
                  <a:srgbClr val="FFC000"/>
                </a:solidFill>
              </a:rPr>
              <a:t>§ </a:t>
            </a:r>
            <a:r>
              <a:rPr lang="en-US" dirty="0" smtClean="0">
                <a:solidFill>
                  <a:srgbClr val="FFC000"/>
                </a:solidFill>
              </a:rPr>
              <a:t>452.1 (1/2/3)</a:t>
            </a:r>
          </a:p>
          <a:p>
            <a:r>
              <a:rPr lang="en-US" dirty="0" smtClean="0">
                <a:solidFill>
                  <a:srgbClr val="FFC000"/>
                </a:solidFill>
              </a:rPr>
              <a:t>Violation of </a:t>
            </a:r>
            <a:r>
              <a:rPr lang="en-US" dirty="0">
                <a:solidFill>
                  <a:srgbClr val="FFC000"/>
                </a:solidFill>
              </a:rPr>
              <a:t>Arson Statutes during Insurrection or </a:t>
            </a:r>
            <a:r>
              <a:rPr lang="en-US" dirty="0" smtClean="0">
                <a:solidFill>
                  <a:srgbClr val="FFC000"/>
                </a:solidFill>
              </a:rPr>
              <a:t>Emergency PC  </a:t>
            </a:r>
            <a:r>
              <a:rPr lang="en-US" dirty="0">
                <a:solidFill>
                  <a:srgbClr val="FFC000"/>
                </a:solidFill>
              </a:rPr>
              <a:t>§ 454 </a:t>
            </a:r>
            <a:endParaRPr lang="en-US" dirty="0" smtClean="0">
              <a:solidFill>
                <a:srgbClr val="FFC000"/>
              </a:solidFill>
            </a:endParaRPr>
          </a:p>
          <a:p>
            <a:pPr lvl="1"/>
            <a:r>
              <a:rPr lang="en-US" dirty="0"/>
              <a:t>§ </a:t>
            </a:r>
            <a:r>
              <a:rPr lang="en-US" dirty="0" smtClean="0"/>
              <a:t>451(a), (b) or (c) (5/7/9)</a:t>
            </a:r>
          </a:p>
          <a:p>
            <a:pPr lvl="1"/>
            <a:r>
              <a:rPr lang="en-US" dirty="0"/>
              <a:t>§ </a:t>
            </a:r>
            <a:r>
              <a:rPr lang="en-US" dirty="0" smtClean="0"/>
              <a:t>451(d) or</a:t>
            </a:r>
            <a:r>
              <a:rPr lang="en-US" dirty="0"/>
              <a:t> §</a:t>
            </a:r>
            <a:r>
              <a:rPr lang="en-US" dirty="0" smtClean="0"/>
              <a:t> 452 (3/5/7)</a:t>
            </a:r>
          </a:p>
          <a:p>
            <a:pPr lvl="1"/>
            <a:endParaRPr lang="en-US" dirty="0"/>
          </a:p>
        </p:txBody>
      </p:sp>
    </p:spTree>
    <p:extLst>
      <p:ext uri="{BB962C8B-B14F-4D97-AF65-F5344CB8AC3E}">
        <p14:creationId xmlns:p14="http://schemas.microsoft.com/office/powerpoint/2010/main" val="87315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Crimes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endParaRPr lang="en-US" dirty="0" smtClean="0"/>
          </a:p>
          <a:p>
            <a:r>
              <a:rPr lang="en-US" dirty="0" smtClean="0"/>
              <a:t>Possession of Flammable / Explosive / Combustible Material with intent to set fire/burn § 453</a:t>
            </a:r>
          </a:p>
          <a:p>
            <a:r>
              <a:rPr lang="en-US" dirty="0" smtClean="0"/>
              <a:t>Attempt  to set fire/burn structure, forestland/property § 455 (16/2/3)</a:t>
            </a:r>
          </a:p>
          <a:p>
            <a:r>
              <a:rPr lang="en-US" dirty="0" smtClean="0"/>
              <a:t>Order for Psych Examination upon Conviction </a:t>
            </a:r>
            <a:r>
              <a:rPr lang="en-US" dirty="0"/>
              <a:t>§ </a:t>
            </a:r>
            <a:r>
              <a:rPr lang="en-US" dirty="0" smtClean="0"/>
              <a:t>457</a:t>
            </a:r>
            <a:endParaRPr lang="en-US" dirty="0"/>
          </a:p>
          <a:p>
            <a:r>
              <a:rPr lang="en-US" dirty="0" smtClean="0"/>
              <a:t>Registration </a:t>
            </a:r>
            <a:r>
              <a:rPr lang="en-US" dirty="0"/>
              <a:t>§ </a:t>
            </a:r>
            <a:r>
              <a:rPr lang="en-US" dirty="0" smtClean="0"/>
              <a:t>457.1</a:t>
            </a:r>
          </a:p>
          <a:p>
            <a:r>
              <a:rPr lang="en-US" dirty="0"/>
              <a:t>Defrauding or Prejudicing Insurer § 548</a:t>
            </a:r>
          </a:p>
          <a:p>
            <a:r>
              <a:rPr lang="en-US" dirty="0" smtClean="0"/>
              <a:t>Destructive Devices and Explosives § 18710 et seq.</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86646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Crimes </a:t>
            </a:r>
            <a:endParaRPr lang="en-US" dirty="0"/>
          </a:p>
        </p:txBody>
      </p:sp>
      <p:sp>
        <p:nvSpPr>
          <p:cNvPr id="3" name="Content Placeholder 2"/>
          <p:cNvSpPr>
            <a:spLocks noGrp="1"/>
          </p:cNvSpPr>
          <p:nvPr>
            <p:ph sz="half" idx="1"/>
          </p:nvPr>
        </p:nvSpPr>
        <p:spPr/>
        <p:txBody>
          <a:bodyPr/>
          <a:lstStyle/>
          <a:p>
            <a:r>
              <a:rPr lang="en-US" dirty="0" smtClean="0"/>
              <a:t>HS </a:t>
            </a:r>
            <a:r>
              <a:rPr lang="en-US" dirty="0"/>
              <a:t>§ </a:t>
            </a:r>
            <a:r>
              <a:rPr lang="en-US" dirty="0" smtClean="0"/>
              <a:t>11379.6</a:t>
            </a:r>
          </a:p>
          <a:p>
            <a:r>
              <a:rPr lang="en-US" dirty="0" smtClean="0"/>
              <a:t>Manufacturing </a:t>
            </a:r>
            <a:r>
              <a:rPr lang="en-US" dirty="0"/>
              <a:t>c</a:t>
            </a:r>
            <a:r>
              <a:rPr lang="en-US" dirty="0" smtClean="0"/>
              <a:t>ontrolled substance by </a:t>
            </a:r>
            <a:r>
              <a:rPr lang="en-US" dirty="0"/>
              <a:t>c</a:t>
            </a:r>
            <a:r>
              <a:rPr lang="en-US" dirty="0" smtClean="0"/>
              <a:t>hemical </a:t>
            </a:r>
            <a:r>
              <a:rPr lang="en-US" dirty="0"/>
              <a:t>e</a:t>
            </a:r>
            <a:r>
              <a:rPr lang="en-US" dirty="0" smtClean="0"/>
              <a:t>xtraction or chemical </a:t>
            </a:r>
            <a:r>
              <a:rPr lang="en-US" dirty="0"/>
              <a:t>s</a:t>
            </a:r>
            <a:r>
              <a:rPr lang="en-US" dirty="0" smtClean="0"/>
              <a:t>ynthesis</a:t>
            </a:r>
          </a:p>
          <a:p>
            <a:r>
              <a:rPr lang="en-US" dirty="0" smtClean="0"/>
              <a:t>BHO </a:t>
            </a:r>
            <a:r>
              <a:rPr lang="en-US" dirty="0"/>
              <a:t>Lab </a:t>
            </a:r>
            <a:r>
              <a:rPr lang="en-US" dirty="0" smtClean="0"/>
              <a:t>Explosion</a:t>
            </a:r>
          </a:p>
          <a:p>
            <a:r>
              <a:rPr lang="en-US" dirty="0" smtClean="0"/>
              <a:t>Consider </a:t>
            </a:r>
            <a:r>
              <a:rPr lang="en-US" dirty="0"/>
              <a:t>§ </a:t>
            </a:r>
            <a:r>
              <a:rPr lang="en-US" dirty="0" smtClean="0"/>
              <a:t>451, </a:t>
            </a:r>
            <a:r>
              <a:rPr lang="en-US" dirty="0"/>
              <a:t>§ </a:t>
            </a:r>
            <a:r>
              <a:rPr lang="en-US" dirty="0" smtClean="0"/>
              <a:t>273a </a:t>
            </a:r>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71474" y="4772819"/>
            <a:ext cx="3127772" cy="2085181"/>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1161" y="1066800"/>
            <a:ext cx="3543300" cy="2362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758" y="2895600"/>
            <a:ext cx="3543300" cy="2362200"/>
          </a:xfrm>
          <a:prstGeom prst="rect">
            <a:avLst/>
          </a:prstGeom>
        </p:spPr>
      </p:pic>
    </p:spTree>
    <p:extLst>
      <p:ext uri="{BB962C8B-B14F-4D97-AF65-F5344CB8AC3E}">
        <p14:creationId xmlns:p14="http://schemas.microsoft.com/office/powerpoint/2010/main" val="191881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Crimes </a:t>
            </a:r>
            <a:endParaRPr lang="en-US" dirty="0"/>
          </a:p>
        </p:txBody>
      </p:sp>
      <p:sp>
        <p:nvSpPr>
          <p:cNvPr id="3" name="Content Placeholder 2"/>
          <p:cNvSpPr>
            <a:spLocks noGrp="1"/>
          </p:cNvSpPr>
          <p:nvPr>
            <p:ph type="body" idx="1"/>
          </p:nvPr>
        </p:nvSpPr>
        <p:spPr/>
        <p:txBody>
          <a:bodyPr>
            <a:normAutofit fontScale="92500" lnSpcReduction="20000"/>
          </a:bodyPr>
          <a:lstStyle/>
          <a:p>
            <a:r>
              <a:rPr lang="en-US" dirty="0" smtClean="0"/>
              <a:t>Unlawful Outdoor Fires HS </a:t>
            </a:r>
            <a:r>
              <a:rPr lang="en-US" dirty="0"/>
              <a:t>§ </a:t>
            </a:r>
            <a:r>
              <a:rPr lang="en-US" dirty="0" smtClean="0"/>
              <a:t>41800</a:t>
            </a:r>
            <a:endParaRPr lang="en-US" dirty="0"/>
          </a:p>
          <a:p>
            <a:endParaRPr lang="en-US" dirty="0"/>
          </a:p>
        </p:txBody>
      </p:sp>
      <p:pic>
        <p:nvPicPr>
          <p:cNvPr id="8" name="Picture 3" descr="https://thebottomline.as.ucsb.edu/wp-content/uploads/2011/02/CouchBurning-1-696x394.jpg"/>
          <p:cNvPicPr>
            <a:picLocks noGrp="1" noChangeAspect="1" noChangeArrowheads="1"/>
          </p:cNvPicPr>
          <p:nvPr>
            <p:ph sz="half" idx="2"/>
          </p:nvPr>
        </p:nvPicPr>
        <p:blipFill>
          <a:blip r:link="rId2">
            <a:extLst>
              <a:ext uri="{28A0092B-C50C-407E-A947-70E740481C1C}">
                <a14:useLocalDpi xmlns:a14="http://schemas.microsoft.com/office/drawing/2010/main" val="0"/>
              </a:ext>
            </a:extLst>
          </a:blip>
          <a:stretch>
            <a:fillRect/>
          </a:stretch>
        </p:blipFill>
        <p:spPr bwMode="auto">
          <a:xfrm>
            <a:off x="457200" y="3006960"/>
            <a:ext cx="4040188" cy="228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4"/>
          </p:nvPr>
        </p:nvSpPr>
        <p:spPr>
          <a:xfrm>
            <a:off x="4724400" y="1295400"/>
            <a:ext cx="3962400" cy="5334000"/>
          </a:xfrm>
        </p:spPr>
        <p:txBody>
          <a:bodyPr>
            <a:normAutofit fontScale="85000" lnSpcReduction="20000"/>
          </a:bodyPr>
          <a:lstStyle/>
          <a:p>
            <a:r>
              <a:rPr lang="en-US" dirty="0"/>
              <a:t>Except as otherwise provided in this chapter, no person shall use open outdoor fires for the purpose of disposal or burning of petroleum wastes, demolition debris, tires, tar, trees, wood waste, or </a:t>
            </a:r>
            <a:r>
              <a:rPr lang="en-US" b="1" dirty="0">
                <a:solidFill>
                  <a:srgbClr val="FFC000"/>
                </a:solidFill>
              </a:rPr>
              <a:t>other combustible or flammable solid or liquid waste</a:t>
            </a:r>
            <a:r>
              <a:rPr lang="en-US" dirty="0"/>
              <a:t>; or for metal salvage or burning of motor vehicle bodies.</a:t>
            </a:r>
          </a:p>
          <a:p>
            <a:endParaRPr lang="en-US" dirty="0"/>
          </a:p>
          <a:p>
            <a:r>
              <a:rPr lang="en-US" dirty="0"/>
              <a:t>Typically charged for Isla Vista couch fires</a:t>
            </a:r>
          </a:p>
          <a:p>
            <a:endParaRPr lang="en-US" dirty="0"/>
          </a:p>
          <a:p>
            <a:r>
              <a:rPr lang="en-US" dirty="0"/>
              <a:t>Does not require malice or recklessness</a:t>
            </a:r>
          </a:p>
          <a:p>
            <a:endParaRPr lang="en-US" dirty="0"/>
          </a:p>
          <a:p>
            <a:r>
              <a:rPr lang="en-US" dirty="0"/>
              <a:t>Punishment: misdemeanor, up to 6 months jail, up to $15,000 fine </a:t>
            </a:r>
            <a:r>
              <a:rPr lang="en-US" sz="2000" dirty="0"/>
              <a:t>(HSC §42400)</a:t>
            </a:r>
            <a:endParaRPr lang="en-US" dirty="0"/>
          </a:p>
          <a:p>
            <a:endParaRPr lang="en-US" dirty="0"/>
          </a:p>
        </p:txBody>
      </p:sp>
    </p:spTree>
    <p:extLst>
      <p:ext uri="{BB962C8B-B14F-4D97-AF65-F5344CB8AC3E}">
        <p14:creationId xmlns:p14="http://schemas.microsoft.com/office/powerpoint/2010/main" val="3806987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2191</Words>
  <Application>Microsoft Office PowerPoint</Application>
  <PresentationFormat>On-screen Show (4:3)</PresentationFormat>
  <Paragraphs>154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The Law of Arson in California </vt:lpstr>
      <vt:lpstr>PC  451. Arson of structure, forest land or property or causing great bodily injury</vt:lpstr>
      <vt:lpstr>§ 452. Unlawfully causing a fire of any structure, forest land or property or causing great bodily injury</vt:lpstr>
      <vt:lpstr>PC § 450. Definitions </vt:lpstr>
      <vt:lpstr>PowerPoint Presentation</vt:lpstr>
      <vt:lpstr>Enhancements to PC § 451 and § 452</vt:lpstr>
      <vt:lpstr>Other Related Crimes</vt:lpstr>
      <vt:lpstr>Other Related Crimes </vt:lpstr>
      <vt:lpstr>Other Related Crimes </vt:lpstr>
      <vt:lpstr>Arson Investigations</vt:lpstr>
      <vt:lpstr>Special Evidentiary Problems </vt:lpstr>
      <vt:lpstr>People v. Roger Powell PC 451(d)</vt:lpstr>
      <vt:lpstr>People v. Warren Berry  Count 1 PC 451(c) Alisal Rd Count 2 PC 451(c) Nojoqui Summit</vt:lpstr>
      <vt:lpstr>Applicable Case Law  Arson = General Intent Crime </vt:lpstr>
      <vt:lpstr>Applicable Case Law Defining Malice </vt:lpstr>
      <vt:lpstr>Search and Seizure</vt:lpstr>
      <vt:lpstr>Search and Seizure</vt:lpstr>
      <vt:lpstr>Search and Seizure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Barron, Mary</dc:creator>
  <cp:lastModifiedBy>Nelson, Casey</cp:lastModifiedBy>
  <cp:revision>66</cp:revision>
  <cp:lastPrinted>2019-03-21T21:11:16Z</cp:lastPrinted>
  <dcterms:created xsi:type="dcterms:W3CDTF">2014-04-02T17:15:54Z</dcterms:created>
  <dcterms:modified xsi:type="dcterms:W3CDTF">2021-08-20T19:19:20Z</dcterms:modified>
</cp:coreProperties>
</file>