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69" r:id="rId6"/>
    <p:sldId id="259" r:id="rId7"/>
    <p:sldId id="260" r:id="rId8"/>
    <p:sldId id="271" r:id="rId9"/>
    <p:sldId id="272" r:id="rId10"/>
    <p:sldId id="273" r:id="rId11"/>
    <p:sldId id="262" r:id="rId12"/>
    <p:sldId id="263" r:id="rId13"/>
    <p:sldId id="261" r:id="rId14"/>
    <p:sldId id="265" r:id="rId15"/>
    <p:sldId id="264" r:id="rId16"/>
    <p:sldId id="274" r:id="rId17"/>
    <p:sldId id="275" r:id="rId18"/>
    <p:sldId id="266" r:id="rId19"/>
    <p:sldId id="26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ouston" userId="2b551a17-3255-44c8-86ef-b3163b73db15" providerId="ADAL" clId="{FD5C99B3-0FFD-48C6-A212-CF3F56653E22}"/>
    <pc:docChg chg="custSel modSld">
      <pc:chgData name="Michael Houston" userId="2b551a17-3255-44c8-86ef-b3163b73db15" providerId="ADAL" clId="{FD5C99B3-0FFD-48C6-A212-CF3F56653E22}" dt="2021-04-26T18:19:31.020" v="74" actId="20577"/>
      <pc:docMkLst>
        <pc:docMk/>
      </pc:docMkLst>
      <pc:sldChg chg="modSp mod">
        <pc:chgData name="Michael Houston" userId="2b551a17-3255-44c8-86ef-b3163b73db15" providerId="ADAL" clId="{FD5C99B3-0FFD-48C6-A212-CF3F56653E22}" dt="2021-04-26T18:19:31.020" v="74" actId="20577"/>
        <pc:sldMkLst>
          <pc:docMk/>
          <pc:sldMk cId="1610146894" sldId="256"/>
        </pc:sldMkLst>
        <pc:spChg chg="mod">
          <ac:chgData name="Michael Houston" userId="2b551a17-3255-44c8-86ef-b3163b73db15" providerId="ADAL" clId="{FD5C99B3-0FFD-48C6-A212-CF3F56653E22}" dt="2021-04-26T18:19:31.020" v="74" actId="20577"/>
          <ac:spMkLst>
            <pc:docMk/>
            <pc:sldMk cId="1610146894" sldId="256"/>
            <ac:spMk id="3" creationId="{32B0348F-EE84-479D-87D8-789ED19777BC}"/>
          </ac:spMkLst>
        </pc:spChg>
      </pc:sldChg>
      <pc:sldChg chg="modSp mod">
        <pc:chgData name="Michael Houston" userId="2b551a17-3255-44c8-86ef-b3163b73db15" providerId="ADAL" clId="{FD5C99B3-0FFD-48C6-A212-CF3F56653E22}" dt="2021-04-26T18:18:15.424" v="1" actId="20577"/>
        <pc:sldMkLst>
          <pc:docMk/>
          <pc:sldMk cId="2108002923" sldId="264"/>
        </pc:sldMkLst>
        <pc:spChg chg="mod">
          <ac:chgData name="Michael Houston" userId="2b551a17-3255-44c8-86ef-b3163b73db15" providerId="ADAL" clId="{FD5C99B3-0FFD-48C6-A212-CF3F56653E22}" dt="2021-04-26T18:18:15.424" v="1" actId="20577"/>
          <ac:spMkLst>
            <pc:docMk/>
            <pc:sldMk cId="2108002923" sldId="264"/>
            <ac:spMk id="2" creationId="{0F363C5E-CF58-469E-B8CF-17DE9C4E52B3}"/>
          </ac:spMkLst>
        </pc:spChg>
      </pc:sldChg>
      <pc:sldChg chg="modSp mod">
        <pc:chgData name="Michael Houston" userId="2b551a17-3255-44c8-86ef-b3163b73db15" providerId="ADAL" clId="{FD5C99B3-0FFD-48C6-A212-CF3F56653E22}" dt="2021-04-26T18:18:34.438" v="2" actId="20577"/>
        <pc:sldMkLst>
          <pc:docMk/>
          <pc:sldMk cId="626132401" sldId="275"/>
        </pc:sldMkLst>
        <pc:spChg chg="mod">
          <ac:chgData name="Michael Houston" userId="2b551a17-3255-44c8-86ef-b3163b73db15" providerId="ADAL" clId="{FD5C99B3-0FFD-48C6-A212-CF3F56653E22}" dt="2021-04-26T18:18:34.438" v="2" actId="20577"/>
          <ac:spMkLst>
            <pc:docMk/>
            <pc:sldMk cId="626132401" sldId="275"/>
            <ac:spMk id="3" creationId="{CE16F2A4-F0B4-4873-BAAD-ABA1CFA28C52}"/>
          </ac:spMkLst>
        </pc:spChg>
      </pc:sldChg>
    </pc:docChg>
  </pc:docChgLst>
  <pc:docChgLst>
    <pc:chgData name="Michael Houston" userId="2b551a17-3255-44c8-86ef-b3163b73db15" providerId="ADAL" clId="{4B3EEDF1-7EA5-4EF8-8A07-2C122FA1EE76}"/>
    <pc:docChg chg="custSel modSld">
      <pc:chgData name="Michael Houston" userId="2b551a17-3255-44c8-86ef-b3163b73db15" providerId="ADAL" clId="{4B3EEDF1-7EA5-4EF8-8A07-2C122FA1EE76}" dt="2021-04-27T17:04:15.174" v="9" actId="14100"/>
      <pc:docMkLst>
        <pc:docMk/>
      </pc:docMkLst>
      <pc:sldChg chg="modSp mod">
        <pc:chgData name="Michael Houston" userId="2b551a17-3255-44c8-86ef-b3163b73db15" providerId="ADAL" clId="{4B3EEDF1-7EA5-4EF8-8A07-2C122FA1EE76}" dt="2021-04-27T16:57:08.662" v="0" actId="20577"/>
        <pc:sldMkLst>
          <pc:docMk/>
          <pc:sldMk cId="1191930958" sldId="258"/>
        </pc:sldMkLst>
        <pc:spChg chg="mod">
          <ac:chgData name="Michael Houston" userId="2b551a17-3255-44c8-86ef-b3163b73db15" providerId="ADAL" clId="{4B3EEDF1-7EA5-4EF8-8A07-2C122FA1EE76}" dt="2021-04-27T16:57:08.662" v="0" actId="20577"/>
          <ac:spMkLst>
            <pc:docMk/>
            <pc:sldMk cId="1191930958" sldId="258"/>
            <ac:spMk id="3" creationId="{0115FA02-C3F3-4018-A31E-785FAD08F63D}"/>
          </ac:spMkLst>
        </pc:spChg>
      </pc:sldChg>
      <pc:sldChg chg="modSp mod">
        <pc:chgData name="Michael Houston" userId="2b551a17-3255-44c8-86ef-b3163b73db15" providerId="ADAL" clId="{4B3EEDF1-7EA5-4EF8-8A07-2C122FA1EE76}" dt="2021-04-27T17:04:15.174" v="9" actId="14100"/>
        <pc:sldMkLst>
          <pc:docMk/>
          <pc:sldMk cId="402089827" sldId="274"/>
        </pc:sldMkLst>
        <pc:spChg chg="mod">
          <ac:chgData name="Michael Houston" userId="2b551a17-3255-44c8-86ef-b3163b73db15" providerId="ADAL" clId="{4B3EEDF1-7EA5-4EF8-8A07-2C122FA1EE76}" dt="2021-04-27T17:04:15.174" v="9" actId="14100"/>
          <ac:spMkLst>
            <pc:docMk/>
            <pc:sldMk cId="402089827" sldId="274"/>
            <ac:spMk id="3" creationId="{CE16F2A4-F0B4-4873-BAAD-ABA1CFA28C5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51233-D988-4F53-899E-C555EBF2BA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>
                <a:latin typeface="Garamond" panose="02020404030301010803" pitchFamily="18" charset="0"/>
              </a:rPr>
              <a:t>Misdemeanor Sentencing Training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0348F-EE84-479D-87D8-789ED19777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>
                <a:latin typeface="Garamond" panose="02020404030301010803" pitchFamily="18" charset="0"/>
              </a:rPr>
              <a:t>Michael D. Houston, Chief deputy district attorney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0146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Imposition of Fines  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Most fines are discretionary but the Legislature has been active in imposing mandatory minimum fines and/or fees for a number of misdemeanors and infractions. 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These cases include DUI, DV, elder abuse, sex offenses, theft offenses, and graffiti 594s.  </a:t>
            </a:r>
            <a:br>
              <a:rPr lang="en-US" sz="2000" dirty="0">
                <a:latin typeface="Garamond" panose="02020404030301010803" pitchFamily="18" charset="0"/>
              </a:rPr>
            </a:b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55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Conditions of Probation (Found in Penal Cod section 1203.1(j)):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1) “Fitting and proper to the end that justice may be done;” and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2) Reasonable and logically related to the offense. </a:t>
            </a:r>
          </a:p>
          <a:p>
            <a:pPr marL="457200" lvl="1" indent="0">
              <a:buNone/>
            </a:pPr>
            <a:r>
              <a:rPr lang="en-US" sz="2000" dirty="0">
                <a:latin typeface="Garamond" panose="02020404030301010803" pitchFamily="18" charset="0"/>
              </a:rPr>
              <a:t>WHAT DOES THIS MEAN???? </a:t>
            </a:r>
          </a:p>
        </p:txBody>
      </p:sp>
    </p:spTree>
    <p:extLst>
      <p:ext uri="{BB962C8B-B14F-4D97-AF65-F5344CB8AC3E}">
        <p14:creationId xmlns:p14="http://schemas.microsoft.com/office/powerpoint/2010/main" val="3447248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Probation Conditions should have nexus to crime.  Examples: </a:t>
            </a:r>
            <a:br>
              <a:rPr lang="en-US" sz="2400" dirty="0">
                <a:latin typeface="Garamond" panose="02020404030301010803" pitchFamily="18" charset="0"/>
              </a:rPr>
            </a:br>
            <a:endParaRPr lang="en-US" sz="2400" dirty="0">
              <a:latin typeface="Garamond" panose="02020404030301010803" pitchFamily="18" charset="0"/>
            </a:endParaRP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Penal Code section 484(a) – shall not possess stolen property;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Penal Code section 647(f) – shall not consume alcohol;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Penal Code section 530.5 – shall not possess material capable of producing identity theft contraband;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Penal Code section 11377/11350/11364 – search terms for drugs/paraphernalia.  </a:t>
            </a:r>
          </a:p>
        </p:txBody>
      </p:sp>
    </p:spTree>
    <p:extLst>
      <p:ext uri="{BB962C8B-B14F-4D97-AF65-F5344CB8AC3E}">
        <p14:creationId xmlns:p14="http://schemas.microsoft.com/office/powerpoint/2010/main" val="3334201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54FE-880F-4969-A5BC-D4DDFC2C8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Sentencing: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606F9-05F3-4E49-BA3A-EE59F2359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Custody Time: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Allotted by statute;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Max = no probation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Examples: 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DUI: 180 days 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Petty theft: 180 days 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“Shop Lifting” – 180 days (why we charge as petty thefts)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314((1) – 180 days 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Failure to register (290.018) – 365 days </a:t>
            </a:r>
          </a:p>
          <a:p>
            <a:pPr lvl="2"/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52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TERMINAL SENTENCES </a:t>
            </a:r>
            <a:br>
              <a:rPr lang="en-US" sz="2400" dirty="0">
                <a:latin typeface="Garamond" panose="02020404030301010803" pitchFamily="18" charset="0"/>
              </a:rPr>
            </a:br>
            <a:endParaRPr lang="en-US" sz="2400" dirty="0">
              <a:latin typeface="Garamond" panose="02020404030301010803" pitchFamily="18" charset="0"/>
            </a:endParaRP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Situations when this happens: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Defendant “denies probation” -&gt; Would rather do less time in custody than more time on probation 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Defendant is pleading to multiple counts in multiple cases -&gt; Not necessary to have multiple counts of misdemeanor probation; 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We want the conviction but not necessarily concerned about misdemeanor probation - &gt; usually happens for 290 related offenses or DUIs when Defendant is pleading to a felony in other counts/cases. </a:t>
            </a:r>
          </a:p>
          <a:p>
            <a:pPr marL="914400" lvl="2" indent="0">
              <a:buNone/>
            </a:pPr>
            <a:endParaRPr lang="en-US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87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3C5E-CF58-469E-B8CF-17DE9C4E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VOPs – PC 1203.3(a)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6F2A4-F0B4-4873-BAAD-ABA1CFA28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Court’s Options when there is a VOP: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1) Revoke – probation time remains stayed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2) Modify – add terms (new law violation? )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3) Change imposition of suspended sentence – impose sentence</a:t>
            </a:r>
          </a:p>
          <a:p>
            <a:pPr lvl="1"/>
            <a:endParaRPr lang="en-US" sz="2000" dirty="0">
              <a:latin typeface="Garamond" panose="02020404030301010803" pitchFamily="18" charset="0"/>
            </a:endParaRPr>
          </a:p>
          <a:p>
            <a:pPr lvl="1"/>
            <a:endParaRPr lang="en-US" sz="2000" dirty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r>
              <a:rPr lang="en-US" sz="2000" dirty="0">
                <a:latin typeface="Garamond" panose="02020404030301010803" pitchFamily="18" charset="0"/>
              </a:rPr>
              <a:t>Practically what does this mean?</a:t>
            </a:r>
          </a:p>
          <a:p>
            <a:pPr marL="457200" lvl="1" indent="0">
              <a:buNone/>
            </a:pPr>
            <a:r>
              <a:rPr lang="en-US" sz="2000" dirty="0">
                <a:latin typeface="Garamond" panose="02020404030301010803" pitchFamily="18" charset="0"/>
              </a:rPr>
              <a:t>	- If D commits petty theft and gets 90 days custody and three years misdemeanor probation.  Violates three times, and each time receives 30 days sanctions = D is timed out and probation is terminated. </a:t>
            </a:r>
          </a:p>
        </p:txBody>
      </p:sp>
    </p:spTree>
    <p:extLst>
      <p:ext uri="{BB962C8B-B14F-4D97-AF65-F5344CB8AC3E}">
        <p14:creationId xmlns:p14="http://schemas.microsoft.com/office/powerpoint/2010/main" val="2108002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3C5E-CF58-469E-B8CF-17DE9C4E5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91" y="452718"/>
            <a:ext cx="10452682" cy="1400530"/>
          </a:xfrm>
        </p:spPr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Misdemeanors – Other Sentencing Issues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6F2A4-F0B4-4873-BAAD-ABA1CFA28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59" y="2052918"/>
            <a:ext cx="11794921" cy="4624719"/>
          </a:xfrm>
        </p:spPr>
        <p:txBody>
          <a:bodyPr>
            <a:normAutofit fontScale="55000" lnSpcReduction="20000"/>
          </a:bodyPr>
          <a:lstStyle/>
          <a:p>
            <a:r>
              <a:rPr lang="en-US" sz="2900" dirty="0">
                <a:latin typeface="Garamond" panose="02020404030301010803" pitchFamily="18" charset="0"/>
              </a:rPr>
              <a:t>Wobblers – Penal Code section 17(b) </a:t>
            </a:r>
          </a:p>
          <a:p>
            <a:r>
              <a:rPr lang="en-US" sz="2900" dirty="0">
                <a:latin typeface="Garamond" panose="02020404030301010803" pitchFamily="18" charset="0"/>
              </a:rPr>
              <a:t>These are crimes that can be charged or pled as misdemeanor or felonies.  </a:t>
            </a:r>
          </a:p>
          <a:p>
            <a:r>
              <a:rPr lang="en-US" sz="2900" dirty="0">
                <a:latin typeface="Garamond" panose="02020404030301010803" pitchFamily="18" charset="0"/>
              </a:rPr>
              <a:t>Sometimes they are charged as misdemeanors.  </a:t>
            </a:r>
          </a:p>
          <a:p>
            <a:r>
              <a:rPr lang="en-US" sz="2900" dirty="0">
                <a:latin typeface="Garamond" panose="02020404030301010803" pitchFamily="18" charset="0"/>
              </a:rPr>
              <a:t>Sometimes they are charged as felonies but plea to misdemeanors. </a:t>
            </a:r>
          </a:p>
          <a:p>
            <a:r>
              <a:rPr lang="en-US" sz="2900" dirty="0">
                <a:latin typeface="Garamond" panose="02020404030301010803" pitchFamily="18" charset="0"/>
              </a:rPr>
              <a:t>Sometimes they are charged as felonies and a judge reduces them to misdemeanors after preliminary hearings.</a:t>
            </a:r>
          </a:p>
          <a:p>
            <a:r>
              <a:rPr lang="en-US" sz="2900" dirty="0">
                <a:latin typeface="Garamond" panose="02020404030301010803" pitchFamily="18" charset="0"/>
              </a:rPr>
              <a:t>Examples: </a:t>
            </a:r>
          </a:p>
          <a:p>
            <a:pPr lvl="1"/>
            <a:r>
              <a:rPr lang="en-US" sz="2900" dirty="0">
                <a:latin typeface="Garamond" panose="02020404030301010803" pitchFamily="18" charset="0"/>
              </a:rPr>
              <a:t>Grand theft – PC 487(a) </a:t>
            </a:r>
          </a:p>
          <a:p>
            <a:pPr lvl="1"/>
            <a:r>
              <a:rPr lang="en-US" sz="2900" dirty="0">
                <a:latin typeface="Garamond" panose="02020404030301010803" pitchFamily="18" charset="0"/>
              </a:rPr>
              <a:t>Vandalism – PC 594(b)(2) </a:t>
            </a:r>
          </a:p>
          <a:p>
            <a:pPr lvl="1"/>
            <a:r>
              <a:rPr lang="en-US" sz="2900" dirty="0">
                <a:latin typeface="Garamond" panose="02020404030301010803" pitchFamily="18" charset="0"/>
              </a:rPr>
              <a:t>Typically lower level felonies </a:t>
            </a:r>
          </a:p>
          <a:p>
            <a:pPr marL="457200" lvl="1" indent="0">
              <a:buNone/>
            </a:pPr>
            <a:r>
              <a:rPr lang="en-US" sz="2900" dirty="0">
                <a:latin typeface="Garamond" panose="02020404030301010803" pitchFamily="18" charset="0"/>
              </a:rPr>
              <a:t>However, other examples include:</a:t>
            </a:r>
          </a:p>
          <a:p>
            <a:pPr marL="457200" lvl="1" indent="0">
              <a:buNone/>
            </a:pPr>
            <a:br>
              <a:rPr lang="en-US" sz="2900" dirty="0">
                <a:latin typeface="Garamond" panose="02020404030301010803" pitchFamily="18" charset="0"/>
              </a:rPr>
            </a:br>
            <a:r>
              <a:rPr lang="en-US" sz="2900" dirty="0">
                <a:latin typeface="Garamond" panose="02020404030301010803" pitchFamily="18" charset="0"/>
              </a:rPr>
              <a:t>	1) Assault with a deadly weapon (245(a)(1))</a:t>
            </a:r>
          </a:p>
          <a:p>
            <a:pPr marL="457200" lvl="1" indent="0">
              <a:buNone/>
            </a:pPr>
            <a:r>
              <a:rPr lang="en-US" sz="2900" dirty="0">
                <a:latin typeface="Garamond" panose="02020404030301010803" pitchFamily="18" charset="0"/>
              </a:rPr>
              <a:t>	2) Assault causing serious bodily injury (243(b))</a:t>
            </a:r>
          </a:p>
          <a:p>
            <a:pPr marL="457200" lvl="1" indent="0">
              <a:buNone/>
            </a:pPr>
            <a:r>
              <a:rPr lang="en-US" sz="2900" dirty="0">
                <a:latin typeface="Garamond" panose="02020404030301010803" pitchFamily="18" charset="0"/>
              </a:rPr>
              <a:t>	3) DUI Causing Injury (VC 23153)</a:t>
            </a:r>
          </a:p>
          <a:p>
            <a:pPr lvl="1"/>
            <a:endParaRPr lang="en-US" dirty="0">
              <a:latin typeface="Garamond" panose="02020404030301010803" pitchFamily="18" charset="0"/>
            </a:endParaRPr>
          </a:p>
          <a:p>
            <a:pPr lvl="1"/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89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6F2A4-F0B4-4873-BAAD-ABA1CFA28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“</a:t>
            </a:r>
            <a:r>
              <a:rPr lang="en-US" sz="2400" dirty="0" err="1">
                <a:latin typeface="Garamond" panose="02020404030301010803" pitchFamily="18" charset="0"/>
              </a:rPr>
              <a:t>Wobblets</a:t>
            </a:r>
            <a:r>
              <a:rPr lang="en-US" sz="2400" dirty="0">
                <a:latin typeface="Garamond" panose="02020404030301010803" pitchFamily="18" charset="0"/>
              </a:rPr>
              <a:t>” – cases that can be charged as misdemeanor or infractions 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Also under Penal Code section 17d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What is the big difference between infractions and misdemeanors? 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Infractions = no jail time 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Infractions = no right to a lawyer 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Infractions = no jury trial; see traffic court.  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Examples: Disturbing the peace (415); Unauthorized body piercing of a minor (652); Minor purchasing or consuming alcohol (25658(b)). </a:t>
            </a:r>
          </a:p>
          <a:p>
            <a:pPr lvl="1"/>
            <a:endParaRPr lang="en-US" sz="2000" dirty="0">
              <a:latin typeface="Garamond" panose="02020404030301010803" pitchFamily="18" charset="0"/>
            </a:endParaRPr>
          </a:p>
          <a:p>
            <a:pPr lvl="1"/>
            <a:endParaRPr lang="en-US" sz="2000" dirty="0">
              <a:latin typeface="Garamond" panose="02020404030301010803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A237DF4-3B17-4EB0-B88C-8D2AA13A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3" y="452438"/>
            <a:ext cx="9404350" cy="1400175"/>
          </a:xfrm>
        </p:spPr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Misdemeanors – Other Sentencing Issues </a:t>
            </a:r>
          </a:p>
        </p:txBody>
      </p:sp>
    </p:spTree>
    <p:extLst>
      <p:ext uri="{BB962C8B-B14F-4D97-AF65-F5344CB8AC3E}">
        <p14:creationId xmlns:p14="http://schemas.microsoft.com/office/powerpoint/2010/main" val="626132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BC58C-150D-4560-BDA9-6E1D31850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Diversion – PC 1001.95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992EA-153D-4190-B6AD-315920F67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232" y="1635854"/>
            <a:ext cx="10595296" cy="4612546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>
                <a:latin typeface="Garamond" panose="02020404030301010803" pitchFamily="18" charset="0"/>
              </a:rPr>
              <a:t>All misdemeanors are now subject to diversion, even over our objection.</a:t>
            </a:r>
            <a:endParaRPr lang="en-US" sz="2400" dirty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r>
              <a:rPr lang="en-US" sz="2800" dirty="0">
                <a:latin typeface="Garamond" panose="02020404030301010803" pitchFamily="18" charset="0"/>
              </a:rPr>
              <a:t>Exceptions: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Garamond" panose="02020404030301010803" pitchFamily="18" charset="0"/>
              </a:rPr>
              <a:t>	(1) Any offense for which a person, if convicted, would be required to register pursuant to Section 290.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Garamond" panose="02020404030301010803" pitchFamily="18" charset="0"/>
              </a:rPr>
              <a:t>	(2) A violation of Section 273.5.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Garamond" panose="02020404030301010803" pitchFamily="18" charset="0"/>
              </a:rPr>
              <a:t>	(3) A violation of subdivision (e) of Section 243.</a:t>
            </a:r>
          </a:p>
          <a:p>
            <a:pPr marL="0" indent="0" algn="l" fontAlgn="base">
              <a:buNone/>
            </a:pPr>
            <a:r>
              <a:rPr lang="en-US" sz="2800" b="0" i="0" dirty="0">
                <a:effectLst/>
                <a:latin typeface="Garamond" panose="02020404030301010803" pitchFamily="18" charset="0"/>
              </a:rPr>
              <a:t>	(4) A violation of Section 646.9.</a:t>
            </a:r>
          </a:p>
          <a:p>
            <a:pPr marL="457200" lvl="1" indent="0">
              <a:buNone/>
            </a:pP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600" dirty="0">
                <a:latin typeface="Garamond" panose="02020404030301010803" pitchFamily="18" charset="0"/>
              </a:rPr>
              <a:t>We do NOT agree any DUIs are eligible for diversion and if the defense asks the judge for diversion in a DUI, ask to set it for a Law and Motion.  We have a shell opposition.</a:t>
            </a:r>
            <a:endParaRPr lang="en-US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942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Garamond" panose="02020404030301010803" pitchFamily="18" charset="0"/>
              </a:rPr>
              <a:t>Questions?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Garamond" panose="02020404030301010803" pitchFamily="18" charset="0"/>
              </a:rPr>
              <a:t>Remember: </a:t>
            </a:r>
          </a:p>
          <a:p>
            <a:pPr lvl="1"/>
            <a:r>
              <a:rPr lang="en-US" sz="2400" dirty="0">
                <a:latin typeface="Garamond" panose="02020404030301010803" pitchFamily="18" charset="0"/>
              </a:rPr>
              <a:t>Other DDAs are here to help;</a:t>
            </a:r>
          </a:p>
          <a:p>
            <a:pPr lvl="1"/>
            <a:r>
              <a:rPr lang="en-US" sz="2400" dirty="0">
                <a:latin typeface="Garamond" panose="02020404030301010803" pitchFamily="18" charset="0"/>
              </a:rPr>
              <a:t>The issue you are dealing with is likely not one of first impression;</a:t>
            </a:r>
          </a:p>
          <a:p>
            <a:pPr lvl="1"/>
            <a:r>
              <a:rPr lang="en-US" sz="2400" dirty="0">
                <a:latin typeface="Garamond" panose="02020404030301010803" pitchFamily="18" charset="0"/>
              </a:rPr>
              <a:t>Sentencing is COMPLICATED – look at the crime as well as the defendant’s history;</a:t>
            </a:r>
            <a:endParaRPr lang="en-US" sz="2200" dirty="0">
              <a:latin typeface="Garamond" panose="02020404030301010803" pitchFamily="18" charset="0"/>
            </a:endParaRPr>
          </a:p>
          <a:p>
            <a:pPr lvl="1"/>
            <a:r>
              <a:rPr lang="en-US" sz="2400" dirty="0">
                <a:latin typeface="Garamond" panose="02020404030301010803" pitchFamily="18" charset="0"/>
              </a:rPr>
              <a:t>SEEK JUSTICE, SERVE JUSTICE, DO JUSTICE. </a:t>
            </a:r>
          </a:p>
          <a:p>
            <a:pPr lvl="1"/>
            <a:endParaRPr lang="en-US" sz="2000" dirty="0">
              <a:latin typeface="Garamond" panose="02020404030301010803" pitchFamily="18" charset="0"/>
            </a:endParaRPr>
          </a:p>
          <a:p>
            <a:pPr lvl="1"/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53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B64BE-FB74-4304-9191-A50C2B3EE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What this training will cover . . 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B4707-F1D9-40AD-8DB3-AE1A66340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Garamond" panose="02020404030301010803" pitchFamily="18" charset="0"/>
              </a:rPr>
              <a:t>1) Misdemeanor Sentencing </a:t>
            </a:r>
          </a:p>
          <a:p>
            <a:pPr marL="457200" lvl="1" indent="0">
              <a:buNone/>
            </a:pPr>
            <a:r>
              <a:rPr lang="en-US" sz="2000" dirty="0">
                <a:latin typeface="Garamond" panose="02020404030301010803" pitchFamily="18" charset="0"/>
              </a:rPr>
              <a:t>Probation</a:t>
            </a:r>
          </a:p>
          <a:p>
            <a:pPr marL="457200" lvl="1" indent="0">
              <a:buNone/>
            </a:pPr>
            <a:r>
              <a:rPr lang="en-US" sz="2000" dirty="0">
                <a:latin typeface="Garamond" panose="02020404030301010803" pitchFamily="18" charset="0"/>
              </a:rPr>
              <a:t>Jail/Custody Time </a:t>
            </a:r>
          </a:p>
          <a:p>
            <a:pPr marL="457200" lvl="1" indent="0">
              <a:buNone/>
            </a:pPr>
            <a:r>
              <a:rPr lang="en-US" sz="2000" dirty="0">
                <a:latin typeface="Garamond" panose="02020404030301010803" pitchFamily="18" charset="0"/>
              </a:rPr>
              <a:t>VOPs </a:t>
            </a:r>
          </a:p>
          <a:p>
            <a:pPr marL="457200" lvl="1" indent="0">
              <a:buNone/>
            </a:pPr>
            <a:endParaRPr lang="en-US" sz="2000" dirty="0">
              <a:latin typeface="Garamond" panose="02020404030301010803" pitchFamily="18" charset="0"/>
            </a:endParaRPr>
          </a:p>
          <a:p>
            <a:pPr marL="57150" indent="0">
              <a:buNone/>
            </a:pPr>
            <a:r>
              <a:rPr lang="en-US" sz="2400" dirty="0">
                <a:latin typeface="Garamond" panose="02020404030301010803" pitchFamily="18" charset="0"/>
              </a:rPr>
              <a:t>2) Preview Felony Sentencing </a:t>
            </a:r>
          </a:p>
          <a:p>
            <a:pPr marL="57150" indent="0">
              <a:buNone/>
            </a:pPr>
            <a:r>
              <a:rPr lang="en-US" sz="2200" dirty="0">
                <a:latin typeface="Garamond" panose="02020404030301010803" pitchFamily="18" charset="0"/>
              </a:rPr>
              <a:t>	</a:t>
            </a: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5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26A8-E659-45E7-97BA-0951ADEA2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Sentencing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5FA02-C3F3-4018-A31E-785FAD08F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General Principles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Rules are generally the same as felonies.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PC Section 977(a)(1) – D does not have to be present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PC Section 1193(b): “if the conviction be a misdemeanor, judgment may be pronounced against the defendant in his absence.”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Exceptions: DV or 166/273.6; DUI cases (977(a)(3))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Right to counsel applies to sentencings – Ex </a:t>
            </a:r>
            <a:r>
              <a:rPr lang="en-US" sz="2000" dirty="0" err="1">
                <a:latin typeface="Garamond" panose="02020404030301010803" pitchFamily="18" charset="0"/>
              </a:rPr>
              <a:t>parte</a:t>
            </a:r>
            <a:r>
              <a:rPr lang="en-US" sz="2000" dirty="0">
                <a:latin typeface="Garamond" panose="02020404030301010803" pitchFamily="18" charset="0"/>
              </a:rPr>
              <a:t> Roberts, 40 Cal. 3d 745 (1953) </a:t>
            </a:r>
          </a:p>
        </p:txBody>
      </p:sp>
    </p:spTree>
    <p:extLst>
      <p:ext uri="{BB962C8B-B14F-4D97-AF65-F5344CB8AC3E}">
        <p14:creationId xmlns:p14="http://schemas.microsoft.com/office/powerpoint/2010/main" val="1191930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26A8-E659-45E7-97BA-0951ADEA2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Sentencing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5FA02-C3F3-4018-A31E-785FAD08F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General Principles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Court may imposed without sentencing reports (1203b) – unlike felonies w/o waiver. 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Court MAY order a probation report.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If requires probation report, must be available within nine days of sentencing is D requests – PC 1203(b)(2)(E).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Same rules of court apply – See California Rules of Court 4.410 [general objectives]; 4.414 [criteria affecting probation]; 4.424 [considering PC 654]; 4.425 [concurrent v. consecutive sentences]; and Rule 4.433 [matters considered at time of sentencing]</a:t>
            </a:r>
          </a:p>
        </p:txBody>
      </p:sp>
    </p:spTree>
    <p:extLst>
      <p:ext uri="{BB962C8B-B14F-4D97-AF65-F5344CB8AC3E}">
        <p14:creationId xmlns:p14="http://schemas.microsoft.com/office/powerpoint/2010/main" val="2683204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26A8-E659-45E7-97BA-0951ADEA2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5FA02-C3F3-4018-A31E-785FAD08F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What is misdemeanor probation?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Probation = suspension of legally authorized sentence or execution of that sentence suspended under court-ordered terms and conditions of release.   See </a:t>
            </a:r>
            <a:r>
              <a:rPr lang="en-US" sz="2000" i="1" dirty="0">
                <a:latin typeface="Garamond" panose="02020404030301010803" pitchFamily="18" charset="0"/>
              </a:rPr>
              <a:t>People v. Axtell</a:t>
            </a:r>
            <a:r>
              <a:rPr lang="en-US" sz="2000" dirty="0">
                <a:latin typeface="Garamond" panose="02020404030301010803" pitchFamily="18" charset="0"/>
              </a:rPr>
              <a:t>, 118 Cal.App.3d 246 (1981). 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Majority of misdemeanor please result in probation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Misdemeanor probation = “court probation” = “summary probation”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No deputy probation officer or “PO”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Between 1-5 years – </a:t>
            </a:r>
            <a:r>
              <a:rPr lang="en-US" sz="2000" b="1" u="sng" dirty="0">
                <a:latin typeface="Garamond" panose="02020404030301010803" pitchFamily="18" charset="0"/>
              </a:rPr>
              <a:t>read the statute for your charge</a:t>
            </a:r>
            <a:endParaRPr lang="en-US" sz="2000" dirty="0">
              <a:latin typeface="Garamond" panose="02020404030301010803" pitchFamily="18" charset="0"/>
            </a:endParaRP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Ex. Mandatory 4 years for PC 273a</a:t>
            </a:r>
          </a:p>
        </p:txBody>
      </p:sp>
    </p:spTree>
    <p:extLst>
      <p:ext uri="{BB962C8B-B14F-4D97-AF65-F5344CB8AC3E}">
        <p14:creationId xmlns:p14="http://schemas.microsoft.com/office/powerpoint/2010/main" val="312352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84919-A766-4246-ADA9-479FD08F2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67E40-C872-4330-8F7B-EE5F8E57C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Garamond" panose="02020404030301010803" pitchFamily="18" charset="0"/>
              </a:rPr>
              <a:t>Penal Code section 1203(d):</a:t>
            </a:r>
          </a:p>
          <a:p>
            <a:pPr lvl="1"/>
            <a:r>
              <a:rPr lang="en-US" sz="2800" dirty="0">
                <a:latin typeface="Garamond" panose="02020404030301010803" pitchFamily="18" charset="0"/>
              </a:rPr>
              <a:t>“If a person is convicted of a misdemeanor, the court may either refer the matter to the probation officer for an investigation and a report or summarily pronounce a conditional sentence . . . “ </a:t>
            </a:r>
          </a:p>
          <a:p>
            <a:pPr lvl="1"/>
            <a:r>
              <a:rPr lang="en-US" sz="2800" dirty="0">
                <a:latin typeface="Garamond" panose="02020404030301010803" pitchFamily="18" charset="0"/>
              </a:rPr>
              <a:t>Probation MAY be formal in certain instances – typically for 290 offenses or dope possession in cases that are now misdemeanors under Proposition 47 – i.e. 11377 and 11350.  </a:t>
            </a:r>
          </a:p>
          <a:p>
            <a:pPr lvl="1"/>
            <a:endParaRPr lang="en-US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49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What does 1203.3 mean?</a:t>
            </a:r>
            <a:br>
              <a:rPr lang="en-US" sz="2400" dirty="0">
                <a:latin typeface="Garamond" panose="02020404030301010803" pitchFamily="18" charset="0"/>
              </a:rPr>
            </a:br>
            <a:endParaRPr lang="en-US" sz="2400" dirty="0">
              <a:latin typeface="Garamond" panose="02020404030301010803" pitchFamily="18" charset="0"/>
            </a:endParaRP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In nearly every misdemeanor plea you take, the defendant will be placed on misdemeanor probation instantaneously.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This means no probation report.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This means no inquiry by probation officer into Defendant’s history.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This means no inquiry by probation officer into restitution owed.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Bottom line, you are the DDA and YOU decide what conditions are appropriate for each case.  </a:t>
            </a:r>
          </a:p>
        </p:txBody>
      </p:sp>
    </p:spTree>
    <p:extLst>
      <p:ext uri="{BB962C8B-B14F-4D97-AF65-F5344CB8AC3E}">
        <p14:creationId xmlns:p14="http://schemas.microsoft.com/office/powerpoint/2010/main" val="1655776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Can a Defendant refuse probation?  </a:t>
            </a:r>
            <a:br>
              <a:rPr lang="en-US" dirty="0">
                <a:latin typeface="Garamond" panose="02020404030301010803" pitchFamily="18" charset="0"/>
              </a:rPr>
            </a:br>
            <a:endParaRPr lang="en-US" dirty="0">
              <a:latin typeface="Garamond" panose="02020404030301010803" pitchFamily="18" charset="0"/>
            </a:endParaRPr>
          </a:p>
          <a:p>
            <a:pPr lvl="1"/>
            <a:r>
              <a:rPr lang="en-US" dirty="0">
                <a:latin typeface="Garamond" panose="02020404030301010803" pitchFamily="18" charset="0"/>
              </a:rPr>
              <a:t>YES. 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A Defendant has the right to refuse a grant of probation and instead ask the court to impose sentence.  </a:t>
            </a:r>
            <a:r>
              <a:rPr lang="en-US" i="1" dirty="0">
                <a:latin typeface="Garamond" panose="02020404030301010803" pitchFamily="18" charset="0"/>
              </a:rPr>
              <a:t>In re Bushman</a:t>
            </a:r>
            <a:r>
              <a:rPr lang="en-US" dirty="0">
                <a:latin typeface="Garamond" panose="02020404030301010803" pitchFamily="18" charset="0"/>
              </a:rPr>
              <a:t>, 1 Cal.3d 767.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What does this mean?  Defendant will be required to serve x amount of days in custody and no supervision after. 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What does this mean?  Defendant will still have convictions on his/her record that are </a:t>
            </a:r>
            <a:r>
              <a:rPr lang="en-US" dirty="0" err="1">
                <a:latin typeface="Garamond" panose="02020404030301010803" pitchFamily="18" charset="0"/>
              </a:rPr>
              <a:t>priorable</a:t>
            </a:r>
            <a:r>
              <a:rPr lang="en-US" dirty="0">
                <a:latin typeface="Garamond" panose="02020404030301010803" pitchFamily="18" charset="0"/>
              </a:rPr>
              <a:t> – I.e. DUIs.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Custody time = up to a year (PC 18.5).  </a:t>
            </a:r>
          </a:p>
        </p:txBody>
      </p:sp>
    </p:spTree>
    <p:extLst>
      <p:ext uri="{BB962C8B-B14F-4D97-AF65-F5344CB8AC3E}">
        <p14:creationId xmlns:p14="http://schemas.microsoft.com/office/powerpoint/2010/main" val="4025639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F687-B22A-4F1E-BD30-BE80F969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Garamond" panose="02020404030301010803" pitchFamily="18" charset="0"/>
              </a:rPr>
              <a:t>Misdemeanor Probation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52B1-63E8-4FF8-9A51-69818A914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Can a Defendant refuse probation?  </a:t>
            </a:r>
            <a:br>
              <a:rPr lang="en-US" sz="2400" dirty="0">
                <a:latin typeface="Garamond" panose="02020404030301010803" pitchFamily="18" charset="0"/>
              </a:rPr>
            </a:br>
            <a:endParaRPr lang="en-US" sz="2400" dirty="0">
              <a:latin typeface="Garamond" panose="02020404030301010803" pitchFamily="18" charset="0"/>
            </a:endParaRP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YES.  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What about multiple counts/case?</a:t>
            </a:r>
          </a:p>
          <a:p>
            <a:pPr lvl="2"/>
            <a:r>
              <a:rPr lang="en-US" sz="1800" dirty="0">
                <a:latin typeface="Garamond" panose="02020404030301010803" pitchFamily="18" charset="0"/>
              </a:rPr>
              <a:t>Sentences are concurrent unless the court expressly states they are to run consecutively.  </a:t>
            </a:r>
          </a:p>
        </p:txBody>
      </p:sp>
    </p:spTree>
    <p:extLst>
      <p:ext uri="{BB962C8B-B14F-4D97-AF65-F5344CB8AC3E}">
        <p14:creationId xmlns:p14="http://schemas.microsoft.com/office/powerpoint/2010/main" val="3717249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</TotalTime>
  <Words>1373</Words>
  <Application>Microsoft Office PowerPoint</Application>
  <PresentationFormat>Widescreen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Garamond</vt:lpstr>
      <vt:lpstr>Wingdings 3</vt:lpstr>
      <vt:lpstr>Ion</vt:lpstr>
      <vt:lpstr>Misdemeanor Sentencing Training </vt:lpstr>
      <vt:lpstr>What this training will cover . . . </vt:lpstr>
      <vt:lpstr>Misdemeanor Sentencing </vt:lpstr>
      <vt:lpstr>Misdemeanor Sentencing </vt:lpstr>
      <vt:lpstr>Misdemeanor Probation </vt:lpstr>
      <vt:lpstr>Misdemeanor Probation </vt:lpstr>
      <vt:lpstr>Misdemeanor Probation </vt:lpstr>
      <vt:lpstr>Misdemeanor Probation </vt:lpstr>
      <vt:lpstr>Misdemeanor Probation </vt:lpstr>
      <vt:lpstr>Misdemeanor Probation </vt:lpstr>
      <vt:lpstr>Misdemeanor Probation </vt:lpstr>
      <vt:lpstr>Misdemeanor Probation </vt:lpstr>
      <vt:lpstr>Misdemeanor Sentencing: </vt:lpstr>
      <vt:lpstr>Misdemeanor Probation </vt:lpstr>
      <vt:lpstr>Misdemeanor VOPs – PC 1203.3(a) </vt:lpstr>
      <vt:lpstr>Misdemeanors – Other Sentencing Issues </vt:lpstr>
      <vt:lpstr>Misdemeanors – Other Sentencing Issues </vt:lpstr>
      <vt:lpstr>Misdemeanor Diversion – PC 1001.95</vt:lpstr>
      <vt:lpstr>Questions?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Barry Shapiro</dc:creator>
  <cp:lastModifiedBy>Michael Houston</cp:lastModifiedBy>
  <cp:revision>13</cp:revision>
  <dcterms:created xsi:type="dcterms:W3CDTF">2018-08-08T21:10:52Z</dcterms:created>
  <dcterms:modified xsi:type="dcterms:W3CDTF">2021-07-22T02:00:59Z</dcterms:modified>
</cp:coreProperties>
</file>