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29"/>
  </p:notesMasterIdLst>
  <p:handoutMasterIdLst>
    <p:handoutMasterId r:id="rId30"/>
  </p:handoutMasterIdLst>
  <p:sldIdLst>
    <p:sldId id="260" r:id="rId2"/>
    <p:sldId id="261" r:id="rId3"/>
    <p:sldId id="262" r:id="rId4"/>
    <p:sldId id="273" r:id="rId5"/>
    <p:sldId id="274" r:id="rId6"/>
    <p:sldId id="275" r:id="rId7"/>
    <p:sldId id="276" r:id="rId8"/>
    <p:sldId id="263" r:id="rId9"/>
    <p:sldId id="277" r:id="rId10"/>
    <p:sldId id="278" r:id="rId11"/>
    <p:sldId id="281" r:id="rId12"/>
    <p:sldId id="265" r:id="rId13"/>
    <p:sldId id="269" r:id="rId14"/>
    <p:sldId id="264" r:id="rId15"/>
    <p:sldId id="284" r:id="rId16"/>
    <p:sldId id="286" r:id="rId17"/>
    <p:sldId id="266" r:id="rId18"/>
    <p:sldId id="287" r:id="rId19"/>
    <p:sldId id="282" r:id="rId20"/>
    <p:sldId id="289" r:id="rId21"/>
    <p:sldId id="292" r:id="rId22"/>
    <p:sldId id="290" r:id="rId23"/>
    <p:sldId id="291" r:id="rId24"/>
    <p:sldId id="272" r:id="rId25"/>
    <p:sldId id="288" r:id="rId26"/>
    <p:sldId id="293" r:id="rId27"/>
    <p:sldId id="257" r:id="rId28"/>
  </p:sldIdLst>
  <p:sldSz cx="9144000" cy="6858000" type="screen4x3"/>
  <p:notesSz cx="6858000" cy="9144000"/>
  <p:embeddedFontLst>
    <p:embeddedFont>
      <p:font typeface="Miriam" panose="020B0502050101010101" pitchFamily="34" charset="-79"/>
      <p:regular r:id="rId31"/>
    </p:embeddedFont>
    <p:embeddedFont>
      <p:font typeface="Calibri" panose="020F0502020204030204" pitchFamily="34" charset="0"/>
      <p:regular r:id="rId32"/>
      <p:bold r:id="rId33"/>
      <p:italic r:id="rId34"/>
      <p:boldItalic r:id="rId35"/>
    </p:embeddedFont>
    <p:embeddedFont>
      <p:font typeface="Georgia" panose="02040502050405020303" pitchFamily="18" charset="0"/>
      <p:regular r:id="rId36"/>
      <p:bold r:id="rId37"/>
      <p:italic r:id="rId38"/>
      <p:boldItalic r:id="rId39"/>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FF00"/>
    <a:srgbClr val="66FF66"/>
    <a:srgbClr val="99FF99"/>
    <a:srgbClr val="6699FF"/>
    <a:srgbClr val="6666FF"/>
    <a:srgbClr val="00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73" autoAdjust="0"/>
    <p:restoredTop sz="83051" autoAdjust="0"/>
  </p:normalViewPr>
  <p:slideViewPr>
    <p:cSldViewPr snapToGrid="0">
      <p:cViewPr varScale="1">
        <p:scale>
          <a:sx n="58" d="100"/>
          <a:sy n="58" d="100"/>
        </p:scale>
        <p:origin x="-58" y="-54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9FDBEE-C8F2-40E2-87D1-C3260FBFBF94}" type="datetimeFigureOut">
              <a:rPr lang="en-US" smtClean="0"/>
              <a:pPr/>
              <a:t>3/9/2018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77B40C-14C0-43B1-B4E5-2660913692E5}" type="slidenum">
              <a:rPr lang="en-US" smtClean="0"/>
              <a:pPr/>
              <a:t>‹#›</a:t>
            </a:fld>
            <a:endParaRPr lang="en-US"/>
          </a:p>
        </p:txBody>
      </p:sp>
    </p:spTree>
    <p:extLst>
      <p:ext uri="{BB962C8B-B14F-4D97-AF65-F5344CB8AC3E}">
        <p14:creationId xmlns:p14="http://schemas.microsoft.com/office/powerpoint/2010/main" val="237819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13189B-4474-4171-B65B-8E53DF695C5C}" type="datetimeFigureOut">
              <a:rPr lang="en-US" smtClean="0"/>
              <a:pPr/>
              <a:t>3/9/2018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1880C-3C54-4CAE-8970-2AA9FFB65437}" type="slidenum">
              <a:rPr lang="en-US" smtClean="0"/>
              <a:pPr/>
              <a:t>‹#›</a:t>
            </a:fld>
            <a:endParaRPr lang="en-US"/>
          </a:p>
        </p:txBody>
      </p:sp>
    </p:spTree>
    <p:extLst>
      <p:ext uri="{BB962C8B-B14F-4D97-AF65-F5344CB8AC3E}">
        <p14:creationId xmlns:p14="http://schemas.microsoft.com/office/powerpoint/2010/main" val="2562209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effectLst>
            <a:outerShdw blurRad="50800" dist="38100" dir="2700000" algn="tl" rotWithShape="0">
              <a:prstClr val="black">
                <a:alpha val="40000"/>
              </a:prstClr>
            </a:outerShdw>
          </a:effectLst>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effectLst>
            <a:outerShdw blurRad="50800" dist="38100" dir="2700000" algn="tl" rotWithShape="0">
              <a:prstClr val="black">
                <a:alpha val="40000"/>
              </a:prstClr>
            </a:outerShdw>
          </a:effectLst>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448D2260-D760-484A-AB30-6BEEE49146AB}" type="slidenum">
              <a:rPr lang="en-US" altLang="en-US"/>
              <a:pPr/>
              <a:t>‹#›</a:t>
            </a:fld>
            <a:endParaRPr lang="en-US" altLang="en-US"/>
          </a:p>
        </p:txBody>
      </p:sp>
    </p:spTree>
    <p:extLst>
      <p:ext uri="{BB962C8B-B14F-4D97-AF65-F5344CB8AC3E}">
        <p14:creationId xmlns:p14="http://schemas.microsoft.com/office/powerpoint/2010/main" val="23874803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A0EAF36-E14C-4575-8B6B-DDF42A2E3B14}" type="slidenum">
              <a:rPr lang="en-US" altLang="en-US"/>
              <a:pPr/>
              <a:t>‹#›</a:t>
            </a:fld>
            <a:endParaRPr lang="en-US" altLang="en-US"/>
          </a:p>
        </p:txBody>
      </p:sp>
    </p:spTree>
    <p:extLst>
      <p:ext uri="{BB962C8B-B14F-4D97-AF65-F5344CB8AC3E}">
        <p14:creationId xmlns:p14="http://schemas.microsoft.com/office/powerpoint/2010/main" val="18011756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6743A3D-950B-472A-B5D3-60A9DDEF348D}" type="slidenum">
              <a:rPr lang="en-US" altLang="en-US"/>
              <a:pPr/>
              <a:t>‹#›</a:t>
            </a:fld>
            <a:endParaRPr lang="en-US" altLang="en-US"/>
          </a:p>
        </p:txBody>
      </p:sp>
    </p:spTree>
    <p:extLst>
      <p:ext uri="{BB962C8B-B14F-4D97-AF65-F5344CB8AC3E}">
        <p14:creationId xmlns:p14="http://schemas.microsoft.com/office/powerpoint/2010/main" val="35790287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611C0E9-26DC-4D9A-A19C-4D06ACB53036}" type="slidenum">
              <a:rPr lang="en-US" altLang="en-US"/>
              <a:pPr/>
              <a:t>‹#›</a:t>
            </a:fld>
            <a:endParaRPr lang="en-US" altLang="en-US"/>
          </a:p>
        </p:txBody>
      </p:sp>
    </p:spTree>
    <p:extLst>
      <p:ext uri="{BB962C8B-B14F-4D97-AF65-F5344CB8AC3E}">
        <p14:creationId xmlns:p14="http://schemas.microsoft.com/office/powerpoint/2010/main" val="34303922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effectLst>
            <a:outerShdw blurRad="50800" dist="38100" dir="2700000" algn="tl" rotWithShape="0">
              <a:prstClr val="black">
                <a:alpha val="40000"/>
              </a:prstClr>
            </a:outerShdw>
          </a:effectLst>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4E8C2D9-3ED0-4F9E-966F-010E89DF6A64}" type="slidenum">
              <a:rPr lang="en-US" altLang="en-US"/>
              <a:pPr/>
              <a:t>‹#›</a:t>
            </a:fld>
            <a:endParaRPr lang="en-US" altLang="en-US"/>
          </a:p>
        </p:txBody>
      </p:sp>
    </p:spTree>
    <p:extLst>
      <p:ext uri="{BB962C8B-B14F-4D97-AF65-F5344CB8AC3E}">
        <p14:creationId xmlns:p14="http://schemas.microsoft.com/office/powerpoint/2010/main" val="13462875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DCA8503-3310-49A9-9221-D5CC54718E61}" type="slidenum">
              <a:rPr lang="en-US" altLang="en-US"/>
              <a:pPr/>
              <a:t>‹#›</a:t>
            </a:fld>
            <a:endParaRPr lang="en-US" altLang="en-US"/>
          </a:p>
        </p:txBody>
      </p:sp>
    </p:spTree>
    <p:extLst>
      <p:ext uri="{BB962C8B-B14F-4D97-AF65-F5344CB8AC3E}">
        <p14:creationId xmlns:p14="http://schemas.microsoft.com/office/powerpoint/2010/main" val="3604890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C45A254E-A81E-466E-985A-99D1F63BA68A}" type="slidenum">
              <a:rPr lang="en-US" altLang="en-US"/>
              <a:pPr/>
              <a:t>‹#›</a:t>
            </a:fld>
            <a:endParaRPr lang="en-US" altLang="en-US"/>
          </a:p>
        </p:txBody>
      </p:sp>
    </p:spTree>
    <p:extLst>
      <p:ext uri="{BB962C8B-B14F-4D97-AF65-F5344CB8AC3E}">
        <p14:creationId xmlns:p14="http://schemas.microsoft.com/office/powerpoint/2010/main" val="12530075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880E7CB-D031-490E-997D-B24528F10AB8}" type="slidenum">
              <a:rPr lang="en-US" altLang="en-US"/>
              <a:pPr/>
              <a:t>‹#›</a:t>
            </a:fld>
            <a:endParaRPr lang="en-US" altLang="en-US"/>
          </a:p>
        </p:txBody>
      </p:sp>
    </p:spTree>
    <p:extLst>
      <p:ext uri="{BB962C8B-B14F-4D97-AF65-F5344CB8AC3E}">
        <p14:creationId xmlns:p14="http://schemas.microsoft.com/office/powerpoint/2010/main" val="25598246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7DEC45D-2443-4B09-80F5-20BD765A6D29}" type="slidenum">
              <a:rPr lang="en-US" altLang="en-US"/>
              <a:pPr/>
              <a:t>‹#›</a:t>
            </a:fld>
            <a:endParaRPr lang="en-US" altLang="en-US"/>
          </a:p>
        </p:txBody>
      </p:sp>
    </p:spTree>
    <p:extLst>
      <p:ext uri="{BB962C8B-B14F-4D97-AF65-F5344CB8AC3E}">
        <p14:creationId xmlns:p14="http://schemas.microsoft.com/office/powerpoint/2010/main" val="19393610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effectLst>
            <a:outerShdw blurRad="50800" dist="38100" dir="2700000" algn="tl" rotWithShape="0">
              <a:prstClr val="black">
                <a:alpha val="40000"/>
              </a:prstClr>
            </a:outerShdw>
          </a:effectLst>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8AB9A1E-9A8D-4EE8-9988-958D833EDBFD}" type="slidenum">
              <a:rPr lang="en-US" altLang="en-US"/>
              <a:pPr/>
              <a:t>‹#›</a:t>
            </a:fld>
            <a:endParaRPr lang="en-US" altLang="en-US"/>
          </a:p>
        </p:txBody>
      </p:sp>
    </p:spTree>
    <p:extLst>
      <p:ext uri="{BB962C8B-B14F-4D97-AF65-F5344CB8AC3E}">
        <p14:creationId xmlns:p14="http://schemas.microsoft.com/office/powerpoint/2010/main" val="463964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9449210-7084-48BD-A294-82D5985CE5D3}" type="slidenum">
              <a:rPr lang="en-US" altLang="en-US"/>
              <a:pPr/>
              <a:t>‹#›</a:t>
            </a:fld>
            <a:endParaRPr lang="en-US" altLang="en-US"/>
          </a:p>
        </p:txBody>
      </p:sp>
    </p:spTree>
    <p:extLst>
      <p:ext uri="{BB962C8B-B14F-4D97-AF65-F5344CB8AC3E}">
        <p14:creationId xmlns:p14="http://schemas.microsoft.com/office/powerpoint/2010/main" val="33500886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pic>
        <p:nvPicPr>
          <p:cNvPr id="3080"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r="212" b="330"/>
          <a:stretch>
            <a:fillRect/>
          </a:stretch>
        </p:blipFill>
        <p:spPr bwMode="auto">
          <a:xfrm>
            <a:off x="0" y="0"/>
            <a:ext cx="9144000" cy="685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title"/>
          </p:nvPr>
        </p:nvSpPr>
        <p:spPr bwMode="auto">
          <a:xfrm>
            <a:off x="457200" y="274638"/>
            <a:ext cx="8229600" cy="1143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latin typeface="Georgia" panose="02040502050405020303" pitchFamily="18" charset="0"/>
              </a:defRPr>
            </a:lvl1pPr>
          </a:lstStyle>
          <a:p>
            <a:endParaRPr lang="en-US" altLang="en-US"/>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latin typeface="Georgia" panose="02040502050405020303" pitchFamily="18" charset="0"/>
              </a:defRPr>
            </a:lvl1pPr>
          </a:lstStyle>
          <a:p>
            <a:endParaRPr lang="en-US" altLang="en-US"/>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Georgia" panose="02040502050405020303" pitchFamily="18" charset="0"/>
              </a:defRPr>
            </a:lvl1pPr>
          </a:lstStyle>
          <a:p>
            <a:fld id="{F633D375-836C-44E0-A631-4C0F011FC9AB}"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ctr" rtl="0" fontAlgn="base">
        <a:spcBef>
          <a:spcPct val="0"/>
        </a:spcBef>
        <a:spcAft>
          <a:spcPct val="0"/>
        </a:spcAft>
        <a:defRPr sz="4400" b="1">
          <a:solidFill>
            <a:schemeClr val="bg1"/>
          </a:solidFill>
          <a:latin typeface="+mj-lt"/>
          <a:ea typeface="+mj-ea"/>
          <a:cs typeface="+mj-cs"/>
        </a:defRPr>
      </a:lvl1pPr>
      <a:lvl2pPr algn="ctr" rtl="0" fontAlgn="base">
        <a:spcBef>
          <a:spcPct val="0"/>
        </a:spcBef>
        <a:spcAft>
          <a:spcPct val="0"/>
        </a:spcAft>
        <a:defRPr sz="4400" b="1">
          <a:solidFill>
            <a:schemeClr val="bg1"/>
          </a:solidFill>
          <a:latin typeface="Myriad Pro" pitchFamily="34" charset="0"/>
          <a:cs typeface="Arial" charset="0"/>
        </a:defRPr>
      </a:lvl2pPr>
      <a:lvl3pPr algn="ctr" rtl="0" fontAlgn="base">
        <a:spcBef>
          <a:spcPct val="0"/>
        </a:spcBef>
        <a:spcAft>
          <a:spcPct val="0"/>
        </a:spcAft>
        <a:defRPr sz="4400" b="1">
          <a:solidFill>
            <a:schemeClr val="bg1"/>
          </a:solidFill>
          <a:latin typeface="Myriad Pro" pitchFamily="34" charset="0"/>
          <a:cs typeface="Arial" charset="0"/>
        </a:defRPr>
      </a:lvl3pPr>
      <a:lvl4pPr algn="ctr" rtl="0" fontAlgn="base">
        <a:spcBef>
          <a:spcPct val="0"/>
        </a:spcBef>
        <a:spcAft>
          <a:spcPct val="0"/>
        </a:spcAft>
        <a:defRPr sz="4400" b="1">
          <a:solidFill>
            <a:schemeClr val="bg1"/>
          </a:solidFill>
          <a:latin typeface="Myriad Pro" pitchFamily="34" charset="0"/>
          <a:cs typeface="Arial" charset="0"/>
        </a:defRPr>
      </a:lvl4pPr>
      <a:lvl5pPr algn="ctr" rtl="0" fontAlgn="base">
        <a:spcBef>
          <a:spcPct val="0"/>
        </a:spcBef>
        <a:spcAft>
          <a:spcPct val="0"/>
        </a:spcAft>
        <a:defRPr sz="4400" b="1">
          <a:solidFill>
            <a:schemeClr val="bg1"/>
          </a:solidFill>
          <a:latin typeface="Myriad Pro" pitchFamily="34" charset="0"/>
          <a:cs typeface="Arial" charset="0"/>
        </a:defRPr>
      </a:lvl5pPr>
      <a:lvl6pPr marL="457200" algn="ctr" rtl="0" fontAlgn="base">
        <a:spcBef>
          <a:spcPct val="0"/>
        </a:spcBef>
        <a:spcAft>
          <a:spcPct val="0"/>
        </a:spcAft>
        <a:defRPr sz="4400" b="1">
          <a:solidFill>
            <a:schemeClr val="bg1"/>
          </a:solidFill>
          <a:latin typeface="Myriad Pro" pitchFamily="34" charset="0"/>
          <a:cs typeface="Arial" charset="0"/>
        </a:defRPr>
      </a:lvl6pPr>
      <a:lvl7pPr marL="914400" algn="ctr" rtl="0" fontAlgn="base">
        <a:spcBef>
          <a:spcPct val="0"/>
        </a:spcBef>
        <a:spcAft>
          <a:spcPct val="0"/>
        </a:spcAft>
        <a:defRPr sz="4400" b="1">
          <a:solidFill>
            <a:schemeClr val="bg1"/>
          </a:solidFill>
          <a:latin typeface="Myriad Pro" pitchFamily="34" charset="0"/>
          <a:cs typeface="Arial" charset="0"/>
        </a:defRPr>
      </a:lvl7pPr>
      <a:lvl8pPr marL="1371600" algn="ctr" rtl="0" fontAlgn="base">
        <a:spcBef>
          <a:spcPct val="0"/>
        </a:spcBef>
        <a:spcAft>
          <a:spcPct val="0"/>
        </a:spcAft>
        <a:defRPr sz="4400" b="1">
          <a:solidFill>
            <a:schemeClr val="bg1"/>
          </a:solidFill>
          <a:latin typeface="Myriad Pro" pitchFamily="34" charset="0"/>
          <a:cs typeface="Arial" charset="0"/>
        </a:defRPr>
      </a:lvl8pPr>
      <a:lvl9pPr marL="1828800" algn="ctr" rtl="0" fontAlgn="base">
        <a:spcBef>
          <a:spcPct val="0"/>
        </a:spcBef>
        <a:spcAft>
          <a:spcPct val="0"/>
        </a:spcAft>
        <a:defRPr sz="4400" b="1">
          <a:solidFill>
            <a:schemeClr val="bg1"/>
          </a:solidFill>
          <a:latin typeface="Myriad Pro" pitchFamily="34" charset="0"/>
          <a:cs typeface="Arial" charset="0"/>
        </a:defRPr>
      </a:lvl9pPr>
    </p:titleStyle>
    <p:bodyStyle>
      <a:lvl1pPr marL="342900" indent="-342900" algn="l" rtl="0" fontAlgn="base">
        <a:spcBef>
          <a:spcPct val="20000"/>
        </a:spcBef>
        <a:spcAft>
          <a:spcPct val="0"/>
        </a:spcAft>
        <a:buFont typeface="Georgia" panose="02040502050405020303" pitchFamily="18" charset="0"/>
        <a:buChar char="•"/>
        <a:defRPr sz="2400">
          <a:solidFill>
            <a:schemeClr val="bg1"/>
          </a:solidFill>
          <a:latin typeface="Georgia" panose="02040502050405020303" pitchFamily="18" charset="0"/>
          <a:ea typeface="+mn-ea"/>
          <a:cs typeface="+mn-cs"/>
        </a:defRPr>
      </a:lvl1pPr>
      <a:lvl2pPr marL="742950" indent="-285750" algn="l" rtl="0" fontAlgn="base">
        <a:spcBef>
          <a:spcPct val="20000"/>
        </a:spcBef>
        <a:spcAft>
          <a:spcPct val="0"/>
        </a:spcAft>
        <a:buFont typeface="Georgia" panose="02040502050405020303" pitchFamily="18" charset="0"/>
        <a:buChar char="•"/>
        <a:defRPr sz="2400">
          <a:solidFill>
            <a:schemeClr val="bg1"/>
          </a:solidFill>
          <a:latin typeface="Georgia" panose="02040502050405020303" pitchFamily="18" charset="0"/>
          <a:cs typeface="+mn-cs"/>
        </a:defRPr>
      </a:lvl2pPr>
      <a:lvl3pPr marL="1143000" indent="-228600" algn="l" rtl="0" fontAlgn="base">
        <a:spcBef>
          <a:spcPct val="20000"/>
        </a:spcBef>
        <a:spcAft>
          <a:spcPct val="0"/>
        </a:spcAft>
        <a:buFont typeface="Georgia" panose="02040502050405020303" pitchFamily="18" charset="0"/>
        <a:buChar char="•"/>
        <a:defRPr sz="2400">
          <a:solidFill>
            <a:schemeClr val="bg1"/>
          </a:solidFill>
          <a:latin typeface="Georgia" panose="02040502050405020303" pitchFamily="18" charset="0"/>
          <a:cs typeface="+mn-cs"/>
        </a:defRPr>
      </a:lvl3pPr>
      <a:lvl4pPr marL="1600200" indent="-228600" algn="l" rtl="0" fontAlgn="base">
        <a:spcBef>
          <a:spcPct val="20000"/>
        </a:spcBef>
        <a:spcAft>
          <a:spcPct val="0"/>
        </a:spcAft>
        <a:buFont typeface="Georgia" panose="02040502050405020303" pitchFamily="18" charset="0"/>
        <a:buChar char="•"/>
        <a:defRPr sz="2400">
          <a:solidFill>
            <a:schemeClr val="bg1"/>
          </a:solidFill>
          <a:latin typeface="Georgia" panose="02040502050405020303" pitchFamily="18" charset="0"/>
          <a:cs typeface="+mn-cs"/>
        </a:defRPr>
      </a:lvl4pPr>
      <a:lvl5pPr marL="2057400" indent="-228600" algn="l" rtl="0" fontAlgn="base">
        <a:spcBef>
          <a:spcPct val="20000"/>
        </a:spcBef>
        <a:spcAft>
          <a:spcPct val="0"/>
        </a:spcAft>
        <a:buFont typeface="Georgia" panose="02040502050405020303" pitchFamily="18" charset="0"/>
        <a:buChar char="•"/>
        <a:defRPr sz="2400">
          <a:solidFill>
            <a:schemeClr val="bg1"/>
          </a:solidFill>
          <a:latin typeface="Georgia" panose="02040502050405020303" pitchFamily="18" charset="0"/>
          <a:cs typeface="+mn-cs"/>
        </a:defRPr>
      </a:lvl5pPr>
      <a:lvl6pPr marL="2514600" indent="-228600" algn="l" rtl="0" fontAlgn="base">
        <a:spcBef>
          <a:spcPct val="20000"/>
        </a:spcBef>
        <a:spcAft>
          <a:spcPct val="0"/>
        </a:spcAft>
        <a:buChar char="»"/>
        <a:defRPr sz="2000">
          <a:solidFill>
            <a:schemeClr val="bg1"/>
          </a:solidFill>
          <a:latin typeface="+mn-lt"/>
          <a:cs typeface="+mn-cs"/>
        </a:defRPr>
      </a:lvl6pPr>
      <a:lvl7pPr marL="2971800" indent="-228600" algn="l" rtl="0" fontAlgn="base">
        <a:spcBef>
          <a:spcPct val="20000"/>
        </a:spcBef>
        <a:spcAft>
          <a:spcPct val="0"/>
        </a:spcAft>
        <a:buChar char="»"/>
        <a:defRPr sz="2000">
          <a:solidFill>
            <a:schemeClr val="bg1"/>
          </a:solidFill>
          <a:latin typeface="+mn-lt"/>
          <a:cs typeface="+mn-cs"/>
        </a:defRPr>
      </a:lvl7pPr>
      <a:lvl8pPr marL="3429000" indent="-228600" algn="l" rtl="0" fontAlgn="base">
        <a:spcBef>
          <a:spcPct val="20000"/>
        </a:spcBef>
        <a:spcAft>
          <a:spcPct val="0"/>
        </a:spcAft>
        <a:buChar char="»"/>
        <a:defRPr sz="2000">
          <a:solidFill>
            <a:schemeClr val="bg1"/>
          </a:solidFill>
          <a:latin typeface="+mn-lt"/>
          <a:cs typeface="+mn-cs"/>
        </a:defRPr>
      </a:lvl8pPr>
      <a:lvl9pPr marL="3886200" indent="-228600" algn="l" rtl="0" fontAlgn="base">
        <a:spcBef>
          <a:spcPct val="20000"/>
        </a:spcBef>
        <a:spcAft>
          <a:spcPct val="0"/>
        </a:spcAft>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0" y="659702"/>
            <a:ext cx="9143999" cy="287763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b="1" cap="all">
                <a:solidFill>
                  <a:schemeClr val="bg1"/>
                </a:solidFill>
                <a:latin typeface="+mj-lt"/>
                <a:ea typeface="+mj-ea"/>
                <a:cs typeface="+mj-cs"/>
              </a:defRPr>
            </a:lvl1pPr>
            <a:lvl2pPr algn="ctr" rtl="0" fontAlgn="base">
              <a:spcBef>
                <a:spcPct val="0"/>
              </a:spcBef>
              <a:spcAft>
                <a:spcPct val="0"/>
              </a:spcAft>
              <a:defRPr sz="4400" b="1">
                <a:solidFill>
                  <a:schemeClr val="bg1"/>
                </a:solidFill>
                <a:latin typeface="Myriad Pro" pitchFamily="34" charset="0"/>
                <a:cs typeface="Arial" charset="0"/>
              </a:defRPr>
            </a:lvl2pPr>
            <a:lvl3pPr algn="ctr" rtl="0" fontAlgn="base">
              <a:spcBef>
                <a:spcPct val="0"/>
              </a:spcBef>
              <a:spcAft>
                <a:spcPct val="0"/>
              </a:spcAft>
              <a:defRPr sz="4400" b="1">
                <a:solidFill>
                  <a:schemeClr val="bg1"/>
                </a:solidFill>
                <a:latin typeface="Myriad Pro" pitchFamily="34" charset="0"/>
                <a:cs typeface="Arial" charset="0"/>
              </a:defRPr>
            </a:lvl3pPr>
            <a:lvl4pPr algn="ctr" rtl="0" fontAlgn="base">
              <a:spcBef>
                <a:spcPct val="0"/>
              </a:spcBef>
              <a:spcAft>
                <a:spcPct val="0"/>
              </a:spcAft>
              <a:defRPr sz="4400" b="1">
                <a:solidFill>
                  <a:schemeClr val="bg1"/>
                </a:solidFill>
                <a:latin typeface="Myriad Pro" pitchFamily="34" charset="0"/>
                <a:cs typeface="Arial" charset="0"/>
              </a:defRPr>
            </a:lvl4pPr>
            <a:lvl5pPr algn="ctr" rtl="0" fontAlgn="base">
              <a:spcBef>
                <a:spcPct val="0"/>
              </a:spcBef>
              <a:spcAft>
                <a:spcPct val="0"/>
              </a:spcAft>
              <a:defRPr sz="4400" b="1">
                <a:solidFill>
                  <a:schemeClr val="bg1"/>
                </a:solidFill>
                <a:latin typeface="Myriad Pro" pitchFamily="34" charset="0"/>
                <a:cs typeface="Arial" charset="0"/>
              </a:defRPr>
            </a:lvl5pPr>
            <a:lvl6pPr marL="457200" algn="ctr" rtl="0" fontAlgn="base">
              <a:spcBef>
                <a:spcPct val="0"/>
              </a:spcBef>
              <a:spcAft>
                <a:spcPct val="0"/>
              </a:spcAft>
              <a:defRPr sz="4400" b="1">
                <a:solidFill>
                  <a:schemeClr val="bg1"/>
                </a:solidFill>
                <a:latin typeface="Myriad Pro" pitchFamily="34" charset="0"/>
                <a:cs typeface="Arial" charset="0"/>
              </a:defRPr>
            </a:lvl6pPr>
            <a:lvl7pPr marL="914400" algn="ctr" rtl="0" fontAlgn="base">
              <a:spcBef>
                <a:spcPct val="0"/>
              </a:spcBef>
              <a:spcAft>
                <a:spcPct val="0"/>
              </a:spcAft>
              <a:defRPr sz="4400" b="1">
                <a:solidFill>
                  <a:schemeClr val="bg1"/>
                </a:solidFill>
                <a:latin typeface="Myriad Pro" pitchFamily="34" charset="0"/>
                <a:cs typeface="Arial" charset="0"/>
              </a:defRPr>
            </a:lvl7pPr>
            <a:lvl8pPr marL="1371600" algn="ctr" rtl="0" fontAlgn="base">
              <a:spcBef>
                <a:spcPct val="0"/>
              </a:spcBef>
              <a:spcAft>
                <a:spcPct val="0"/>
              </a:spcAft>
              <a:defRPr sz="4400" b="1">
                <a:solidFill>
                  <a:schemeClr val="bg1"/>
                </a:solidFill>
                <a:latin typeface="Myriad Pro" pitchFamily="34" charset="0"/>
                <a:cs typeface="Arial" charset="0"/>
              </a:defRPr>
            </a:lvl8pPr>
            <a:lvl9pPr marL="1828800" algn="ctr" rtl="0" fontAlgn="base">
              <a:spcBef>
                <a:spcPct val="0"/>
              </a:spcBef>
              <a:spcAft>
                <a:spcPct val="0"/>
              </a:spcAft>
              <a:defRPr sz="4400" b="1">
                <a:solidFill>
                  <a:schemeClr val="bg1"/>
                </a:solidFill>
                <a:latin typeface="Myriad Pro" pitchFamily="34" charset="0"/>
                <a:cs typeface="Arial" charset="0"/>
              </a:defRPr>
            </a:lvl9pPr>
          </a:lstStyle>
          <a:p>
            <a:pPr algn="ctr">
              <a:defRPr/>
            </a:pPr>
            <a:r>
              <a:rPr lang="en-US" sz="6000" kern="0" cap="none" dirty="0">
                <a:effectLst>
                  <a:outerShdw blurRad="38100" dist="38100" dir="2700000" algn="tl">
                    <a:srgbClr val="000000">
                      <a:alpha val="43137"/>
                    </a:srgbClr>
                  </a:outerShdw>
                </a:effectLst>
              </a:rPr>
              <a:t>Non-Monetary </a:t>
            </a:r>
            <a:r>
              <a:rPr lang="en-US" sz="6000" kern="0" cap="none" dirty="0" smtClean="0">
                <a:effectLst>
                  <a:outerShdw blurRad="38100" dist="38100" dir="2700000" algn="tl">
                    <a:srgbClr val="000000">
                      <a:alpha val="43137"/>
                    </a:srgbClr>
                  </a:outerShdw>
                </a:effectLst>
              </a:rPr>
              <a:t>Bail</a:t>
            </a:r>
          </a:p>
          <a:p>
            <a:pPr algn="ctr">
              <a:defRPr/>
            </a:pPr>
            <a:r>
              <a:rPr lang="en-US" sz="6000" kern="0" cap="none" dirty="0" smtClean="0">
                <a:effectLst>
                  <a:outerShdw blurRad="38100" dist="38100" dir="2700000" algn="tl">
                    <a:srgbClr val="000000">
                      <a:alpha val="43137"/>
                    </a:srgbClr>
                  </a:outerShdw>
                </a:effectLst>
              </a:rPr>
              <a:t>In California</a:t>
            </a:r>
          </a:p>
          <a:p>
            <a:pPr algn="ctr">
              <a:defRPr/>
            </a:pPr>
            <a:r>
              <a:rPr lang="en-US" sz="6000" kern="0" cap="none" dirty="0" smtClean="0">
                <a:effectLst>
                  <a:outerShdw blurRad="38100" dist="38100" dir="2700000" algn="tl">
                    <a:srgbClr val="000000">
                      <a:alpha val="43137"/>
                    </a:srgbClr>
                  </a:outerShdw>
                </a:effectLst>
              </a:rPr>
              <a:t>Post-</a:t>
            </a:r>
            <a:r>
              <a:rPr lang="en-US" sz="6000" i="1" kern="0" cap="none" dirty="0" smtClean="0">
                <a:effectLst>
                  <a:outerShdw blurRad="38100" dist="38100" dir="2700000" algn="tl">
                    <a:srgbClr val="000000">
                      <a:alpha val="43137"/>
                    </a:srgbClr>
                  </a:outerShdw>
                </a:effectLst>
              </a:rPr>
              <a:t>Humphrey</a:t>
            </a:r>
            <a:endParaRPr lang="en-US" sz="6000" i="1" kern="0" dirty="0">
              <a:effectLst>
                <a:outerShdw blurRad="38100" dist="38100" dir="2700000" algn="tl">
                  <a:srgbClr val="000000">
                    <a:alpha val="43137"/>
                  </a:srgbClr>
                </a:outerShdw>
              </a:effectLst>
            </a:endParaRPr>
          </a:p>
        </p:txBody>
      </p:sp>
      <p:pic>
        <p:nvPicPr>
          <p:cNvPr id="22" name="Picture 21" descr="horizontal_logo_w-gold_flame"/>
          <p:cNvPicPr>
            <a:picLocks noChangeAspect="1" noChangeArrowheads="1"/>
          </p:cNvPicPr>
          <p:nvPr/>
        </p:nvPicPr>
        <p:blipFill>
          <a:blip r:embed="rId2" cstate="print"/>
          <a:srcRect t="30000" b="30000"/>
          <a:stretch>
            <a:fillRect/>
          </a:stretch>
        </p:blipFill>
        <p:spPr bwMode="auto">
          <a:xfrm>
            <a:off x="419100" y="5012540"/>
            <a:ext cx="3953203" cy="1582047"/>
          </a:xfrm>
          <a:prstGeom prst="rect">
            <a:avLst/>
          </a:prstGeom>
          <a:noFill/>
          <a:ln w="9525">
            <a:noFill/>
            <a:miter lim="800000"/>
            <a:headEnd/>
            <a:tailEnd/>
          </a:ln>
        </p:spPr>
      </p:pic>
      <p:sp>
        <p:nvSpPr>
          <p:cNvPr id="23" name="Rectangle 22"/>
          <p:cNvSpPr/>
          <p:nvPr/>
        </p:nvSpPr>
        <p:spPr>
          <a:xfrm>
            <a:off x="419100" y="4876800"/>
            <a:ext cx="8305800" cy="19050"/>
          </a:xfrm>
          <a:prstGeom prst="rect">
            <a:avLst/>
          </a:prstGeom>
          <a:gradFill>
            <a:gsLst>
              <a:gs pos="0">
                <a:schemeClr val="bg1"/>
              </a:gs>
              <a:gs pos="91000">
                <a:schemeClr val="bg1">
                  <a:alpha val="0"/>
                </a:schemeClr>
              </a:gs>
            </a:gsLst>
            <a:lin ang="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 name="Rectangle 23"/>
          <p:cNvSpPr/>
          <p:nvPr/>
        </p:nvSpPr>
        <p:spPr>
          <a:xfrm>
            <a:off x="0" y="3828698"/>
            <a:ext cx="9144000" cy="830997"/>
          </a:xfrm>
          <a:prstGeom prst="rect">
            <a:avLst/>
          </a:prstGeom>
        </p:spPr>
        <p:txBody>
          <a:bodyPr wrap="square" anchor="ctr">
            <a:spAutoFit/>
          </a:bodyPr>
          <a:lstStyle/>
          <a:p>
            <a:pPr algn="ctr">
              <a:defRPr/>
            </a:pPr>
            <a:r>
              <a:rPr lang="en-US" sz="2400" b="1" kern="0" dirty="0" smtClean="0">
                <a:solidFill>
                  <a:srgbClr val="FFFFFF"/>
                </a:solidFill>
                <a:effectLst>
                  <a:outerShdw blurRad="38100" dist="38100" dir="2700000" algn="tl">
                    <a:srgbClr val="000000">
                      <a:alpha val="43137"/>
                    </a:srgbClr>
                  </a:outerShdw>
                </a:effectLst>
                <a:latin typeface="+mj-lt"/>
                <a:ea typeface="+mj-ea"/>
                <a:cs typeface="Miriam" pitchFamily="34" charset="-79"/>
              </a:rPr>
              <a:t>Katrina </a:t>
            </a:r>
            <a:r>
              <a:rPr lang="en-US" sz="2400" b="1" kern="0" dirty="0" err="1" smtClean="0">
                <a:solidFill>
                  <a:srgbClr val="FFFFFF"/>
                </a:solidFill>
                <a:effectLst>
                  <a:outerShdw blurRad="38100" dist="38100" dir="2700000" algn="tl">
                    <a:srgbClr val="000000">
                      <a:alpha val="43137"/>
                    </a:srgbClr>
                  </a:outerShdw>
                </a:effectLst>
                <a:latin typeface="+mj-lt"/>
                <a:ea typeface="+mj-ea"/>
                <a:cs typeface="Miriam" pitchFamily="34" charset="-79"/>
              </a:rPr>
              <a:t>Brownson</a:t>
            </a:r>
            <a:r>
              <a:rPr lang="en-US" sz="2400" b="1" kern="0" dirty="0" smtClean="0">
                <a:solidFill>
                  <a:srgbClr val="FFFFFF"/>
                </a:solidFill>
                <a:effectLst>
                  <a:outerShdw blurRad="38100" dist="38100" dir="2700000" algn="tl">
                    <a:srgbClr val="000000">
                      <a:alpha val="43137"/>
                    </a:srgbClr>
                  </a:outerShdw>
                </a:effectLst>
                <a:latin typeface="+mj-lt"/>
                <a:ea typeface="+mj-ea"/>
                <a:cs typeface="Miriam" pitchFamily="34" charset="-79"/>
              </a:rPr>
              <a:t>, Deputy District Attorney</a:t>
            </a:r>
          </a:p>
          <a:p>
            <a:pPr algn="ctr">
              <a:defRPr/>
            </a:pPr>
            <a:r>
              <a:rPr lang="en-US" sz="2400" b="1" kern="0" dirty="0" smtClean="0">
                <a:solidFill>
                  <a:srgbClr val="FFFFFF"/>
                </a:solidFill>
                <a:effectLst>
                  <a:outerShdw blurRad="38100" dist="38100" dir="2700000" algn="tl">
                    <a:srgbClr val="000000">
                      <a:alpha val="43137"/>
                    </a:srgbClr>
                  </a:outerShdw>
                </a:effectLst>
                <a:latin typeface="+mj-lt"/>
                <a:ea typeface="+mj-ea"/>
                <a:cs typeface="Miriam" pitchFamily="34" charset="-79"/>
              </a:rPr>
              <a:t>Eric Wang, Deputy District Attorney</a:t>
            </a:r>
          </a:p>
        </p:txBody>
      </p:sp>
    </p:spTree>
    <p:extLst>
      <p:ext uri="{BB962C8B-B14F-4D97-AF65-F5344CB8AC3E}">
        <p14:creationId xmlns:p14="http://schemas.microsoft.com/office/powerpoint/2010/main" val="40566432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Court of Appeal</a:t>
            </a:r>
            <a:endParaRPr lang="en-US" u="sng" dirty="0"/>
          </a:p>
        </p:txBody>
      </p:sp>
      <p:sp>
        <p:nvSpPr>
          <p:cNvPr id="3" name="Content Placeholder 2"/>
          <p:cNvSpPr>
            <a:spLocks noGrp="1"/>
          </p:cNvSpPr>
          <p:nvPr>
            <p:ph idx="1"/>
          </p:nvPr>
        </p:nvSpPr>
        <p:spPr/>
        <p:txBody>
          <a:bodyPr/>
          <a:lstStyle/>
          <a:p>
            <a:r>
              <a:rPr lang="en-US" dirty="0" smtClean="0"/>
              <a:t>Findings: </a:t>
            </a:r>
          </a:p>
          <a:p>
            <a:pPr lvl="1"/>
            <a:r>
              <a:rPr lang="en-US" dirty="0"/>
              <a:t>If the court determines that petitioner is unable to afford the amount of money bail it finds necessary to ensure petitioner's future court appearances, </a:t>
            </a:r>
            <a:r>
              <a:rPr lang="en-US" u="sng" dirty="0"/>
              <a:t>it may set bail at that amount only upon a determination by clear and convincing evidence that no less restrictive alternative will satisfy that purpose</a:t>
            </a:r>
            <a:r>
              <a:rPr lang="en-US" dirty="0"/>
              <a:t>. The court's findings and reasons must be stated on the record or otherwise preserved.</a:t>
            </a:r>
            <a:br>
              <a:rPr lang="en-US" dirty="0"/>
            </a:br>
            <a:r>
              <a:rPr lang="en-US" dirty="0"/>
              <a:t/>
            </a:r>
            <a:br>
              <a:rPr lang="en-US" dirty="0"/>
            </a:br>
            <a:endParaRPr lang="en-US" dirty="0"/>
          </a:p>
        </p:txBody>
      </p:sp>
    </p:spTree>
    <p:extLst>
      <p:ext uri="{BB962C8B-B14F-4D97-AF65-F5344CB8AC3E}">
        <p14:creationId xmlns:p14="http://schemas.microsoft.com/office/powerpoint/2010/main" val="33816660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does this mean for us?</a:t>
            </a:r>
            <a:endParaRPr lang="en-US" dirty="0"/>
          </a:p>
        </p:txBody>
      </p:sp>
      <p:sp>
        <p:nvSpPr>
          <p:cNvPr id="5" name="Text Placeholder 4"/>
          <p:cNvSpPr>
            <a:spLocks noGrp="1"/>
          </p:cNvSpPr>
          <p:nvPr>
            <p:ph type="body" idx="1"/>
          </p:nvPr>
        </p:nvSpPr>
        <p:spPr/>
        <p:txBody>
          <a:bodyPr/>
          <a:lstStyle/>
          <a:p>
            <a:r>
              <a:rPr lang="en-US" dirty="0" smtClean="0"/>
              <a:t>The Court of Appeal Ruled:</a:t>
            </a:r>
            <a:endParaRPr lang="en-US" dirty="0"/>
          </a:p>
        </p:txBody>
      </p:sp>
    </p:spTree>
    <p:extLst>
      <p:ext uri="{BB962C8B-B14F-4D97-AF65-F5344CB8AC3E}">
        <p14:creationId xmlns:p14="http://schemas.microsoft.com/office/powerpoint/2010/main" val="6332344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604"/>
            <a:ext cx="8229600" cy="1143000"/>
          </a:xfrm>
        </p:spPr>
        <p:txBody>
          <a:bodyPr/>
          <a:lstStyle/>
          <a:p>
            <a:r>
              <a:rPr lang="en-US" sz="3200" u="sng" dirty="0" smtClean="0"/>
              <a:t>What Are The Court’s Options</a:t>
            </a:r>
            <a:r>
              <a:rPr lang="en-US" sz="3200" u="sng" dirty="0"/>
              <a:t> </a:t>
            </a:r>
            <a:r>
              <a:rPr lang="en-US" sz="3200" u="sng" dirty="0" smtClean="0"/>
              <a:t>After Defendant’s Makes a Bail Hearing Request:</a:t>
            </a:r>
            <a:endParaRPr lang="en-US" sz="3200" u="sng" dirty="0"/>
          </a:p>
        </p:txBody>
      </p:sp>
      <p:sp>
        <p:nvSpPr>
          <p:cNvPr id="3" name="Content Placeholder 2"/>
          <p:cNvSpPr>
            <a:spLocks noGrp="1"/>
          </p:cNvSpPr>
          <p:nvPr>
            <p:ph idx="1"/>
          </p:nvPr>
        </p:nvSpPr>
        <p:spPr/>
        <p:txBody>
          <a:bodyPr/>
          <a:lstStyle/>
          <a:p>
            <a:pPr marL="457200" indent="-457200">
              <a:buAutoNum type="arabicPeriod"/>
            </a:pPr>
            <a:r>
              <a:rPr lang="en-US" sz="2800" dirty="0" smtClean="0"/>
              <a:t>Release the defendant on O/R</a:t>
            </a:r>
          </a:p>
          <a:p>
            <a:pPr marL="457200" indent="-457200">
              <a:buAutoNum type="arabicPeriod"/>
            </a:pPr>
            <a:endParaRPr lang="en-US" sz="2800" dirty="0"/>
          </a:p>
          <a:p>
            <a:pPr marL="457200" indent="-457200">
              <a:buAutoNum type="arabicPeriod"/>
            </a:pPr>
            <a:r>
              <a:rPr lang="en-US" sz="2800" dirty="0" smtClean="0"/>
              <a:t>Set bail (that the defendant can “afford”)</a:t>
            </a:r>
          </a:p>
          <a:p>
            <a:pPr marL="457200" indent="-457200">
              <a:buAutoNum type="arabicPeriod"/>
            </a:pPr>
            <a:endParaRPr lang="en-US" sz="2800" dirty="0"/>
          </a:p>
          <a:p>
            <a:pPr marL="457200" indent="-457200">
              <a:buFont typeface="Georgia" panose="02040502050405020303" pitchFamily="18" charset="0"/>
              <a:buAutoNum type="arabicPeriod"/>
            </a:pPr>
            <a:r>
              <a:rPr lang="en-US" sz="2800" dirty="0"/>
              <a:t>Release the defendant with conditions (supervision, GPS, monitor, etc</a:t>
            </a:r>
            <a:r>
              <a:rPr lang="en-US" sz="2800" dirty="0" smtClean="0"/>
              <a:t>.).</a:t>
            </a:r>
            <a:endParaRPr lang="en-US" sz="2800" dirty="0"/>
          </a:p>
          <a:p>
            <a:pPr marL="457200" indent="-457200">
              <a:buAutoNum type="arabicPeriod"/>
            </a:pPr>
            <a:endParaRPr lang="en-US" sz="2800" dirty="0" smtClean="0"/>
          </a:p>
          <a:p>
            <a:pPr marL="457200" indent="-457200">
              <a:buAutoNum type="arabicPeriod"/>
            </a:pPr>
            <a:r>
              <a:rPr lang="en-US" sz="2800" dirty="0" smtClean="0"/>
              <a:t>Order “No Bail.”</a:t>
            </a:r>
            <a:endParaRPr lang="en-US" sz="2800" dirty="0"/>
          </a:p>
        </p:txBody>
      </p:sp>
    </p:spTree>
    <p:extLst>
      <p:ext uri="{BB962C8B-B14F-4D97-AF65-F5344CB8AC3E}">
        <p14:creationId xmlns:p14="http://schemas.microsoft.com/office/powerpoint/2010/main" val="20195700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012" y="130947"/>
            <a:ext cx="8229600" cy="1143000"/>
          </a:xfrm>
        </p:spPr>
        <p:txBody>
          <a:bodyPr/>
          <a:lstStyle/>
          <a:p>
            <a:r>
              <a:rPr lang="en-US" sz="3600" u="sng" dirty="0"/>
              <a:t>Humphrey Hearing </a:t>
            </a:r>
            <a:r>
              <a:rPr lang="en-US" sz="3600" u="sng" dirty="0" smtClean="0"/>
              <a:t>for Court to Order Bail</a:t>
            </a:r>
            <a:endParaRPr lang="en-US" sz="3600" u="sng" dirty="0"/>
          </a:p>
        </p:txBody>
      </p:sp>
      <p:sp>
        <p:nvSpPr>
          <p:cNvPr id="3" name="Content Placeholder 2"/>
          <p:cNvSpPr>
            <a:spLocks noGrp="1"/>
          </p:cNvSpPr>
          <p:nvPr>
            <p:ph idx="1"/>
          </p:nvPr>
        </p:nvSpPr>
        <p:spPr>
          <a:xfrm>
            <a:off x="457200" y="1058091"/>
            <a:ext cx="8229600" cy="5668531"/>
          </a:xfrm>
        </p:spPr>
        <p:txBody>
          <a:bodyPr/>
          <a:lstStyle/>
          <a:p>
            <a:r>
              <a:rPr lang="en-US" dirty="0" smtClean="0"/>
              <a:t>The Court may set bail at an amount to secure the defendant’s presence in further court appearances if it finds the defendant to be suitable for bail.</a:t>
            </a:r>
          </a:p>
          <a:p>
            <a:endParaRPr lang="en-US" dirty="0" smtClean="0"/>
          </a:p>
          <a:p>
            <a:r>
              <a:rPr lang="en-US" dirty="0" smtClean="0"/>
              <a:t>The Court </a:t>
            </a:r>
            <a:r>
              <a:rPr lang="en-US" u="sng" dirty="0" smtClean="0"/>
              <a:t>must</a:t>
            </a:r>
            <a:r>
              <a:rPr lang="en-US" dirty="0" smtClean="0"/>
              <a:t> inquire into the defendant’s financial status and ability to make bail in the amount that the Court intends to set.</a:t>
            </a:r>
          </a:p>
          <a:p>
            <a:endParaRPr lang="en-US" dirty="0" smtClean="0"/>
          </a:p>
          <a:p>
            <a:r>
              <a:rPr lang="en-US" dirty="0" smtClean="0"/>
              <a:t>The defendant must be given the chance to provide evidence and argument as to his/her ability to make bail.</a:t>
            </a:r>
          </a:p>
          <a:p>
            <a:pPr marL="0" indent="0">
              <a:buNone/>
            </a:pPr>
            <a:endParaRPr lang="en-US" dirty="0" smtClean="0"/>
          </a:p>
          <a:p>
            <a:r>
              <a:rPr lang="en-US" dirty="0" smtClean="0"/>
              <a:t>After evidence and argument, the Court may set bail, but only in an amount that the defendant can afford to pay.</a:t>
            </a:r>
          </a:p>
        </p:txBody>
      </p:sp>
    </p:spTree>
    <p:extLst>
      <p:ext uri="{BB962C8B-B14F-4D97-AF65-F5344CB8AC3E}">
        <p14:creationId xmlns:p14="http://schemas.microsoft.com/office/powerpoint/2010/main" val="12012143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u="sng" dirty="0" smtClean="0"/>
              <a:t>Are Bail Schedules Still Being Used?</a:t>
            </a:r>
            <a:endParaRPr lang="en-US" sz="4200" u="sng" dirty="0"/>
          </a:p>
        </p:txBody>
      </p:sp>
      <p:sp>
        <p:nvSpPr>
          <p:cNvPr id="3" name="Content Placeholder 2"/>
          <p:cNvSpPr>
            <a:spLocks noGrp="1"/>
          </p:cNvSpPr>
          <p:nvPr>
            <p:ph idx="1"/>
          </p:nvPr>
        </p:nvSpPr>
        <p:spPr>
          <a:xfrm>
            <a:off x="457200" y="1333040"/>
            <a:ext cx="8229600" cy="4793123"/>
          </a:xfrm>
        </p:spPr>
        <p:txBody>
          <a:bodyPr/>
          <a:lstStyle/>
          <a:p>
            <a:r>
              <a:rPr lang="en-US" sz="2600" dirty="0" smtClean="0"/>
              <a:t>Yes:</a:t>
            </a:r>
            <a:endParaRPr lang="en-US" sz="2600" dirty="0" smtClean="0"/>
          </a:p>
          <a:p>
            <a:pPr lvl="1"/>
            <a:r>
              <a:rPr lang="en-US" sz="2600" dirty="0" smtClean="0"/>
              <a:t>In serious and violent felonies the court cannot deviate from the amount proscribed in the schedule without finding unusual circumstances. (Penal Code § 1275, subd. (c))</a:t>
            </a:r>
            <a:endParaRPr lang="en-US" sz="2600" dirty="0"/>
          </a:p>
          <a:p>
            <a:pPr lvl="1"/>
            <a:r>
              <a:rPr lang="en-US" sz="2600" dirty="0" smtClean="0"/>
              <a:t>Additionally, </a:t>
            </a:r>
            <a:r>
              <a:rPr lang="en-US" sz="2600" dirty="0" smtClean="0"/>
              <a:t>the bail schedule continue to allow a court to properly and accurate determine the amount of bail with respect to the defendant’s past criminal record, and the defendant’s dangerousness to the community, and the defendant’s flight risk.</a:t>
            </a:r>
          </a:p>
        </p:txBody>
      </p:sp>
    </p:spTree>
    <p:extLst>
      <p:ext uri="{BB962C8B-B14F-4D97-AF65-F5344CB8AC3E}">
        <p14:creationId xmlns:p14="http://schemas.microsoft.com/office/powerpoint/2010/main" val="3657050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Evidentiary Hearings-What Does Defense Have to Show? </a:t>
            </a:r>
            <a:endParaRPr lang="en-US" dirty="0"/>
          </a:p>
        </p:txBody>
      </p:sp>
      <p:sp>
        <p:nvSpPr>
          <p:cNvPr id="3" name="Content Placeholder 2"/>
          <p:cNvSpPr>
            <a:spLocks noGrp="1"/>
          </p:cNvSpPr>
          <p:nvPr>
            <p:ph idx="1"/>
          </p:nvPr>
        </p:nvSpPr>
        <p:spPr>
          <a:xfrm>
            <a:off x="457200" y="1600200"/>
            <a:ext cx="8229600" cy="4826726"/>
          </a:xfrm>
        </p:spPr>
        <p:txBody>
          <a:bodyPr/>
          <a:lstStyle/>
          <a:p>
            <a:r>
              <a:rPr lang="en-US" dirty="0" smtClean="0"/>
              <a:t>Financial </a:t>
            </a:r>
            <a:r>
              <a:rPr lang="en-US" dirty="0" smtClean="0"/>
              <a:t>Status:</a:t>
            </a:r>
            <a:endParaRPr lang="en-US" dirty="0" smtClean="0"/>
          </a:p>
          <a:p>
            <a:pPr lvl="1"/>
            <a:r>
              <a:rPr lang="en-US" dirty="0" smtClean="0"/>
              <a:t>Defendant should make a showing of their financial </a:t>
            </a:r>
            <a:r>
              <a:rPr lang="en-US" dirty="0" smtClean="0"/>
              <a:t>standing.</a:t>
            </a:r>
            <a:endParaRPr lang="en-US" dirty="0" smtClean="0"/>
          </a:p>
          <a:p>
            <a:pPr lvl="2"/>
            <a:r>
              <a:rPr lang="en-US" dirty="0" smtClean="0"/>
              <a:t>This must be shown through documentary evidence, not blanket </a:t>
            </a:r>
            <a:r>
              <a:rPr lang="en-US" dirty="0" smtClean="0"/>
              <a:t>statements. </a:t>
            </a:r>
            <a:endParaRPr lang="en-US" dirty="0" smtClean="0"/>
          </a:p>
          <a:p>
            <a:pPr lvl="2"/>
            <a:r>
              <a:rPr lang="en-US" dirty="0" smtClean="0"/>
              <a:t>However </a:t>
            </a:r>
            <a:r>
              <a:rPr lang="en-US" dirty="0"/>
              <a:t>t</a:t>
            </a:r>
            <a:r>
              <a:rPr lang="en-US" dirty="0" smtClean="0"/>
              <a:t>here </a:t>
            </a:r>
            <a:r>
              <a:rPr lang="en-US" dirty="0"/>
              <a:t>is no guidance regarding what records specifically the Court should consider, or what level of proof needs to be met to show a defendant’s ability or inability to pay</a:t>
            </a:r>
            <a:r>
              <a:rPr lang="en-US" dirty="0" smtClean="0"/>
              <a:t>.</a:t>
            </a:r>
          </a:p>
          <a:p>
            <a:pPr lvl="1"/>
            <a:r>
              <a:rPr lang="en-US" dirty="0" smtClean="0"/>
              <a:t>Probation </a:t>
            </a:r>
            <a:r>
              <a:rPr lang="en-US" u="sng" dirty="0" smtClean="0"/>
              <a:t>will </a:t>
            </a:r>
            <a:r>
              <a:rPr lang="en-US" dirty="0" smtClean="0"/>
              <a:t>be interviewing defendants (after request for hearing) about their financial ability to pay </a:t>
            </a:r>
            <a:r>
              <a:rPr lang="en-US" dirty="0" smtClean="0"/>
              <a:t>bail.</a:t>
            </a:r>
            <a:endParaRPr lang="en-US" dirty="0" smtClean="0"/>
          </a:p>
          <a:p>
            <a:pPr marL="914400" lvl="2" indent="0">
              <a:buNone/>
            </a:pPr>
            <a:endParaRPr lang="en-US" dirty="0"/>
          </a:p>
        </p:txBody>
      </p:sp>
    </p:spTree>
    <p:extLst>
      <p:ext uri="{BB962C8B-B14F-4D97-AF65-F5344CB8AC3E}">
        <p14:creationId xmlns:p14="http://schemas.microsoft.com/office/powerpoint/2010/main" val="24809405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2269"/>
            <a:ext cx="8229600" cy="3213463"/>
          </a:xfrm>
        </p:spPr>
        <p:txBody>
          <a:bodyPr/>
          <a:lstStyle/>
          <a:p>
            <a:r>
              <a:rPr lang="en-US" dirty="0"/>
              <a:t>Assuming Defense Provides Evidence </a:t>
            </a:r>
            <a:r>
              <a:rPr lang="en-US" dirty="0" smtClean="0"/>
              <a:t>of Financial Inability, What Do </a:t>
            </a:r>
            <a:r>
              <a:rPr lang="en-US" dirty="0"/>
              <a:t>We </a:t>
            </a:r>
            <a:r>
              <a:rPr lang="en-US" dirty="0" smtClean="0"/>
              <a:t>Argue?</a:t>
            </a:r>
            <a:endParaRPr lang="en-US" dirty="0"/>
          </a:p>
        </p:txBody>
      </p:sp>
    </p:spTree>
    <p:extLst>
      <p:ext uri="{BB962C8B-B14F-4D97-AF65-F5344CB8AC3E}">
        <p14:creationId xmlns:p14="http://schemas.microsoft.com/office/powerpoint/2010/main" val="28019253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u="sng" dirty="0" smtClean="0"/>
              <a:t>Clear and Convincing Standard</a:t>
            </a:r>
            <a:endParaRPr lang="en-US" sz="4000" u="sng" dirty="0"/>
          </a:p>
        </p:txBody>
      </p:sp>
      <p:sp>
        <p:nvSpPr>
          <p:cNvPr id="3" name="Content Placeholder 2"/>
          <p:cNvSpPr>
            <a:spLocks noGrp="1"/>
          </p:cNvSpPr>
          <p:nvPr>
            <p:ph idx="1"/>
          </p:nvPr>
        </p:nvSpPr>
        <p:spPr>
          <a:xfrm>
            <a:off x="457200" y="1227910"/>
            <a:ext cx="8229600" cy="5251268"/>
          </a:xfrm>
        </p:spPr>
        <p:txBody>
          <a:bodyPr/>
          <a:lstStyle/>
          <a:p>
            <a:r>
              <a:rPr lang="en-US" dirty="0" smtClean="0"/>
              <a:t>Under </a:t>
            </a:r>
            <a:r>
              <a:rPr lang="en-US" i="1" dirty="0"/>
              <a:t>Article 1, section 12 of the California Constitution,</a:t>
            </a:r>
            <a:r>
              <a:rPr lang="en-US" dirty="0"/>
              <a:t> the court could apply the “clear and convincing standard” to deny bail in </a:t>
            </a:r>
            <a:r>
              <a:rPr lang="en-US" dirty="0" smtClean="0"/>
              <a:t> the following circumstances:</a:t>
            </a:r>
          </a:p>
          <a:p>
            <a:pPr lvl="1"/>
            <a:r>
              <a:rPr lang="en-US" dirty="0"/>
              <a:t>F</a:t>
            </a:r>
            <a:r>
              <a:rPr lang="en-US" dirty="0" smtClean="0"/>
              <a:t>elony offenses involving acts of violence on </a:t>
            </a:r>
            <a:r>
              <a:rPr lang="en-US" dirty="0"/>
              <a:t>another person or felony sexual </a:t>
            </a:r>
            <a:r>
              <a:rPr lang="en-US" dirty="0" smtClean="0"/>
              <a:t>assault.</a:t>
            </a:r>
            <a:endParaRPr lang="en-US" dirty="0" smtClean="0"/>
          </a:p>
          <a:p>
            <a:pPr lvl="1"/>
            <a:r>
              <a:rPr lang="en-US" dirty="0" smtClean="0"/>
              <a:t>Felony </a:t>
            </a:r>
            <a:r>
              <a:rPr lang="en-US" dirty="0"/>
              <a:t>offenses where the court found the defendant had threatened another with great bodily harm and there is a substantial likelihood that the person would carry out the threat if released</a:t>
            </a:r>
            <a:r>
              <a:rPr lang="en-US" dirty="0" smtClean="0"/>
              <a:t>.</a:t>
            </a:r>
          </a:p>
          <a:p>
            <a:r>
              <a:rPr lang="en-US" dirty="0" smtClean="0"/>
              <a:t>If the Court determines, by clear and convincing evidence, </a:t>
            </a:r>
            <a:r>
              <a:rPr lang="en-US" u="sng" dirty="0" smtClean="0"/>
              <a:t>that no condition of release can adequately protect the general public and/or the victim, the court may set “no bail.”</a:t>
            </a:r>
            <a:r>
              <a:rPr lang="en-US" dirty="0" smtClean="0"/>
              <a:t> </a:t>
            </a:r>
          </a:p>
          <a:p>
            <a:endParaRPr lang="en-US" dirty="0">
              <a:latin typeface="+mj-lt"/>
            </a:endParaRPr>
          </a:p>
        </p:txBody>
      </p:sp>
    </p:spTree>
    <p:extLst>
      <p:ext uri="{BB962C8B-B14F-4D97-AF65-F5344CB8AC3E}">
        <p14:creationId xmlns:p14="http://schemas.microsoft.com/office/powerpoint/2010/main" val="7170288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and Convincing Under Humphrey</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There </a:t>
            </a:r>
            <a:r>
              <a:rPr lang="en-US" dirty="0"/>
              <a:t>must be “clear and convincing” evidence of a substantial likelihood that the defendant’s release would lead to great bodily injury to others before setting bail that a particular defendant cannot afford.</a:t>
            </a:r>
          </a:p>
        </p:txBody>
      </p:sp>
    </p:spTree>
    <p:extLst>
      <p:ext uri="{BB962C8B-B14F-4D97-AF65-F5344CB8AC3E}">
        <p14:creationId xmlns:p14="http://schemas.microsoft.com/office/powerpoint/2010/main" val="30738638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 and Convincing Standard</a:t>
            </a:r>
            <a:endParaRPr lang="en-US" dirty="0"/>
          </a:p>
        </p:txBody>
      </p:sp>
      <p:sp>
        <p:nvSpPr>
          <p:cNvPr id="3" name="Content Placeholder 2"/>
          <p:cNvSpPr>
            <a:spLocks noGrp="1"/>
          </p:cNvSpPr>
          <p:nvPr>
            <p:ph idx="1"/>
          </p:nvPr>
        </p:nvSpPr>
        <p:spPr/>
        <p:txBody>
          <a:bodyPr/>
          <a:lstStyle/>
          <a:p>
            <a:r>
              <a:rPr lang="en-US" dirty="0" smtClean="0"/>
              <a:t>Clear and convincing evidence requires a finding of high probability. The evidence must be so clear as to leave no substantial doubt. </a:t>
            </a:r>
          </a:p>
          <a:p>
            <a:r>
              <a:rPr lang="en-US" dirty="0" smtClean="0"/>
              <a:t>It </a:t>
            </a:r>
            <a:r>
              <a:rPr lang="en-US" dirty="0"/>
              <a:t>is a heavier burden than the preponderance of the evidence standard but less than beyond a reasonable doubt</a:t>
            </a:r>
            <a:r>
              <a:rPr lang="en-US" dirty="0" smtClean="0"/>
              <a:t>.</a:t>
            </a:r>
          </a:p>
          <a:p>
            <a:r>
              <a:rPr lang="en-US" dirty="0" smtClean="0"/>
              <a:t>This standard requires more than a mere possibility, and it cannot be based on speculation about the general risk to public safety if a defendant is release. Great bodily harm to others must be a substantial likelihood. </a:t>
            </a:r>
          </a:p>
          <a:p>
            <a:endParaRPr lang="en-US" dirty="0" smtClean="0"/>
          </a:p>
          <a:p>
            <a:endParaRPr lang="en-US" dirty="0"/>
          </a:p>
        </p:txBody>
      </p:sp>
    </p:spTree>
    <p:extLst>
      <p:ext uri="{BB962C8B-B14F-4D97-AF65-F5344CB8AC3E}">
        <p14:creationId xmlns:p14="http://schemas.microsoft.com/office/powerpoint/2010/main" val="622804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In re Humphrey </a:t>
            </a:r>
            <a:r>
              <a:rPr lang="en-US" i="1" dirty="0" smtClean="0"/>
              <a:t/>
            </a:r>
            <a:br>
              <a:rPr lang="en-US" i="1" dirty="0" smtClean="0"/>
            </a:br>
            <a:r>
              <a:rPr lang="en-US" dirty="0" smtClean="0"/>
              <a:t>(2018) 19 Cal.App.5</a:t>
            </a:r>
            <a:r>
              <a:rPr lang="en-US" baseline="30000" dirty="0" smtClean="0"/>
              <a:t>th</a:t>
            </a:r>
            <a:r>
              <a:rPr lang="en-US" dirty="0" smtClean="0"/>
              <a:t> 1006</a:t>
            </a:r>
            <a:endParaRPr lang="en-US" dirty="0"/>
          </a:p>
        </p:txBody>
      </p:sp>
      <p:sp>
        <p:nvSpPr>
          <p:cNvPr id="3" name="Content Placeholder 2"/>
          <p:cNvSpPr>
            <a:spLocks noGrp="1"/>
          </p:cNvSpPr>
          <p:nvPr>
            <p:ph idx="1"/>
          </p:nvPr>
        </p:nvSpPr>
        <p:spPr/>
        <p:txBody>
          <a:bodyPr/>
          <a:lstStyle/>
          <a:p>
            <a:r>
              <a:rPr lang="en-US" sz="2800" i="1" dirty="0" smtClean="0"/>
              <a:t>In re Humphrey</a:t>
            </a:r>
            <a:r>
              <a:rPr lang="en-US" sz="2800" dirty="0" smtClean="0"/>
              <a:t> was decided by the California 5</a:t>
            </a:r>
            <a:r>
              <a:rPr lang="en-US" sz="2800" baseline="30000" dirty="0" smtClean="0"/>
              <a:t>th</a:t>
            </a:r>
            <a:r>
              <a:rPr lang="en-US" sz="2800" dirty="0" smtClean="0"/>
              <a:t> District Court of Appeals, and was filed on January 25, 2018, rendering it effective immediately on that date.</a:t>
            </a:r>
          </a:p>
          <a:p>
            <a:r>
              <a:rPr lang="en-US" sz="2800" dirty="0" smtClean="0"/>
              <a:t>The Court of Appeals decided the case arising out of a writ of habeas corpus based on the </a:t>
            </a:r>
            <a:r>
              <a:rPr lang="en-US" sz="2800" dirty="0" smtClean="0"/>
              <a:t>petitioner’s </a:t>
            </a:r>
            <a:r>
              <a:rPr lang="en-US" sz="2800" dirty="0" smtClean="0"/>
              <a:t>ability to afford bail.</a:t>
            </a:r>
            <a:endParaRPr lang="en-US" sz="2800" dirty="0"/>
          </a:p>
        </p:txBody>
      </p:sp>
    </p:spTree>
    <p:extLst>
      <p:ext uri="{BB962C8B-B14F-4D97-AF65-F5344CB8AC3E}">
        <p14:creationId xmlns:p14="http://schemas.microsoft.com/office/powerpoint/2010/main" val="2405164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Form of Evidence Do We Present?</a:t>
            </a:r>
            <a:endParaRPr lang="en-US" dirty="0"/>
          </a:p>
        </p:txBody>
      </p:sp>
      <p:sp>
        <p:nvSpPr>
          <p:cNvPr id="3" name="Content Placeholder 2"/>
          <p:cNvSpPr>
            <a:spLocks noGrp="1"/>
          </p:cNvSpPr>
          <p:nvPr>
            <p:ph idx="1"/>
          </p:nvPr>
        </p:nvSpPr>
        <p:spPr/>
        <p:txBody>
          <a:bodyPr/>
          <a:lstStyle/>
          <a:p>
            <a:r>
              <a:rPr lang="en-US" dirty="0" smtClean="0"/>
              <a:t>Does not need to be in the form of oral testimony.</a:t>
            </a:r>
          </a:p>
          <a:p>
            <a:pPr lvl="1"/>
            <a:r>
              <a:rPr lang="en-US" dirty="0" smtClean="0"/>
              <a:t>Remember however live witnesses can often be more impactful then written documents.</a:t>
            </a:r>
          </a:p>
          <a:p>
            <a:r>
              <a:rPr lang="en-US" sz="2300" dirty="0"/>
              <a:t>Presently, in our courts, judges have not asked for full evidentiary hearings with cross-examinations.</a:t>
            </a:r>
          </a:p>
          <a:p>
            <a:pPr lvl="1"/>
            <a:r>
              <a:rPr lang="en-US" sz="2300" dirty="0"/>
              <a:t>Pre-preliminary hearing courts, such as Departments 3 and 4, have found that summary proceedings were sufficient</a:t>
            </a:r>
            <a:r>
              <a:rPr lang="en-US" sz="2300" dirty="0" smtClean="0"/>
              <a:t>.</a:t>
            </a:r>
          </a:p>
          <a:p>
            <a:endParaRPr lang="en-US" sz="2300" dirty="0" smtClean="0"/>
          </a:p>
        </p:txBody>
      </p:sp>
    </p:spTree>
    <p:extLst>
      <p:ext uri="{BB962C8B-B14F-4D97-AF65-F5344CB8AC3E}">
        <p14:creationId xmlns:p14="http://schemas.microsoft.com/office/powerpoint/2010/main" val="1185228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Form of Evidence Do We Present?</a:t>
            </a:r>
          </a:p>
        </p:txBody>
      </p:sp>
      <p:sp>
        <p:nvSpPr>
          <p:cNvPr id="3" name="Content Placeholder 2"/>
          <p:cNvSpPr>
            <a:spLocks noGrp="1"/>
          </p:cNvSpPr>
          <p:nvPr>
            <p:ph idx="1"/>
          </p:nvPr>
        </p:nvSpPr>
        <p:spPr/>
        <p:txBody>
          <a:bodyPr/>
          <a:lstStyle/>
          <a:p>
            <a:r>
              <a:rPr lang="en-US" dirty="0"/>
              <a:t>A motion that outlines the seriousness of the defendant’s conduct in the present case, protection of the public, the previous criminal record of the defendant and the probability of the defendant appear in court. </a:t>
            </a:r>
            <a:endParaRPr lang="en-US" dirty="0" smtClean="0"/>
          </a:p>
          <a:p>
            <a:r>
              <a:rPr lang="en-US" dirty="0" smtClean="0"/>
              <a:t>Most </a:t>
            </a:r>
            <a:r>
              <a:rPr lang="en-US" dirty="0"/>
              <a:t>relevant to the constitutional determination is evidence of violence or infliction of bodily harm in the defendant's criminal record or in connection with the charged offenses. </a:t>
            </a:r>
            <a:endParaRPr lang="en-US" dirty="0" smtClean="0"/>
          </a:p>
          <a:p>
            <a:r>
              <a:rPr lang="en-US" dirty="0" smtClean="0"/>
              <a:t>Completed </a:t>
            </a:r>
            <a:r>
              <a:rPr lang="en-US" dirty="0"/>
              <a:t>acts, attempts, and threats are all relevant to the court's inquiry. A court should be particularly attuned to facts that indicate whether past instances of violence or bodily harm were isolated events or would be expected to recur if the defendant were released on bail. </a:t>
            </a:r>
          </a:p>
          <a:p>
            <a:endParaRPr lang="en-US" dirty="0"/>
          </a:p>
        </p:txBody>
      </p:sp>
    </p:spTree>
    <p:extLst>
      <p:ext uri="{BB962C8B-B14F-4D97-AF65-F5344CB8AC3E}">
        <p14:creationId xmlns:p14="http://schemas.microsoft.com/office/powerpoint/2010/main" val="1927454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Form of Evidence Do We Present?</a:t>
            </a:r>
          </a:p>
        </p:txBody>
      </p:sp>
      <p:sp>
        <p:nvSpPr>
          <p:cNvPr id="3" name="Content Placeholder 2"/>
          <p:cNvSpPr>
            <a:spLocks noGrp="1"/>
          </p:cNvSpPr>
          <p:nvPr>
            <p:ph idx="1"/>
          </p:nvPr>
        </p:nvSpPr>
        <p:spPr/>
        <p:txBody>
          <a:bodyPr/>
          <a:lstStyle/>
          <a:p>
            <a:pPr marL="0" indent="0">
              <a:buNone/>
            </a:pPr>
            <a:r>
              <a:rPr lang="en-US" dirty="0" smtClean="0"/>
              <a:t>In considering the seriousness of the offense charges the Judge shall include consideration of:</a:t>
            </a:r>
          </a:p>
          <a:p>
            <a:pPr lvl="1"/>
            <a:r>
              <a:rPr lang="en-US" dirty="0" smtClean="0"/>
              <a:t>Alleged Injury to the Victim.</a:t>
            </a:r>
          </a:p>
          <a:p>
            <a:pPr lvl="1"/>
            <a:r>
              <a:rPr lang="en-US" dirty="0" smtClean="0"/>
              <a:t>Alleged Threats to the Victim or Witness to the Crime.</a:t>
            </a:r>
          </a:p>
          <a:p>
            <a:pPr lvl="1"/>
            <a:r>
              <a:rPr lang="en-US" dirty="0" smtClean="0"/>
              <a:t>Alleged Use or a Firearm or Other </a:t>
            </a:r>
            <a:r>
              <a:rPr lang="en-US" dirty="0"/>
              <a:t>D</a:t>
            </a:r>
            <a:r>
              <a:rPr lang="en-US" dirty="0" smtClean="0"/>
              <a:t>eadly </a:t>
            </a:r>
            <a:r>
              <a:rPr lang="en-US" dirty="0"/>
              <a:t>W</a:t>
            </a:r>
            <a:r>
              <a:rPr lang="en-US" dirty="0" smtClean="0"/>
              <a:t>eapon.</a:t>
            </a:r>
          </a:p>
          <a:p>
            <a:pPr lvl="1"/>
            <a:r>
              <a:rPr lang="en-US" dirty="0" smtClean="0"/>
              <a:t>Alleged Use or Possession of Controlled Substances by the Defendant.</a:t>
            </a:r>
          </a:p>
          <a:p>
            <a:r>
              <a:rPr lang="en-US" dirty="0"/>
              <a:t>These statutory factors must be considered with an eye toward </a:t>
            </a:r>
            <a:r>
              <a:rPr lang="en-US" dirty="0" smtClean="0"/>
              <a:t>whether </a:t>
            </a:r>
            <a:r>
              <a:rPr lang="en-US" dirty="0"/>
              <a:t>there is "clear and convincing evidence that there is a substantial likelihood the person's release would result in great bodily harm to </a:t>
            </a:r>
            <a:r>
              <a:rPr lang="en-US" dirty="0" smtClean="0"/>
              <a:t>others”. </a:t>
            </a:r>
          </a:p>
          <a:p>
            <a:endParaRPr lang="en-US" dirty="0" smtClean="0"/>
          </a:p>
          <a:p>
            <a:pPr lvl="1"/>
            <a:endParaRPr lang="en-US" dirty="0" smtClean="0"/>
          </a:p>
        </p:txBody>
      </p:sp>
    </p:spTree>
    <p:extLst>
      <p:ext uri="{BB962C8B-B14F-4D97-AF65-F5344CB8AC3E}">
        <p14:creationId xmlns:p14="http://schemas.microsoft.com/office/powerpoint/2010/main" val="2163719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Form of Evidence Do We Present?</a:t>
            </a:r>
          </a:p>
        </p:txBody>
      </p:sp>
      <p:sp>
        <p:nvSpPr>
          <p:cNvPr id="3" name="Content Placeholder 2"/>
          <p:cNvSpPr>
            <a:spLocks noGrp="1"/>
          </p:cNvSpPr>
          <p:nvPr>
            <p:ph idx="1"/>
          </p:nvPr>
        </p:nvSpPr>
        <p:spPr/>
        <p:txBody>
          <a:bodyPr/>
          <a:lstStyle/>
          <a:p>
            <a:r>
              <a:rPr lang="en-US" dirty="0"/>
              <a:t>The seriousness of a charged offense involving interstate financial fraud might, for example, be directly relevant to the amount of reasonable bail (see </a:t>
            </a:r>
            <a:r>
              <a:rPr lang="en-US" i="1" dirty="0"/>
              <a:t>People v. Amata </a:t>
            </a:r>
            <a:r>
              <a:rPr lang="en-US" dirty="0"/>
              <a:t>(1969) 270 Cal.App.2d 575, 584–585), but it would be less relevant to the court's assessment of likelihood of great bodily harm to others if the defendant were released. </a:t>
            </a:r>
            <a:endParaRPr lang="en-US" dirty="0" smtClean="0"/>
          </a:p>
          <a:p>
            <a:r>
              <a:rPr lang="en-US" dirty="0" smtClean="0"/>
              <a:t>Similarly</a:t>
            </a:r>
            <a:r>
              <a:rPr lang="en-US" dirty="0"/>
              <a:t>, the likelihood of a defendant showing up for future hearings or trial is directly relevant to the amount of reasonable bail, but it is relevant to the consideration of the likelihood of great bodily harm to others only if the defendant's failure to appear would somehow increase the likelihood of such harm. </a:t>
            </a:r>
          </a:p>
        </p:txBody>
      </p:sp>
    </p:spTree>
    <p:extLst>
      <p:ext uri="{BB962C8B-B14F-4D97-AF65-F5344CB8AC3E}">
        <p14:creationId xmlns:p14="http://schemas.microsoft.com/office/powerpoint/2010/main" val="31456820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of the Hearing</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Humphrey</a:t>
            </a:r>
            <a:r>
              <a:rPr lang="en-US" dirty="0" smtClean="0"/>
              <a:t> case does not directly address the timing of the bail hearing</a:t>
            </a:r>
            <a:r>
              <a:rPr lang="en-US" dirty="0"/>
              <a:t>, but it does </a:t>
            </a:r>
            <a:r>
              <a:rPr lang="en-US" dirty="0" smtClean="0"/>
              <a:t>suggest setting </a:t>
            </a:r>
            <a:r>
              <a:rPr lang="en-US" dirty="0"/>
              <a:t>bail “provisionally in order to allow time for assessment of a defendant’s financial resources and less restrictive alternative conditions by the pretrial services agency</a:t>
            </a:r>
            <a:r>
              <a:rPr lang="en-US" dirty="0" smtClean="0"/>
              <a:t>.”</a:t>
            </a:r>
          </a:p>
          <a:p>
            <a:r>
              <a:rPr lang="en-US" dirty="0" smtClean="0"/>
              <a:t>There is no specific time within which the bail review must </a:t>
            </a:r>
            <a:r>
              <a:rPr lang="en-US" dirty="0" smtClean="0"/>
              <a:t>occur.</a:t>
            </a:r>
            <a:endParaRPr lang="en-US" dirty="0" smtClean="0"/>
          </a:p>
          <a:p>
            <a:r>
              <a:rPr lang="en-US" dirty="0" smtClean="0"/>
              <a:t>If filing a written brief do ASAP, but at least 2 days </a:t>
            </a:r>
            <a:r>
              <a:rPr lang="en-US" dirty="0" smtClean="0"/>
              <a:t>before.</a:t>
            </a:r>
            <a:endParaRPr lang="en-US" dirty="0"/>
          </a:p>
        </p:txBody>
      </p:sp>
    </p:spTree>
    <p:extLst>
      <p:ext uri="{BB962C8B-B14F-4D97-AF65-F5344CB8AC3E}">
        <p14:creationId xmlns:p14="http://schemas.microsoft.com/office/powerpoint/2010/main" val="399596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Option:</a:t>
            </a:r>
            <a:br>
              <a:rPr lang="en-US" dirty="0" smtClean="0"/>
            </a:br>
            <a:r>
              <a:rPr lang="en-US" dirty="0" smtClean="0"/>
              <a:t>Non Monetary Conditions on Bail</a:t>
            </a:r>
            <a:endParaRPr lang="en-US" dirty="0"/>
          </a:p>
        </p:txBody>
      </p:sp>
      <p:sp>
        <p:nvSpPr>
          <p:cNvPr id="3" name="Content Placeholder 2"/>
          <p:cNvSpPr>
            <a:spLocks noGrp="1"/>
          </p:cNvSpPr>
          <p:nvPr>
            <p:ph idx="1"/>
          </p:nvPr>
        </p:nvSpPr>
        <p:spPr/>
        <p:txBody>
          <a:bodyPr/>
          <a:lstStyle/>
          <a:p>
            <a:r>
              <a:rPr lang="en-US" dirty="0" smtClean="0"/>
              <a:t>Electronic Monitor</a:t>
            </a:r>
          </a:p>
          <a:p>
            <a:r>
              <a:rPr lang="en-US" dirty="0" smtClean="0"/>
              <a:t>TAD Monitor</a:t>
            </a:r>
          </a:p>
          <a:p>
            <a:r>
              <a:rPr lang="en-US" dirty="0" smtClean="0"/>
              <a:t>Attend NN/AA Class</a:t>
            </a:r>
          </a:p>
          <a:p>
            <a:r>
              <a:rPr lang="en-US" dirty="0" smtClean="0"/>
              <a:t>Attend Counseling Sessions</a:t>
            </a:r>
          </a:p>
          <a:p>
            <a:r>
              <a:rPr lang="en-US" dirty="0" smtClean="0"/>
              <a:t>Drug Treatment</a:t>
            </a:r>
          </a:p>
          <a:p>
            <a:r>
              <a:rPr lang="en-US" dirty="0" smtClean="0"/>
              <a:t>Drug Testing</a:t>
            </a:r>
          </a:p>
          <a:p>
            <a:r>
              <a:rPr lang="en-US" dirty="0" smtClean="0"/>
              <a:t>Restraining Order</a:t>
            </a:r>
          </a:p>
          <a:p>
            <a:r>
              <a:rPr lang="en-US" dirty="0" smtClean="0"/>
              <a:t>Limitations on where the defendant can go</a:t>
            </a:r>
            <a:endParaRPr lang="en-US" dirty="0"/>
          </a:p>
        </p:txBody>
      </p:sp>
    </p:spTree>
    <p:extLst>
      <p:ext uri="{BB962C8B-B14F-4D97-AF65-F5344CB8AC3E}">
        <p14:creationId xmlns:p14="http://schemas.microsoft.com/office/powerpoint/2010/main" val="886748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Victim’s Rights</a:t>
            </a:r>
            <a:endParaRPr lang="en-US" dirty="0"/>
          </a:p>
        </p:txBody>
      </p:sp>
      <p:sp>
        <p:nvSpPr>
          <p:cNvPr id="3" name="Content Placeholder 2"/>
          <p:cNvSpPr>
            <a:spLocks noGrp="1"/>
          </p:cNvSpPr>
          <p:nvPr>
            <p:ph idx="1"/>
          </p:nvPr>
        </p:nvSpPr>
        <p:spPr>
          <a:xfrm>
            <a:off x="457200" y="1175658"/>
            <a:ext cx="8229600" cy="5264332"/>
          </a:xfrm>
        </p:spPr>
        <p:txBody>
          <a:bodyPr/>
          <a:lstStyle/>
          <a:p>
            <a:r>
              <a:rPr lang="en-US" dirty="0" smtClean="0"/>
              <a:t>Do not forget:</a:t>
            </a:r>
          </a:p>
          <a:p>
            <a:pPr lvl="1"/>
            <a:r>
              <a:rPr lang="en-US" dirty="0" smtClean="0"/>
              <a:t>Victims have the right:</a:t>
            </a:r>
          </a:p>
          <a:p>
            <a:pPr lvl="2"/>
            <a:r>
              <a:rPr lang="en-US" dirty="0" smtClean="0"/>
              <a:t> “To be </a:t>
            </a:r>
            <a:r>
              <a:rPr lang="en-US" dirty="0"/>
              <a:t>reasonably protected from the defendant and persons acting on behalf of the </a:t>
            </a:r>
            <a:r>
              <a:rPr lang="en-US" dirty="0" smtClean="0"/>
              <a:t>defendant.”</a:t>
            </a:r>
          </a:p>
          <a:p>
            <a:pPr lvl="2"/>
            <a:r>
              <a:rPr lang="en-US" dirty="0" smtClean="0"/>
              <a:t>“</a:t>
            </a:r>
            <a:r>
              <a:rPr lang="en-US" dirty="0"/>
              <a:t>To have the safety of the victim and the victim’s family considered in fixing the amount of bail and release conditions for the </a:t>
            </a:r>
            <a:r>
              <a:rPr lang="en-US" dirty="0" smtClean="0"/>
              <a:t>defendant.”</a:t>
            </a:r>
          </a:p>
          <a:p>
            <a:pPr lvl="2"/>
            <a:r>
              <a:rPr lang="en-US" dirty="0" smtClean="0"/>
              <a:t>“To </a:t>
            </a:r>
            <a:r>
              <a:rPr lang="en-US" dirty="0"/>
              <a:t>be informed, </a:t>
            </a:r>
            <a:r>
              <a:rPr lang="en-US" b="1" dirty="0"/>
              <a:t>upon request</a:t>
            </a:r>
            <a:r>
              <a:rPr lang="en-US" dirty="0"/>
              <a:t>, of the conviction, sentence, place and time of incarceration, or other disposition of the defendant, </a:t>
            </a:r>
            <a:r>
              <a:rPr lang="en-US" u="sng" dirty="0"/>
              <a:t>the scheduled release date of the defendant</a:t>
            </a:r>
            <a:r>
              <a:rPr lang="en-US" dirty="0"/>
              <a:t>, and </a:t>
            </a:r>
            <a:r>
              <a:rPr lang="en-US" u="sng" dirty="0" smtClean="0"/>
              <a:t>the release of or the escape by the defendant from custody.”</a:t>
            </a:r>
          </a:p>
          <a:p>
            <a:pPr lvl="1"/>
            <a:endParaRPr lang="en-US" dirty="0"/>
          </a:p>
        </p:txBody>
      </p:sp>
    </p:spTree>
    <p:extLst>
      <p:ext uri="{BB962C8B-B14F-4D97-AF65-F5344CB8AC3E}">
        <p14:creationId xmlns:p14="http://schemas.microsoft.com/office/powerpoint/2010/main" val="36786023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65" name="Picture 21" descr="horizontal_logo_w-gold_flame"/>
          <p:cNvPicPr>
            <a:picLocks noChangeAspect="1" noChangeArrowheads="1"/>
          </p:cNvPicPr>
          <p:nvPr/>
        </p:nvPicPr>
        <p:blipFill>
          <a:blip r:embed="rId2" cstate="print">
            <a:extLst>
              <a:ext uri="{28A0092B-C50C-407E-A947-70E740481C1C}">
                <a14:useLocalDpi xmlns:a14="http://schemas.microsoft.com/office/drawing/2010/main" val="0"/>
              </a:ext>
            </a:extLst>
          </a:blip>
          <a:srcRect t="30000" b="30000"/>
          <a:stretch>
            <a:fillRect/>
          </a:stretch>
        </p:blipFill>
        <p:spPr bwMode="auto">
          <a:xfrm>
            <a:off x="762000" y="1981200"/>
            <a:ext cx="76200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Facts </a:t>
            </a:r>
            <a:r>
              <a:rPr lang="en-US" u="sng" dirty="0" smtClean="0"/>
              <a:t>of</a:t>
            </a:r>
            <a:r>
              <a:rPr lang="en-US" i="1" u="sng" dirty="0" smtClean="0"/>
              <a:t> the Case</a:t>
            </a:r>
            <a:endParaRPr lang="en-US" u="sng" dirty="0"/>
          </a:p>
        </p:txBody>
      </p:sp>
      <p:sp>
        <p:nvSpPr>
          <p:cNvPr id="3" name="Content Placeholder 2"/>
          <p:cNvSpPr>
            <a:spLocks noGrp="1"/>
          </p:cNvSpPr>
          <p:nvPr>
            <p:ph idx="1"/>
          </p:nvPr>
        </p:nvSpPr>
        <p:spPr>
          <a:xfrm>
            <a:off x="457200" y="1600200"/>
            <a:ext cx="8318938" cy="5010807"/>
          </a:xfrm>
        </p:spPr>
        <p:txBody>
          <a:bodyPr/>
          <a:lstStyle/>
          <a:p>
            <a:pPr lvl="1"/>
            <a:r>
              <a:rPr lang="en-US" sz="2800" dirty="0" smtClean="0"/>
              <a:t>Humphrey followed a 79-year-old man into his apartment and asked him about money.</a:t>
            </a:r>
          </a:p>
          <a:p>
            <a:pPr lvl="1"/>
            <a:r>
              <a:rPr lang="en-US" sz="2800" dirty="0" smtClean="0"/>
              <a:t>At one point Humphrey told the victim to get on the bed and</a:t>
            </a:r>
            <a:r>
              <a:rPr lang="en-US" sz="2800" dirty="0"/>
              <a:t> </a:t>
            </a:r>
            <a:r>
              <a:rPr lang="en-US" sz="2800" dirty="0" smtClean="0"/>
              <a:t>threatened </a:t>
            </a:r>
            <a:r>
              <a:rPr lang="en-US" sz="2800" dirty="0"/>
              <a:t>to put a bag over the </a:t>
            </a:r>
            <a:r>
              <a:rPr lang="en-US" sz="2800" dirty="0" smtClean="0"/>
              <a:t>his head.</a:t>
            </a:r>
          </a:p>
          <a:p>
            <a:pPr lvl="1"/>
            <a:r>
              <a:rPr lang="en-US" sz="2800" dirty="0" smtClean="0"/>
              <a:t>When the victim told Humphrey he did not have money, Humphrey </a:t>
            </a:r>
            <a:r>
              <a:rPr lang="en-US" sz="2800" dirty="0"/>
              <a:t>threw the resident’s cellular telephone on the </a:t>
            </a:r>
            <a:r>
              <a:rPr lang="en-US" sz="2800" dirty="0" smtClean="0"/>
              <a:t>floor and </a:t>
            </a:r>
            <a:r>
              <a:rPr lang="en-US" sz="2800" dirty="0"/>
              <a:t>stole $5 and a bottle of cologne before leaving the </a:t>
            </a:r>
            <a:r>
              <a:rPr lang="en-US" sz="2800" dirty="0" smtClean="0"/>
              <a:t>apartment.</a:t>
            </a:r>
          </a:p>
        </p:txBody>
      </p:sp>
    </p:spTree>
    <p:extLst>
      <p:ext uri="{BB962C8B-B14F-4D97-AF65-F5344CB8AC3E}">
        <p14:creationId xmlns:p14="http://schemas.microsoft.com/office/powerpoint/2010/main" val="1475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Charges</a:t>
            </a:r>
            <a:endParaRPr lang="en-US" u="sng" dirty="0"/>
          </a:p>
        </p:txBody>
      </p:sp>
      <p:sp>
        <p:nvSpPr>
          <p:cNvPr id="3" name="Content Placeholder 2"/>
          <p:cNvSpPr>
            <a:spLocks noGrp="1"/>
          </p:cNvSpPr>
          <p:nvPr>
            <p:ph idx="1"/>
          </p:nvPr>
        </p:nvSpPr>
        <p:spPr/>
        <p:txBody>
          <a:bodyPr/>
          <a:lstStyle/>
          <a:p>
            <a:pPr lvl="1"/>
            <a:r>
              <a:rPr lang="en-US" sz="3200" dirty="0" smtClean="0"/>
              <a:t>First Degree Robbery (Penal Code §211)</a:t>
            </a:r>
          </a:p>
          <a:p>
            <a:pPr lvl="1"/>
            <a:r>
              <a:rPr lang="en-US" sz="3200" dirty="0" smtClean="0"/>
              <a:t>First Degree Residential Burglary (Penal Code § 459)</a:t>
            </a:r>
          </a:p>
          <a:p>
            <a:pPr lvl="1"/>
            <a:r>
              <a:rPr lang="en-US" sz="3200" dirty="0" smtClean="0"/>
              <a:t>Inflicting Injury on an Elder Adult (Penal Code § 368, subd. (c))</a:t>
            </a:r>
          </a:p>
          <a:p>
            <a:pPr lvl="1"/>
            <a:r>
              <a:rPr lang="en-US" sz="3200" dirty="0" smtClean="0"/>
              <a:t>Theft From an Elder Adult (Penal Code §368, subd. (d))</a:t>
            </a:r>
          </a:p>
          <a:p>
            <a:endParaRPr lang="en-US" dirty="0"/>
          </a:p>
        </p:txBody>
      </p:sp>
    </p:spTree>
    <p:extLst>
      <p:ext uri="{BB962C8B-B14F-4D97-AF65-F5344CB8AC3E}">
        <p14:creationId xmlns:p14="http://schemas.microsoft.com/office/powerpoint/2010/main" val="19229174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Initial Setting of Bail</a:t>
            </a:r>
            <a:endParaRPr lang="en-US" u="sng" dirty="0"/>
          </a:p>
        </p:txBody>
      </p:sp>
      <p:sp>
        <p:nvSpPr>
          <p:cNvPr id="3" name="Content Placeholder 2"/>
          <p:cNvSpPr>
            <a:spLocks noGrp="1"/>
          </p:cNvSpPr>
          <p:nvPr>
            <p:ph idx="1"/>
          </p:nvPr>
        </p:nvSpPr>
        <p:spPr/>
        <p:txBody>
          <a:bodyPr/>
          <a:lstStyle/>
          <a:p>
            <a:r>
              <a:rPr lang="en-US" dirty="0"/>
              <a:t>“I appreciate the fact that Mr. Humphrey has had a lengthy history of contact here in the City and County of San Francisco. I also note counsel's argument that many of his convictions are older in nature; however, </a:t>
            </a:r>
            <a:r>
              <a:rPr lang="en-US" u="sng" dirty="0"/>
              <a:t>given the seriousness of this crime</a:t>
            </a:r>
            <a:r>
              <a:rPr lang="en-US" dirty="0"/>
              <a:t>, the </a:t>
            </a:r>
            <a:r>
              <a:rPr lang="en-US" u="sng" dirty="0"/>
              <a:t>vulnerability of the victim</a:t>
            </a:r>
            <a:r>
              <a:rPr lang="en-US" dirty="0"/>
              <a:t>, as well as the recommendation from pretrial services, I'm not going to grant him OR </a:t>
            </a:r>
            <a:r>
              <a:rPr lang="en-US" dirty="0" err="1" smtClean="0"/>
              <a:t>or</a:t>
            </a:r>
            <a:r>
              <a:rPr lang="en-US" dirty="0" smtClean="0"/>
              <a:t> </a:t>
            </a:r>
            <a:r>
              <a:rPr lang="en-US" dirty="0"/>
              <a:t>any kind of supervised release at this time. I will set bail in the amount of $600,000 and sign the criminal protective orders to </a:t>
            </a:r>
            <a:r>
              <a:rPr lang="en-US" dirty="0" smtClean="0"/>
              <a:t>stay </a:t>
            </a:r>
            <a:r>
              <a:rPr lang="en-US" dirty="0"/>
              <a:t>away from </a:t>
            </a:r>
            <a:r>
              <a:rPr lang="en-US" dirty="0" smtClean="0"/>
              <a:t>the victim.”</a:t>
            </a:r>
            <a:endParaRPr lang="en-US" dirty="0"/>
          </a:p>
        </p:txBody>
      </p:sp>
    </p:spTree>
    <p:extLst>
      <p:ext uri="{BB962C8B-B14F-4D97-AF65-F5344CB8AC3E}">
        <p14:creationId xmlns:p14="http://schemas.microsoft.com/office/powerpoint/2010/main" val="2905548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Humphrey’s Bail Hearing</a:t>
            </a:r>
            <a:endParaRPr lang="en-US" u="sng" dirty="0"/>
          </a:p>
        </p:txBody>
      </p:sp>
      <p:sp>
        <p:nvSpPr>
          <p:cNvPr id="3" name="Content Placeholder 2"/>
          <p:cNvSpPr>
            <a:spLocks noGrp="1"/>
          </p:cNvSpPr>
          <p:nvPr>
            <p:ph idx="1"/>
          </p:nvPr>
        </p:nvSpPr>
        <p:spPr>
          <a:xfrm>
            <a:off x="369065" y="1214610"/>
            <a:ext cx="8229600" cy="5417544"/>
          </a:xfrm>
        </p:spPr>
        <p:txBody>
          <a:bodyPr/>
          <a:lstStyle/>
          <a:p>
            <a:r>
              <a:rPr lang="en-US" dirty="0" smtClean="0"/>
              <a:t>Factors laid out by </a:t>
            </a:r>
            <a:r>
              <a:rPr lang="en-US" dirty="0" smtClean="0"/>
              <a:t>Defense:</a:t>
            </a:r>
            <a:endParaRPr lang="en-US" dirty="0" smtClean="0"/>
          </a:p>
          <a:p>
            <a:pPr lvl="1"/>
            <a:r>
              <a:rPr lang="en-US" sz="2200" dirty="0" smtClean="0"/>
              <a:t>Humphrey ‘s age (63 years old)</a:t>
            </a:r>
          </a:p>
          <a:p>
            <a:pPr lvl="1"/>
            <a:r>
              <a:rPr lang="en-US" sz="2200" dirty="0" smtClean="0"/>
              <a:t>Humphrey’s battles with </a:t>
            </a:r>
            <a:r>
              <a:rPr lang="en-US" sz="2200" dirty="0" smtClean="0"/>
              <a:t>addiction</a:t>
            </a:r>
            <a:endParaRPr lang="en-US" sz="2200" dirty="0" smtClean="0"/>
          </a:p>
          <a:p>
            <a:pPr lvl="1"/>
            <a:r>
              <a:rPr lang="en-US" sz="2200" dirty="0" smtClean="0"/>
              <a:t>Minimal value of property taken</a:t>
            </a:r>
          </a:p>
          <a:p>
            <a:pPr lvl="1"/>
            <a:r>
              <a:rPr lang="en-US" sz="2200" dirty="0" smtClean="0"/>
              <a:t>Age of prior convictions </a:t>
            </a:r>
          </a:p>
          <a:p>
            <a:pPr lvl="1"/>
            <a:r>
              <a:rPr lang="en-US" sz="2200" dirty="0" smtClean="0"/>
              <a:t>Willingness to complete drug treatment program</a:t>
            </a:r>
          </a:p>
          <a:p>
            <a:pPr lvl="1"/>
            <a:r>
              <a:rPr lang="en-US" sz="2200" dirty="0" smtClean="0"/>
              <a:t>Lifelong resident</a:t>
            </a:r>
          </a:p>
          <a:p>
            <a:r>
              <a:rPr lang="en-US" dirty="0" smtClean="0"/>
              <a:t>Factors laid out by </a:t>
            </a:r>
            <a:r>
              <a:rPr lang="en-US" dirty="0" smtClean="0"/>
              <a:t>Prosecution: </a:t>
            </a:r>
            <a:endParaRPr lang="en-US" dirty="0" smtClean="0"/>
          </a:p>
          <a:p>
            <a:pPr lvl="1"/>
            <a:r>
              <a:rPr lang="en-US" sz="2200" dirty="0" smtClean="0"/>
              <a:t>Bail schedule</a:t>
            </a:r>
          </a:p>
          <a:p>
            <a:pPr lvl="1"/>
            <a:r>
              <a:rPr lang="en-US" sz="2200" dirty="0" smtClean="0"/>
              <a:t>Present and past criminal offenses</a:t>
            </a:r>
          </a:p>
          <a:p>
            <a:pPr lvl="1"/>
            <a:r>
              <a:rPr lang="en-US" sz="2200" dirty="0" smtClean="0"/>
              <a:t>Public Safety</a:t>
            </a:r>
          </a:p>
          <a:p>
            <a:pPr lvl="1"/>
            <a:r>
              <a:rPr lang="en-US" sz="2200" dirty="0" smtClean="0"/>
              <a:t>Flight Risk</a:t>
            </a:r>
            <a:endParaRPr lang="en-US" sz="2200" dirty="0"/>
          </a:p>
        </p:txBody>
      </p:sp>
    </p:spTree>
    <p:extLst>
      <p:ext uri="{BB962C8B-B14F-4D97-AF65-F5344CB8AC3E}">
        <p14:creationId xmlns:p14="http://schemas.microsoft.com/office/powerpoint/2010/main" val="41005991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Ruling at Bail Hearing</a:t>
            </a:r>
            <a:endParaRPr lang="en-US" u="sng" dirty="0"/>
          </a:p>
        </p:txBody>
      </p:sp>
      <p:sp>
        <p:nvSpPr>
          <p:cNvPr id="3" name="Content Placeholder 2"/>
          <p:cNvSpPr>
            <a:spLocks noGrp="1"/>
          </p:cNvSpPr>
          <p:nvPr>
            <p:ph idx="1"/>
          </p:nvPr>
        </p:nvSpPr>
        <p:spPr>
          <a:xfrm>
            <a:off x="424150" y="1258677"/>
            <a:ext cx="8229600" cy="5318393"/>
          </a:xfrm>
        </p:spPr>
        <p:txBody>
          <a:bodyPr/>
          <a:lstStyle/>
          <a:p>
            <a:r>
              <a:rPr lang="en-US" dirty="0" smtClean="0"/>
              <a:t>Court </a:t>
            </a:r>
            <a:r>
              <a:rPr lang="en-US" dirty="0" smtClean="0"/>
              <a:t>acknowledged: </a:t>
            </a:r>
            <a:endParaRPr lang="en-US" dirty="0" smtClean="0"/>
          </a:p>
          <a:p>
            <a:pPr lvl="1"/>
            <a:r>
              <a:rPr lang="en-US" dirty="0" smtClean="0"/>
              <a:t>“</a:t>
            </a:r>
            <a:r>
              <a:rPr lang="en-US" dirty="0"/>
              <a:t>this was a serious crime and serious conduct involved and pretty extreme </a:t>
            </a:r>
            <a:r>
              <a:rPr lang="en-US" dirty="0" smtClean="0"/>
              <a:t>tactics”</a:t>
            </a:r>
          </a:p>
          <a:p>
            <a:pPr lvl="1"/>
            <a:r>
              <a:rPr lang="en-US" dirty="0" smtClean="0"/>
              <a:t>“</a:t>
            </a:r>
            <a:r>
              <a:rPr lang="en-US" dirty="0"/>
              <a:t>maybe little was </a:t>
            </a:r>
            <a:r>
              <a:rPr lang="en-US" dirty="0" smtClean="0"/>
              <a:t>taken…that's </a:t>
            </a:r>
            <a:r>
              <a:rPr lang="en-US" dirty="0"/>
              <a:t>because the person whose home was invaded was </a:t>
            </a:r>
            <a:r>
              <a:rPr lang="en-US" dirty="0" smtClean="0"/>
              <a:t>poor.” </a:t>
            </a:r>
          </a:p>
          <a:p>
            <a:pPr lvl="1"/>
            <a:r>
              <a:rPr lang="en-US" dirty="0" smtClean="0"/>
              <a:t>Public safety concerns</a:t>
            </a:r>
          </a:p>
          <a:p>
            <a:r>
              <a:rPr lang="en-US" dirty="0" smtClean="0"/>
              <a:t>However …</a:t>
            </a:r>
          </a:p>
          <a:p>
            <a:pPr lvl="1"/>
            <a:r>
              <a:rPr lang="en-US" dirty="0"/>
              <a:t>T</a:t>
            </a:r>
            <a:r>
              <a:rPr lang="en-US" dirty="0" smtClean="0"/>
              <a:t>he </a:t>
            </a:r>
            <a:r>
              <a:rPr lang="en-US" dirty="0"/>
              <a:t>court was impressed with </a:t>
            </a:r>
            <a:r>
              <a:rPr lang="en-US" dirty="0" smtClean="0"/>
              <a:t>Humphrey’s “willingness </a:t>
            </a:r>
            <a:r>
              <a:rPr lang="en-US" dirty="0"/>
              <a:t>to participate in </a:t>
            </a:r>
            <a:r>
              <a:rPr lang="en-US" dirty="0" smtClean="0"/>
              <a:t>treatment” and strong ties to the community and reduced bail to $350K</a:t>
            </a:r>
          </a:p>
        </p:txBody>
      </p:sp>
    </p:spTree>
    <p:extLst>
      <p:ext uri="{BB962C8B-B14F-4D97-AF65-F5344CB8AC3E}">
        <p14:creationId xmlns:p14="http://schemas.microsoft.com/office/powerpoint/2010/main" val="2982883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Writ of </a:t>
            </a:r>
            <a:r>
              <a:rPr lang="en-US" u="sng" dirty="0" smtClean="0"/>
              <a:t>Habeas</a:t>
            </a:r>
            <a:r>
              <a:rPr lang="en-US" i="1" u="sng" dirty="0" smtClean="0"/>
              <a:t> Corpus</a:t>
            </a:r>
            <a:endParaRPr lang="en-US" u="sng" dirty="0"/>
          </a:p>
        </p:txBody>
      </p:sp>
      <p:sp>
        <p:nvSpPr>
          <p:cNvPr id="3" name="Content Placeholder 2"/>
          <p:cNvSpPr>
            <a:spLocks noGrp="1"/>
          </p:cNvSpPr>
          <p:nvPr>
            <p:ph idx="1"/>
          </p:nvPr>
        </p:nvSpPr>
        <p:spPr>
          <a:xfrm>
            <a:off x="457200" y="1600200"/>
            <a:ext cx="8318938" cy="5010807"/>
          </a:xfrm>
        </p:spPr>
        <p:txBody>
          <a:bodyPr/>
          <a:lstStyle/>
          <a:p>
            <a:r>
              <a:rPr lang="en-US" sz="2800" dirty="0" smtClean="0"/>
              <a:t>Humphrey claimed </a:t>
            </a:r>
            <a:r>
              <a:rPr lang="en-US" sz="2800" dirty="0"/>
              <a:t>that he was denied due process of law and deprived of his personal liberty on the basis of poverty </a:t>
            </a:r>
            <a:r>
              <a:rPr lang="en-US" sz="2800" dirty="0" smtClean="0"/>
              <a:t>arising </a:t>
            </a:r>
            <a:r>
              <a:rPr lang="en-US" sz="2800" dirty="0"/>
              <a:t>under the due process and equal protection clauses of the Fourteenth Amendment to the United States Constitution and article 1, section 7 of the California Constitution .</a:t>
            </a:r>
            <a:br>
              <a:rPr lang="en-US" sz="2800" dirty="0"/>
            </a:br>
            <a:r>
              <a:rPr lang="en-US" sz="2000" dirty="0"/>
              <a:t/>
            </a:r>
            <a:br>
              <a:rPr lang="en-US" sz="2000" dirty="0"/>
            </a:br>
            <a:endParaRPr lang="en-US" sz="2100" dirty="0">
              <a:latin typeface="+mj-lt"/>
            </a:endParaRPr>
          </a:p>
        </p:txBody>
      </p:sp>
    </p:spTree>
    <p:extLst>
      <p:ext uri="{BB962C8B-B14F-4D97-AF65-F5344CB8AC3E}">
        <p14:creationId xmlns:p14="http://schemas.microsoft.com/office/powerpoint/2010/main" val="12380130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tx2"/>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Court of Appeal</a:t>
            </a:r>
            <a:endParaRPr lang="en-US" u="sng" dirty="0"/>
          </a:p>
        </p:txBody>
      </p:sp>
      <p:sp>
        <p:nvSpPr>
          <p:cNvPr id="3" name="Content Placeholder 2"/>
          <p:cNvSpPr>
            <a:spLocks noGrp="1"/>
          </p:cNvSpPr>
          <p:nvPr>
            <p:ph idx="1"/>
          </p:nvPr>
        </p:nvSpPr>
        <p:spPr>
          <a:xfrm>
            <a:off x="457200" y="1299990"/>
            <a:ext cx="8229600" cy="4826173"/>
          </a:xfrm>
        </p:spPr>
        <p:txBody>
          <a:bodyPr/>
          <a:lstStyle/>
          <a:p>
            <a:r>
              <a:rPr lang="en-US" dirty="0" smtClean="0"/>
              <a:t>Findings:</a:t>
            </a:r>
          </a:p>
          <a:p>
            <a:pPr lvl="1"/>
            <a:r>
              <a:rPr lang="en-US" sz="2200" dirty="0" smtClean="0"/>
              <a:t>A court may not order pretrial detention unless it finds:</a:t>
            </a:r>
          </a:p>
          <a:p>
            <a:pPr lvl="2"/>
            <a:r>
              <a:rPr lang="en-US" sz="2200" dirty="0" smtClean="0"/>
              <a:t>The defendant </a:t>
            </a:r>
            <a:r>
              <a:rPr lang="en-US" sz="2200" u="sng" dirty="0" smtClean="0"/>
              <a:t>has the financial ability but failed to pay </a:t>
            </a:r>
            <a:r>
              <a:rPr lang="en-US" sz="2200" dirty="0" smtClean="0"/>
              <a:t>the amount of bail the court finds reasonably necessary to ensure his or her appearance at future court proceedings or</a:t>
            </a:r>
          </a:p>
          <a:p>
            <a:pPr lvl="2"/>
            <a:r>
              <a:rPr lang="en-US" sz="2200" dirty="0" smtClean="0"/>
              <a:t>The defendant is </a:t>
            </a:r>
            <a:r>
              <a:rPr lang="en-US" sz="2200" u="sng" dirty="0" smtClean="0"/>
              <a:t>unable to pay that amount and no less restrictive conditions of release would be sufficient</a:t>
            </a:r>
            <a:r>
              <a:rPr lang="en-US" sz="2200" dirty="0" smtClean="0"/>
              <a:t> to reasonably assure such appearance or</a:t>
            </a:r>
          </a:p>
          <a:p>
            <a:pPr lvl="2"/>
            <a:r>
              <a:rPr lang="en-US" sz="2200" dirty="0" smtClean="0"/>
              <a:t>That </a:t>
            </a:r>
            <a:r>
              <a:rPr lang="en-US" sz="2200" u="sng" dirty="0" smtClean="0"/>
              <a:t>no less restrictive nonfinancial conditions of release would be sufficient </a:t>
            </a:r>
            <a:r>
              <a:rPr lang="en-US" sz="2200" dirty="0" smtClean="0"/>
              <a:t>to protect the victim and community</a:t>
            </a:r>
          </a:p>
          <a:p>
            <a:endParaRPr lang="en-US" sz="2200" dirty="0"/>
          </a:p>
        </p:txBody>
      </p:sp>
    </p:spTree>
    <p:extLst>
      <p:ext uri="{BB962C8B-B14F-4D97-AF65-F5344CB8AC3E}">
        <p14:creationId xmlns:p14="http://schemas.microsoft.com/office/powerpoint/2010/main" val="2122719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7404</TotalTime>
  <Words>1812</Words>
  <Application>Microsoft Office PowerPoint</Application>
  <PresentationFormat>On-screen Show (4:3)</PresentationFormat>
  <Paragraphs>129</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Miriam</vt:lpstr>
      <vt:lpstr>Calibri</vt:lpstr>
      <vt:lpstr>Georgia</vt:lpstr>
      <vt:lpstr>Myriad Pro</vt:lpstr>
      <vt:lpstr>Custom Design</vt:lpstr>
      <vt:lpstr>PowerPoint Presentation</vt:lpstr>
      <vt:lpstr>In re Humphrey  (2018) 19 Cal.App.5th 1006</vt:lpstr>
      <vt:lpstr>Facts of the Case</vt:lpstr>
      <vt:lpstr>Charges</vt:lpstr>
      <vt:lpstr>Initial Setting of Bail</vt:lpstr>
      <vt:lpstr>Humphrey’s Bail Hearing</vt:lpstr>
      <vt:lpstr>Ruling at Bail Hearing</vt:lpstr>
      <vt:lpstr>Writ of Habeas Corpus</vt:lpstr>
      <vt:lpstr>Court of Appeal</vt:lpstr>
      <vt:lpstr>Court of Appeal</vt:lpstr>
      <vt:lpstr>What does this mean for us?</vt:lpstr>
      <vt:lpstr>What Are The Court’s Options After Defendant’s Makes a Bail Hearing Request:</vt:lpstr>
      <vt:lpstr>Humphrey Hearing for Court to Order Bail</vt:lpstr>
      <vt:lpstr>Are Bail Schedules Still Being Used?</vt:lpstr>
      <vt:lpstr>Evidentiary Hearings-What Does Defense Have to Show? </vt:lpstr>
      <vt:lpstr>Assuming Defense Provides Evidence of Financial Inability, What Do We Argue?</vt:lpstr>
      <vt:lpstr>Clear and Convincing Standard</vt:lpstr>
      <vt:lpstr>Clear and Convincing Under Humphrey</vt:lpstr>
      <vt:lpstr>Clear and Convincing Standard</vt:lpstr>
      <vt:lpstr>What Form of Evidence Do We Present?</vt:lpstr>
      <vt:lpstr>What Form of Evidence Do We Present?</vt:lpstr>
      <vt:lpstr>What Form of Evidence Do We Present?</vt:lpstr>
      <vt:lpstr>What Form of Evidence Do We Present?</vt:lpstr>
      <vt:lpstr>Timing of the Hearing</vt:lpstr>
      <vt:lpstr>Other Option: Non Monetary Conditions on Bail</vt:lpstr>
      <vt:lpstr>Victim’s Rights</vt:lpstr>
      <vt:lpstr>PowerPoint Presentation</vt:lpstr>
    </vt:vector>
  </TitlesOfParts>
  <Company>Office of the District Attorney, County of Tulare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Wang, Eric</dc:creator>
  <cp:lastModifiedBy>Attorney</cp:lastModifiedBy>
  <cp:revision>290</cp:revision>
  <dcterms:created xsi:type="dcterms:W3CDTF">2012-12-12T20:45:50Z</dcterms:created>
  <dcterms:modified xsi:type="dcterms:W3CDTF">2018-03-09T19:09:25Z</dcterms:modified>
</cp:coreProperties>
</file>