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D7DA8F-316D-4819-91AB-27CEC01CCC71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30D0F-1C66-45C5-9149-6421EF1A8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439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3D4EFF94-C009-4A15-B0BB-3EC3D57F431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F7E514D7-4403-4AFE-A8F7-95C838D81B5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Draft 1</a:t>
            </a:r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86D11B43-0249-4D77-8861-09E3967E37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775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98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5438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1050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8250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5450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2650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9850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398E6D6-2B42-47CC-8C7B-459DDB9377C0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24DEB-5AED-4885-9F34-55F2E95928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BCA733-0ED5-42FB-A45A-AFB9E2AE6F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9C79AF-9144-4715-A76E-D34E943D5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1B71D-9CDF-46E7-B41D-63FFF1C05DCD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CD4D9E-BE3A-4475-908F-E56309901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BFECE-B6C8-47CF-BEA8-3A6D30205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6EE1-7C91-4ACB-B40B-EF37AF04A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732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21A61-021E-454D-A058-13A8B5DBE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0C5D50-16B9-4255-AFA8-A92E4A27FC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53E835-F4C7-4BB8-98CE-201B3C419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1B71D-9CDF-46E7-B41D-63FFF1C05DCD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F743A1-D914-4E97-A16B-921793D54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D6BF3-2C52-4744-B300-209C38DA3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6EE1-7C91-4ACB-B40B-EF37AF04A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773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E911D7-0956-4018-9A3D-AA5E7CCA78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335132-AF09-465A-8FFE-BD5F537758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9482BD-2B1B-431D-AECD-DBE21020A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1B71D-9CDF-46E7-B41D-63FFF1C05DCD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EBCCB-4DA0-4BA1-8E94-C558E5E31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CCAE2-C9D4-41CF-A5EF-FF4D3A35B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6EE1-7C91-4ACB-B40B-EF37AF04A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371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EC8FC-220E-47D6-A033-BC549804D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ED66B-58F2-4FE5-9B81-03FB2C0F2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D213E7-318F-41BE-B750-FF130D69A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1B71D-9CDF-46E7-B41D-63FFF1C05DCD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D9CDDA-3A1D-441C-ADBF-EBCA77C74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C86FB-6BA0-4268-BAFE-2B9868007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6EE1-7C91-4ACB-B40B-EF37AF04A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48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2B520-B92A-4063-A8F0-2451F18B7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6E8813-2D28-4810-A22A-2751F70466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ADF1C-3765-45CD-A08C-0E792D3AC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1B71D-9CDF-46E7-B41D-63FFF1C05DCD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9F0E5-267A-41C6-BA62-8130B3198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287A1-F4FE-459D-9053-A95588D75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6EE1-7C91-4ACB-B40B-EF37AF04A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78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C9E82-730F-4875-A6CC-96FF695B7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CB01B-352A-4F00-BA9C-3EDEB43176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9B14A9-A987-4D36-B1E3-6D03300B93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24A2AC-FC81-4F44-9D0F-72E98B8D2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1B71D-9CDF-46E7-B41D-63FFF1C05DCD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2A2196-4626-4541-A3CB-31AF026C1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8A90FF-624C-456D-B909-5BC5BF421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6EE1-7C91-4ACB-B40B-EF37AF04A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842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6B545-B1E4-4144-94B2-31AEEC6DC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98C3C1-926A-4192-B16D-4E4F4B9A24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BDA761-FE12-4EDD-B257-24F4BB7F0A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0EC023-78F1-4FF1-B26E-5298A15B01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EB42AA-A662-4BCB-A91A-F3E569BCD2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718685-24EB-4BFD-9E1A-C73112E2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1B71D-9CDF-46E7-B41D-63FFF1C05DCD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1C2C6B-EAEF-47E2-A669-E419A08DE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0B7EBB-1EB3-48ED-A155-EB8CCCC21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6EE1-7C91-4ACB-B40B-EF37AF04A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125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C6299-1825-4478-8295-4DB72BE42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ACB423-9465-4A66-9875-74A73B796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1B71D-9CDF-46E7-B41D-63FFF1C05DCD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3E03C8-A9D8-43F0-BDFE-B852E14E2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100F71-2012-4601-A6F8-7D98084AF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6EE1-7C91-4ACB-B40B-EF37AF04A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60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F7103D-C1B3-4DF1-8A43-862983BB8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1B71D-9CDF-46E7-B41D-63FFF1C05DCD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F55987-9508-4DFD-8098-4D10B7F3E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2EC546-5A6B-41DD-8B96-625F35E37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6EE1-7C91-4ACB-B40B-EF37AF04A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378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DB4B1-A884-4EBD-85C1-43E033C6B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7FF17-0F9E-4697-9476-67A37F1D8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38330C-38C4-40F5-BF6C-011EE4AED8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54E4AB-6832-4E88-97AD-349D98830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1B71D-9CDF-46E7-B41D-63FFF1C05DCD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20577C-0BD7-459E-9773-FD34D2529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42AC1A-3B11-46D8-ACB4-CD6CC7BB7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6EE1-7C91-4ACB-B40B-EF37AF04A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104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9F4D3-C52B-4CE8-85C7-B127CC3A4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BA379A-954D-44E4-935E-AC1B5541DA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43ECB5-11FC-4257-9544-594837F5E8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CEEE14-AB47-43EC-91FA-A9F8E9FD5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1B71D-9CDF-46E7-B41D-63FFF1C05DCD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CCE6B5-5B55-480C-80FA-8D13F9E4C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4F23BD-516D-4323-A16D-738785E1B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6EE1-7C91-4ACB-B40B-EF37AF04A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628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8FA775-D521-4237-ADA6-4FC54556D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C40E1D-90A7-439C-A4F4-339B95E63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A29FA-BB7D-4760-866D-C174969A82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1B71D-9CDF-46E7-B41D-63FFF1C05DCD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D085A-B674-43EA-80C3-D5C5F04F46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AD92D4-77D0-4FE8-A1A2-48391CBF5C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76EE1-7C91-4ACB-B40B-EF37AF04A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2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Diamond 76">
            <a:extLst>
              <a:ext uri="{FF2B5EF4-FFF2-40B4-BE49-F238E27FC236}">
                <a16:creationId xmlns:a16="http://schemas.microsoft.com/office/drawing/2014/main" id="{B29A05AA-BA2C-4DF3-B59F-C3E0E9D7F630}"/>
              </a:ext>
            </a:extLst>
          </p:cNvPr>
          <p:cNvSpPr/>
          <p:nvPr/>
        </p:nvSpPr>
        <p:spPr>
          <a:xfrm>
            <a:off x="8399464" y="4813300"/>
            <a:ext cx="1779587" cy="1328738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68A73D-CAF2-49E3-8B6E-D219D37572EB}"/>
              </a:ext>
            </a:extLst>
          </p:cNvPr>
          <p:cNvSpPr/>
          <p:nvPr/>
        </p:nvSpPr>
        <p:spPr>
          <a:xfrm>
            <a:off x="5178425" y="1157288"/>
            <a:ext cx="1828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Does Witness Have Valid Privilege?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95DB4D-0975-4DE7-BAE1-889EF690353C}"/>
              </a:ext>
            </a:extLst>
          </p:cNvPr>
          <p:cNvSpPr/>
          <p:nvPr/>
        </p:nvSpPr>
        <p:spPr>
          <a:xfrm>
            <a:off x="5184775" y="2295526"/>
            <a:ext cx="1828800" cy="4302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Counsel Appointed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6FD8B4B-A199-4366-96F6-5835C36A19A8}"/>
              </a:ext>
            </a:extLst>
          </p:cNvPr>
          <p:cNvSpPr/>
          <p:nvPr/>
        </p:nvSpPr>
        <p:spPr>
          <a:xfrm>
            <a:off x="5178425" y="2971801"/>
            <a:ext cx="1828800" cy="441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EC 404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Hearing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Diamond 6">
            <a:extLst>
              <a:ext uri="{FF2B5EF4-FFF2-40B4-BE49-F238E27FC236}">
                <a16:creationId xmlns:a16="http://schemas.microsoft.com/office/drawing/2014/main" id="{D5B7804B-0F21-4DBA-A103-C22E54253FCE}"/>
              </a:ext>
            </a:extLst>
          </p:cNvPr>
          <p:cNvSpPr/>
          <p:nvPr/>
        </p:nvSpPr>
        <p:spPr>
          <a:xfrm>
            <a:off x="5211764" y="3594100"/>
            <a:ext cx="1779587" cy="132715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9" name="TextBox 7">
            <a:extLst>
              <a:ext uri="{FF2B5EF4-FFF2-40B4-BE49-F238E27FC236}">
                <a16:creationId xmlns:a16="http://schemas.microsoft.com/office/drawing/2014/main" id="{0A69CC3B-8442-4B05-B5BD-487579AC3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5113" y="3856039"/>
            <a:ext cx="15240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</a:t>
            </a:r>
            <a:br>
              <a:rPr lang="en-US" alt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Court Find Privilege?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1307CE-B04A-422F-A8DC-BA4F435BE1D7}"/>
              </a:ext>
            </a:extLst>
          </p:cNvPr>
          <p:cNvSpPr/>
          <p:nvPr/>
        </p:nvSpPr>
        <p:spPr>
          <a:xfrm>
            <a:off x="8372475" y="3937000"/>
            <a:ext cx="1828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Witness Ordered to Testify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494F38F-7376-4057-9DF2-5125F43685AE}"/>
              </a:ext>
            </a:extLst>
          </p:cNvPr>
          <p:cNvCxnSpPr/>
          <p:nvPr/>
        </p:nvCxnSpPr>
        <p:spPr>
          <a:xfrm>
            <a:off x="6092825" y="2722563"/>
            <a:ext cx="0" cy="233362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272D704-19F8-4745-8AFB-92B3CB0E4D81}"/>
              </a:ext>
            </a:extLst>
          </p:cNvPr>
          <p:cNvCxnSpPr>
            <a:stCxn id="6" idx="2"/>
          </p:cNvCxnSpPr>
          <p:nvPr/>
        </p:nvCxnSpPr>
        <p:spPr>
          <a:xfrm>
            <a:off x="6092826" y="3413126"/>
            <a:ext cx="3175" cy="168275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6CD69A3-5AE3-46EB-B937-B8784856F8AD}"/>
              </a:ext>
            </a:extLst>
          </p:cNvPr>
          <p:cNvCxnSpPr>
            <a:stCxn id="3107" idx="2"/>
          </p:cNvCxnSpPr>
          <p:nvPr/>
        </p:nvCxnSpPr>
        <p:spPr>
          <a:xfrm>
            <a:off x="6100764" y="2168525"/>
            <a:ext cx="1587" cy="12700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84C0E72-F280-432E-B5A8-3BA0EDDF3C4F}"/>
              </a:ext>
            </a:extLst>
          </p:cNvPr>
          <p:cNvCxnSpPr>
            <a:stCxn id="7" idx="3"/>
            <a:endCxn id="9" idx="1"/>
          </p:cNvCxnSpPr>
          <p:nvPr/>
        </p:nvCxnSpPr>
        <p:spPr>
          <a:xfrm>
            <a:off x="6991351" y="4257676"/>
            <a:ext cx="1381125" cy="22225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1582887-B835-4F3A-BEA2-5FDA0F3E79F4}"/>
              </a:ext>
            </a:extLst>
          </p:cNvPr>
          <p:cNvCxnSpPr>
            <a:stCxn id="9" idx="2"/>
          </p:cNvCxnSpPr>
          <p:nvPr/>
        </p:nvCxnSpPr>
        <p:spPr>
          <a:xfrm>
            <a:off x="9286875" y="4622800"/>
            <a:ext cx="0" cy="185738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6" name="TextBox 14">
            <a:extLst>
              <a:ext uri="{FF2B5EF4-FFF2-40B4-BE49-F238E27FC236}">
                <a16:creationId xmlns:a16="http://schemas.microsoft.com/office/drawing/2014/main" id="{D9765A01-8284-4ACE-B4D8-15A195D3E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9489" y="4011614"/>
            <a:ext cx="4159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3087" name="TextBox 16">
            <a:extLst>
              <a:ext uri="{FF2B5EF4-FFF2-40B4-BE49-F238E27FC236}">
                <a16:creationId xmlns:a16="http://schemas.microsoft.com/office/drawing/2014/main" id="{63E62B5C-F30F-40B1-B339-C0CB5B4AC8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6113" y="2895600"/>
            <a:ext cx="22479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5563" indent="-555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latin typeface="Arial" panose="020B0604020202020204" pitchFamily="34" charset="0"/>
                <a:cs typeface="Arial" panose="020B0604020202020204" pitchFamily="34" charset="0"/>
              </a:rPr>
              <a:t>Burden: on witness to claim the privilege and establish validity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800">
                <a:latin typeface="Arial" panose="020B0604020202020204" pitchFamily="34" charset="0"/>
                <a:cs typeface="Arial" panose="020B0604020202020204" pitchFamily="34" charset="0"/>
              </a:rPr>
              <a:t>Counsel cannot invoke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800">
                <a:latin typeface="Arial" panose="020B0604020202020204" pitchFamily="34" charset="0"/>
                <a:cs typeface="Arial" panose="020B0604020202020204" pitchFamily="34" charset="0"/>
              </a:rPr>
              <a:t>W must personally invoke</a:t>
            </a:r>
          </a:p>
        </p:txBody>
      </p:sp>
      <p:sp>
        <p:nvSpPr>
          <p:cNvPr id="3088" name="TextBox 18">
            <a:extLst>
              <a:ext uri="{FF2B5EF4-FFF2-40B4-BE49-F238E27FC236}">
                <a16:creationId xmlns:a16="http://schemas.microsoft.com/office/drawing/2014/main" id="{B29E1E53-5F7D-42D1-9466-AB375481C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5097464"/>
            <a:ext cx="15240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</a:t>
            </a:r>
            <a:br>
              <a:rPr lang="en-US" alt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Witness Refuse to Testify?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E8A9042-84FA-4C90-82A3-AB53FD180C5C}"/>
              </a:ext>
            </a:extLst>
          </p:cNvPr>
          <p:cNvSpPr/>
          <p:nvPr/>
        </p:nvSpPr>
        <p:spPr>
          <a:xfrm>
            <a:off x="7866063" y="6343650"/>
            <a:ext cx="269875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Witness Found in Contempt</a:t>
            </a:r>
          </a:p>
        </p:txBody>
      </p:sp>
      <p:cxnSp>
        <p:nvCxnSpPr>
          <p:cNvPr id="3090" name="Straight Arrow Connector 20">
            <a:extLst>
              <a:ext uri="{FF2B5EF4-FFF2-40B4-BE49-F238E27FC236}">
                <a16:creationId xmlns:a16="http://schemas.microsoft.com/office/drawing/2014/main" id="{1BC4F4A5-EE76-44D9-AE00-E7BB94B3BCB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288463" y="6143626"/>
            <a:ext cx="0" cy="2000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91" name="TextBox 21">
            <a:extLst>
              <a:ext uri="{FF2B5EF4-FFF2-40B4-BE49-F238E27FC236}">
                <a16:creationId xmlns:a16="http://schemas.microsoft.com/office/drawing/2014/main" id="{1AEF6E45-DBFC-4FE7-B0E9-02A881167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048375"/>
            <a:ext cx="533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3092" name="TextBox 28">
            <a:extLst>
              <a:ext uri="{FF2B5EF4-FFF2-40B4-BE49-F238E27FC236}">
                <a16:creationId xmlns:a16="http://schemas.microsoft.com/office/drawing/2014/main" id="{8A850D16-9383-47CD-9B49-48F7E868E4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2525" y="5327650"/>
            <a:ext cx="4127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35D4AC-E16C-46A0-BDB2-A44082EE8B98}"/>
              </a:ext>
            </a:extLst>
          </p:cNvPr>
          <p:cNvSpPr/>
          <p:nvPr/>
        </p:nvSpPr>
        <p:spPr>
          <a:xfrm>
            <a:off x="1563688" y="5054600"/>
            <a:ext cx="20193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dirty="0">
                <a:solidFill>
                  <a:srgbClr val="FFFFFF"/>
                </a:solidFill>
                <a:latin typeface="Arial" charset="0"/>
                <a:cs typeface="Arial" charset="0"/>
              </a:rPr>
              <a:t>Court Compelled Testimony </a:t>
            </a:r>
          </a:p>
          <a:p>
            <a:pPr algn="ctr" eaLnBrk="1" hangingPunct="1">
              <a:defRPr/>
            </a:pPr>
            <a:r>
              <a:rPr lang="en-US" sz="1400" dirty="0">
                <a:solidFill>
                  <a:srgbClr val="FFFFFF"/>
                </a:solidFill>
                <a:latin typeface="Arial" charset="0"/>
                <a:cs typeface="Arial" charset="0"/>
              </a:rPr>
              <a:t>(PC §1324)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05EF554-A32E-40D3-A329-C4B147CEEE54}"/>
              </a:ext>
            </a:extLst>
          </p:cNvPr>
          <p:cNvSpPr/>
          <p:nvPr/>
        </p:nvSpPr>
        <p:spPr>
          <a:xfrm>
            <a:off x="4265613" y="5054600"/>
            <a:ext cx="1828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dirty="0">
                <a:solidFill>
                  <a:srgbClr val="FFFFFF"/>
                </a:solidFill>
                <a:latin typeface="Arial" charset="0"/>
                <a:cs typeface="Arial" charset="0"/>
              </a:rPr>
              <a:t>Witness Declared Unavailable </a:t>
            </a:r>
          </a:p>
          <a:p>
            <a:pPr algn="ctr" eaLnBrk="1" hangingPunct="1">
              <a:defRPr/>
            </a:pPr>
            <a:r>
              <a:rPr lang="en-US" sz="1400" dirty="0">
                <a:solidFill>
                  <a:srgbClr val="FFFFFF"/>
                </a:solidFill>
                <a:latin typeface="Arial" charset="0"/>
                <a:cs typeface="Arial" charset="0"/>
              </a:rPr>
              <a:t>(EC §240)</a:t>
            </a:r>
          </a:p>
        </p:txBody>
      </p:sp>
      <p:sp>
        <p:nvSpPr>
          <p:cNvPr id="3095" name="TextBox 40">
            <a:extLst>
              <a:ext uri="{FF2B5EF4-FFF2-40B4-BE49-F238E27FC236}">
                <a16:creationId xmlns:a16="http://schemas.microsoft.com/office/drawing/2014/main" id="{96DAE2B8-57FF-4170-9888-C909D40A7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3051" y="3997326"/>
            <a:ext cx="4921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3096" name="TextBox 45">
            <a:extLst>
              <a:ext uri="{FF2B5EF4-FFF2-40B4-BE49-F238E27FC236}">
                <a16:creationId xmlns:a16="http://schemas.microsoft.com/office/drawing/2014/main" id="{1192A4AD-D13F-4944-8CEC-5581398BA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5754689"/>
            <a:ext cx="18288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5563" indent="-555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800" dirty="0">
                <a:latin typeface="Arial" panose="020B0604020202020204" pitchFamily="34" charset="0"/>
                <a:cs typeface="Arial" panose="020B0604020202020204" pitchFamily="34" charset="0"/>
              </a:rPr>
              <a:t>Have documents ready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800" dirty="0">
                <a:latin typeface="Arial" panose="020B0604020202020204" pitchFamily="34" charset="0"/>
                <a:cs typeface="Arial" panose="020B0604020202020204" pitchFamily="34" charset="0"/>
              </a:rPr>
              <a:t>Talk to Supervisor first</a:t>
            </a:r>
          </a:p>
        </p:txBody>
      </p:sp>
      <p:sp>
        <p:nvSpPr>
          <p:cNvPr id="3097" name="TextBox 46">
            <a:extLst>
              <a:ext uri="{FF2B5EF4-FFF2-40B4-BE49-F238E27FC236}">
                <a16:creationId xmlns:a16="http://schemas.microsoft.com/office/drawing/2014/main" id="{AF852F61-BFDD-4C0E-BCA8-F71680BDC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9900" y="5740400"/>
            <a:ext cx="2057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5563" indent="-555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 dirty="0">
                <a:latin typeface="Arial" panose="020B0604020202020204" pitchFamily="34" charset="0"/>
                <a:cs typeface="Arial" panose="020B0604020202020204" pitchFamily="34" charset="0"/>
              </a:rPr>
              <a:t>Prelim: use Prop. 115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800" dirty="0">
                <a:latin typeface="Arial" panose="020B0604020202020204" pitchFamily="34" charset="0"/>
                <a:cs typeface="Arial" panose="020B0604020202020204" pitchFamily="34" charset="0"/>
              </a:rPr>
              <a:t>Trial: admit prior testimony EC §1291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800" dirty="0"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altLang="en-US" sz="800">
                <a:latin typeface="Arial" panose="020B0604020202020204" pitchFamily="34" charset="0"/>
                <a:cs typeface="Arial" panose="020B0604020202020204" pitchFamily="34" charset="0"/>
              </a:rPr>
              <a:t>DV victim use § 1370</a:t>
            </a:r>
          </a:p>
        </p:txBody>
      </p:sp>
      <p:sp>
        <p:nvSpPr>
          <p:cNvPr id="3098" name="Text Box 39">
            <a:extLst>
              <a:ext uri="{FF2B5EF4-FFF2-40B4-BE49-F238E27FC236}">
                <a16:creationId xmlns:a16="http://schemas.microsoft.com/office/drawing/2014/main" id="{2AD39D96-B9E4-452D-BDC9-4BC0D88777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1438" y="350838"/>
            <a:ext cx="6989762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WHAT TO DO WHEN A WITNESS CLAIMS THE 5</a:t>
            </a:r>
            <a:r>
              <a:rPr lang="en-US" altLang="en-US" sz="1800" b="1" baseline="30000">
                <a:latin typeface="Arial" panose="020B0604020202020204" pitchFamily="34" charset="0"/>
              </a:rPr>
              <a:t>TH</a:t>
            </a:r>
            <a:endParaRPr lang="en-US" altLang="en-US" sz="1800" b="1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IN A </a:t>
            </a:r>
            <a:r>
              <a:rPr lang="en-US" altLang="en-US" sz="1800" b="1">
                <a:solidFill>
                  <a:srgbClr val="FF0000"/>
                </a:solidFill>
                <a:latin typeface="Arial" panose="020B0604020202020204" pitchFamily="34" charset="0"/>
              </a:rPr>
              <a:t>FELONY</a:t>
            </a:r>
            <a:r>
              <a:rPr lang="en-US" altLang="en-US" sz="1800" b="1">
                <a:latin typeface="Arial" panose="020B0604020202020204" pitchFamily="34" charset="0"/>
              </a:rPr>
              <a:t> TRIAL OR PRELIM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438EDD0-D0FB-4895-A025-99F5E830489E}"/>
              </a:ext>
            </a:extLst>
          </p:cNvPr>
          <p:cNvSpPr txBox="1"/>
          <p:nvPr/>
        </p:nvSpPr>
        <p:spPr>
          <a:xfrm>
            <a:off x="1905001" y="2135188"/>
            <a:ext cx="1909763" cy="735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Stipulate to Privilege</a:t>
            </a:r>
          </a:p>
        </p:txBody>
      </p:sp>
      <p:cxnSp>
        <p:nvCxnSpPr>
          <p:cNvPr id="2052" name="Straight Arrow Connector 2051">
            <a:extLst>
              <a:ext uri="{FF2B5EF4-FFF2-40B4-BE49-F238E27FC236}">
                <a16:creationId xmlns:a16="http://schemas.microsoft.com/office/drawing/2014/main" id="{D2CCB2B9-C312-465C-AC88-DF34E86AD541}"/>
              </a:ext>
            </a:extLst>
          </p:cNvPr>
          <p:cNvCxnSpPr/>
          <p:nvPr/>
        </p:nvCxnSpPr>
        <p:spPr>
          <a:xfrm>
            <a:off x="3695700" y="3048001"/>
            <a:ext cx="0" cy="1687513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BC10948-D17A-49DD-9B74-89A7854FBB1F}"/>
              </a:ext>
            </a:extLst>
          </p:cNvPr>
          <p:cNvCxnSpPr>
            <a:endCxn id="22" idx="6"/>
          </p:cNvCxnSpPr>
          <p:nvPr/>
        </p:nvCxnSpPr>
        <p:spPr>
          <a:xfrm flipH="1">
            <a:off x="3814763" y="1854200"/>
            <a:ext cx="1363662" cy="649288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3" name="TextBox 20">
            <a:extLst>
              <a:ext uri="{FF2B5EF4-FFF2-40B4-BE49-F238E27FC236}">
                <a16:creationId xmlns:a16="http://schemas.microsoft.com/office/drawing/2014/main" id="{F05ABDE7-1DCB-4C5F-8830-A49AA8ADA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892301"/>
            <a:ext cx="5889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</a:rPr>
              <a:t>YES</a:t>
            </a:r>
          </a:p>
        </p:txBody>
      </p:sp>
      <p:cxnSp>
        <p:nvCxnSpPr>
          <p:cNvPr id="2069" name="Straight Arrow Connector 2068">
            <a:extLst>
              <a:ext uri="{FF2B5EF4-FFF2-40B4-BE49-F238E27FC236}">
                <a16:creationId xmlns:a16="http://schemas.microsoft.com/office/drawing/2014/main" id="{F0942ECA-11CA-40B2-B444-65B6E941B783}"/>
              </a:ext>
            </a:extLst>
          </p:cNvPr>
          <p:cNvCxnSpPr/>
          <p:nvPr/>
        </p:nvCxnSpPr>
        <p:spPr>
          <a:xfrm>
            <a:off x="5068888" y="4749801"/>
            <a:ext cx="0" cy="290513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Arrow Connector 2071">
            <a:extLst>
              <a:ext uri="{FF2B5EF4-FFF2-40B4-BE49-F238E27FC236}">
                <a16:creationId xmlns:a16="http://schemas.microsoft.com/office/drawing/2014/main" id="{CB6844FF-9675-48F4-A456-9683BD8C15F0}"/>
              </a:ext>
            </a:extLst>
          </p:cNvPr>
          <p:cNvCxnSpPr/>
          <p:nvPr/>
        </p:nvCxnSpPr>
        <p:spPr>
          <a:xfrm>
            <a:off x="2325688" y="4749800"/>
            <a:ext cx="0" cy="30480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6" name="TextBox 1">
            <a:extLst>
              <a:ext uri="{FF2B5EF4-FFF2-40B4-BE49-F238E27FC236}">
                <a16:creationId xmlns:a16="http://schemas.microsoft.com/office/drawing/2014/main" id="{AB6915DF-CA0E-4C7C-9095-95E84BA6E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6" y="3101976"/>
            <a:ext cx="1920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5563" indent="-555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latin typeface="Arial" panose="020B0604020202020204" pitchFamily="34" charset="0"/>
                <a:cs typeface="Arial" panose="020B0604020202020204" pitchFamily="34" charset="0"/>
              </a:rPr>
              <a:t>Can stip to privilege if apparent/undisputed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800">
                <a:latin typeface="Arial" panose="020B0604020202020204" pitchFamily="34" charset="0"/>
                <a:cs typeface="Arial" panose="020B0604020202020204" pitchFamily="34" charset="0"/>
              </a:rPr>
              <a:t>with or without counsel appointed</a:t>
            </a:r>
          </a:p>
        </p:txBody>
      </p:sp>
      <p:sp>
        <p:nvSpPr>
          <p:cNvPr id="3107" name="TextBox 7">
            <a:extLst>
              <a:ext uri="{FF2B5EF4-FFF2-40B4-BE49-F238E27FC236}">
                <a16:creationId xmlns:a16="http://schemas.microsoft.com/office/drawing/2014/main" id="{70A44A4E-0F81-499E-8406-658F45B5B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3726" y="1933576"/>
            <a:ext cx="8540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</a:rPr>
              <a:t>MAYBE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4420E1E-3229-4328-A618-0A3E590718A5}"/>
              </a:ext>
            </a:extLst>
          </p:cNvPr>
          <p:cNvCxnSpPr>
            <a:stCxn id="49" idx="4"/>
            <a:endCxn id="9" idx="0"/>
          </p:cNvCxnSpPr>
          <p:nvPr/>
        </p:nvCxnSpPr>
        <p:spPr>
          <a:xfrm>
            <a:off x="9283701" y="2743200"/>
            <a:ext cx="3175" cy="119380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8" name="Straight Arrow Connector 2047">
            <a:extLst>
              <a:ext uri="{FF2B5EF4-FFF2-40B4-BE49-F238E27FC236}">
                <a16:creationId xmlns:a16="http://schemas.microsoft.com/office/drawing/2014/main" id="{C8E46A6A-6DA9-41DD-97B9-7EEF16EDD63E}"/>
              </a:ext>
            </a:extLst>
          </p:cNvPr>
          <p:cNvCxnSpPr>
            <a:endCxn id="49" idx="2"/>
          </p:cNvCxnSpPr>
          <p:nvPr/>
        </p:nvCxnSpPr>
        <p:spPr>
          <a:xfrm>
            <a:off x="6991351" y="1843088"/>
            <a:ext cx="1135063" cy="531812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3" name="Straight Arrow Connector 2052">
            <a:extLst>
              <a:ext uri="{FF2B5EF4-FFF2-40B4-BE49-F238E27FC236}">
                <a16:creationId xmlns:a16="http://schemas.microsoft.com/office/drawing/2014/main" id="{5FDD88CA-3E82-4152-989D-DD3D10D97C82}"/>
              </a:ext>
            </a:extLst>
          </p:cNvPr>
          <p:cNvCxnSpPr>
            <a:stCxn id="5" idx="1"/>
            <a:endCxn id="22" idx="6"/>
          </p:cNvCxnSpPr>
          <p:nvPr/>
        </p:nvCxnSpPr>
        <p:spPr>
          <a:xfrm flipH="1" flipV="1">
            <a:off x="3814763" y="2503489"/>
            <a:ext cx="1370012" cy="7937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11" name="TextBox 23">
            <a:extLst>
              <a:ext uri="{FF2B5EF4-FFF2-40B4-BE49-F238E27FC236}">
                <a16:creationId xmlns:a16="http://schemas.microsoft.com/office/drawing/2014/main" id="{F1B7F2C4-0271-4678-B192-D80EAE010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1285876"/>
            <a:ext cx="2374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5563" indent="-555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or D/C alerts court of potential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Witness inquires or asserts 5</a:t>
            </a:r>
            <a:r>
              <a:rPr lang="en-US" altLang="en-US" sz="800" baseline="30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alt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Court affirmatively demands determination</a:t>
            </a:r>
          </a:p>
        </p:txBody>
      </p:sp>
      <p:sp>
        <p:nvSpPr>
          <p:cNvPr id="3112" name="TextBox 40">
            <a:extLst>
              <a:ext uri="{FF2B5EF4-FFF2-40B4-BE49-F238E27FC236}">
                <a16:creationId xmlns:a16="http://schemas.microsoft.com/office/drawing/2014/main" id="{0C590C14-3125-4DEB-81EE-963B82523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1" y="2270126"/>
            <a:ext cx="4921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3113" name="TextBox 14">
            <a:extLst>
              <a:ext uri="{FF2B5EF4-FFF2-40B4-BE49-F238E27FC236}">
                <a16:creationId xmlns:a16="http://schemas.microsoft.com/office/drawing/2014/main" id="{A0443494-F742-4392-86AA-F12F733ED5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7326" y="1897064"/>
            <a:ext cx="4159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3114" name="TextBox 14">
            <a:extLst>
              <a:ext uri="{FF2B5EF4-FFF2-40B4-BE49-F238E27FC236}">
                <a16:creationId xmlns:a16="http://schemas.microsoft.com/office/drawing/2014/main" id="{1B7FD6C1-2C6E-4535-807A-01EE39ED6C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5226" y="5283201"/>
            <a:ext cx="4159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6077575-D0AF-414C-BB1E-DAA0DB0EB9F2}"/>
              </a:ext>
            </a:extLst>
          </p:cNvPr>
          <p:cNvSpPr txBox="1"/>
          <p:nvPr/>
        </p:nvSpPr>
        <p:spPr>
          <a:xfrm>
            <a:off x="8126414" y="2008188"/>
            <a:ext cx="2312987" cy="735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Privilege Claim Invalid on its Face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1A1D520-681B-456B-B2AD-E16BECB93A41}"/>
              </a:ext>
            </a:extLst>
          </p:cNvPr>
          <p:cNvCxnSpPr/>
          <p:nvPr/>
        </p:nvCxnSpPr>
        <p:spPr>
          <a:xfrm>
            <a:off x="3844925" y="4257676"/>
            <a:ext cx="0" cy="4810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85" name="Straight Connector 7184">
            <a:extLst>
              <a:ext uri="{FF2B5EF4-FFF2-40B4-BE49-F238E27FC236}">
                <a16:creationId xmlns:a16="http://schemas.microsoft.com/office/drawing/2014/main" id="{68991BC9-CBFA-4BB8-B7F4-0DCCB602486F}"/>
              </a:ext>
            </a:extLst>
          </p:cNvPr>
          <p:cNvCxnSpPr/>
          <p:nvPr/>
        </p:nvCxnSpPr>
        <p:spPr>
          <a:xfrm>
            <a:off x="2325689" y="4749800"/>
            <a:ext cx="27400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50" name="Straight Connector 2049">
            <a:extLst>
              <a:ext uri="{FF2B5EF4-FFF2-40B4-BE49-F238E27FC236}">
                <a16:creationId xmlns:a16="http://schemas.microsoft.com/office/drawing/2014/main" id="{DC5B08C2-A258-44B7-8F83-B7BCD25C8E6C}"/>
              </a:ext>
            </a:extLst>
          </p:cNvPr>
          <p:cNvCxnSpPr/>
          <p:nvPr/>
        </p:nvCxnSpPr>
        <p:spPr>
          <a:xfrm>
            <a:off x="6099175" y="1843088"/>
            <a:ext cx="1588" cy="1381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076">
            <a:extLst>
              <a:ext uri="{FF2B5EF4-FFF2-40B4-BE49-F238E27FC236}">
                <a16:creationId xmlns:a16="http://schemas.microsoft.com/office/drawing/2014/main" id="{D6D8D0C4-C5EC-4370-99B2-D6DC5AC1C154}"/>
              </a:ext>
            </a:extLst>
          </p:cNvPr>
          <p:cNvCxnSpPr/>
          <p:nvPr/>
        </p:nvCxnSpPr>
        <p:spPr>
          <a:xfrm>
            <a:off x="2862263" y="2874963"/>
            <a:ext cx="0" cy="177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2078">
            <a:extLst>
              <a:ext uri="{FF2B5EF4-FFF2-40B4-BE49-F238E27FC236}">
                <a16:creationId xmlns:a16="http://schemas.microsoft.com/office/drawing/2014/main" id="{08BEA728-F644-4F61-B002-2FF86C98A521}"/>
              </a:ext>
            </a:extLst>
          </p:cNvPr>
          <p:cNvCxnSpPr/>
          <p:nvPr/>
        </p:nvCxnSpPr>
        <p:spPr>
          <a:xfrm flipH="1">
            <a:off x="2860675" y="3048000"/>
            <a:ext cx="8397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299DCCFD-85EF-450B-B7BE-983CEA521E8B}"/>
              </a:ext>
            </a:extLst>
          </p:cNvPr>
          <p:cNvCxnSpPr>
            <a:stCxn id="7" idx="1"/>
          </p:cNvCxnSpPr>
          <p:nvPr/>
        </p:nvCxnSpPr>
        <p:spPr>
          <a:xfrm flipH="1">
            <a:off x="3844925" y="4257675"/>
            <a:ext cx="136683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E962A98-C72F-41C7-9070-CC5B66E8314F}"/>
              </a:ext>
            </a:extLst>
          </p:cNvPr>
          <p:cNvCxnSpPr>
            <a:cxnSpLocks/>
            <a:endCxn id="77" idx="1"/>
          </p:cNvCxnSpPr>
          <p:nvPr/>
        </p:nvCxnSpPr>
        <p:spPr>
          <a:xfrm>
            <a:off x="7794625" y="5476875"/>
            <a:ext cx="604838" cy="15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161</Words>
  <Application>Microsoft Office PowerPoint</Application>
  <PresentationFormat>Widescreen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Lee, Amber</dc:creator>
  <cp:lastModifiedBy>Lee, Amber</cp:lastModifiedBy>
  <cp:revision>1</cp:revision>
  <dcterms:created xsi:type="dcterms:W3CDTF">2019-12-15T19:51:08Z</dcterms:created>
  <dcterms:modified xsi:type="dcterms:W3CDTF">2019-12-15T19:55:00Z</dcterms:modified>
</cp:coreProperties>
</file>