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CB4011-09BB-4F97-A429-489E276BB456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728C9-8E74-4B32-8776-2E52000BD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727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AA0FB358-DB65-4E4D-B390-C137B0D5336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0D1B3FAF-244E-47F1-902D-5C2D58AD79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Draft 1</a:t>
            </a:r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1860DE2-C8DC-4060-AC65-EDC57A4414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1838" indent="-280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8713" indent="-2238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9563" indent="-2238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30413" indent="-2238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87613" indent="-2238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44813" indent="-2238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02013" indent="-2238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59213" indent="-2238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2B473B8-7A6A-4CAD-870D-96CD9746CD73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C9425-7B95-4AD5-9823-604E1FC99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A843CC-5042-4B38-9BE4-45A2B0A6E5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377AB0-D81D-4062-97A3-7471FDF60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5C78-D56A-4149-B94E-2A9A0B82AE48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08507-2E07-4617-9A44-E021CF613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F45A53-F601-4E80-98AA-9B5E5E06A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B0E52-6909-485A-A853-79EC2F600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596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81ABA-D4FF-44B7-9965-736B3F2B3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05D296-4DB4-4CD5-B6F7-9B5D38D1F0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6895FD-6F26-4147-B5D2-09E325A70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5C78-D56A-4149-B94E-2A9A0B82AE48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DD9D9-1B9F-48A7-A62D-256C14E36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6AA3F-4190-436B-A4E1-D0B2F045F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B0E52-6909-485A-A853-79EC2F600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824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04C355-AB94-46E8-B49F-804398E0AF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3150B1-824C-446D-BF5A-C45391E540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BAA4FC-11DF-460C-95C1-A410933AA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5C78-D56A-4149-B94E-2A9A0B82AE48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92328-251F-4B29-ACBE-C97EB09FF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1B643-4A07-4E05-B2FB-55B4A81B7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B0E52-6909-485A-A853-79EC2F600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57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3C180-BE47-4EAF-8C2F-BBCC69EA2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F3972-E86C-4544-9BFA-1D64B9253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AD682-0141-4319-9530-653FD0B60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5C78-D56A-4149-B94E-2A9A0B82AE48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FEEEBD-89AA-409B-9E58-275DC8AA3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0C561-23FC-4D52-9A06-45C428931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B0E52-6909-485A-A853-79EC2F600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04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64806-23F3-47A2-AC0E-D6882AC8C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ACF43-38E3-44DB-B521-04C205054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A6CE7-8CAD-4DC8-85F7-C3A43BCB5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5C78-D56A-4149-B94E-2A9A0B82AE48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17CA1-07B7-4BB7-9D28-9AE00AFCF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3D33F-D497-4D3F-908A-9FA31B1FE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B0E52-6909-485A-A853-79EC2F600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702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6F6AC-810E-49FA-9AE7-ACFE94135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8187C-F167-4D0F-A83A-6FD085EFF2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529878-734C-4F9C-80E3-C061DED8F1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AE573F-FF39-4FEF-AF95-C3E5DF7EC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5C78-D56A-4149-B94E-2A9A0B82AE48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431809-0E1D-4611-AC22-65A875396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FFE1EB-7854-49DC-BDB9-DC5646CBD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B0E52-6909-485A-A853-79EC2F600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45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C548F-B889-4AC5-A096-4B0F5B4C8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3486E2-B761-40CF-AC90-A07336EDC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4111B5-EF3A-46C2-A797-E7ADCBEB9D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E545AC-EA53-44AA-8365-8E5F4E82A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8FBF31-F4AD-402A-A5F7-E4FCDC5416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CC82FD-572C-4301-8888-F596FC011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5C78-D56A-4149-B94E-2A9A0B82AE48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C27923-8C98-4C79-B586-91796DC8C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ACCB2F-176C-49C2-AA4F-2EFF84D37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B0E52-6909-485A-A853-79EC2F600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62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837F1-D754-4EE1-B8EE-DD88B1A0F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10D584-FBD9-4447-BCF5-F85E92548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5C78-D56A-4149-B94E-2A9A0B82AE48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E092C-CAB4-4275-8FA0-8C7B6B702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F6E504-8213-4C24-8DEA-70450CD4C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B0E52-6909-485A-A853-79EC2F600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576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81EB63-BECD-4BD3-B75C-DD23A9ED0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5C78-D56A-4149-B94E-2A9A0B82AE48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6D286B-4AB6-4B4C-8A75-D66D4EAD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85EB0E-C3C3-42A7-A736-7FB1E5466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B0E52-6909-485A-A853-79EC2F600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962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D620B-49FF-41BF-BDD7-88915C14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D4A3-D0FF-48F2-9249-992B0E7ED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A67EB1-4D03-4F04-90D3-27755DDC94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FA37F4-D578-4368-9436-63ABDB399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5C78-D56A-4149-B94E-2A9A0B82AE48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1F343-262A-4F22-A3CD-9663797DF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FDA3B1-372B-42EB-A211-8BC5130A7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B0E52-6909-485A-A853-79EC2F600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78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43EF8-C6CE-4924-9501-2F2B25ACD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27EAD4-E0B1-457E-85B6-007C61E814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C37523-11BB-4F4E-873B-44BAD89A11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2638DA-A314-4200-B642-B7F99C2D4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5C78-D56A-4149-B94E-2A9A0B82AE48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DCD7EC-FBBD-470F-BA28-245DE07AE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96753E-A7BA-4367-BAFF-11BEF61C7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B0E52-6909-485A-A853-79EC2F600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772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41DE15-B45A-4BB2-B79F-30FC356CC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0B2083-6D8D-480B-95E6-B4AD3D3BC6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B93E3-8000-40CA-906C-A9D7D79A51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45C78-D56A-4149-B94E-2A9A0B82AE48}" type="datetimeFigureOut">
              <a:rPr lang="en-US" smtClean="0"/>
              <a:t>12/15/2019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EC9FE2-7B0C-42E3-9E05-2C35BC955C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CACBF9-EF76-4B05-96DF-4FA348097B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B0E52-6909-485A-A853-79EC2F600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600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Diamond 76">
            <a:extLst>
              <a:ext uri="{FF2B5EF4-FFF2-40B4-BE49-F238E27FC236}">
                <a16:creationId xmlns:a16="http://schemas.microsoft.com/office/drawing/2014/main" id="{BAFCCC49-620E-44D4-8134-5E773828B640}"/>
              </a:ext>
            </a:extLst>
          </p:cNvPr>
          <p:cNvSpPr/>
          <p:nvPr/>
        </p:nvSpPr>
        <p:spPr>
          <a:xfrm>
            <a:off x="8399464" y="4813300"/>
            <a:ext cx="1779587" cy="1328738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E6CAE4E-3563-4B5D-9ECA-DB31BEEE9341}"/>
              </a:ext>
            </a:extLst>
          </p:cNvPr>
          <p:cNvSpPr/>
          <p:nvPr/>
        </p:nvSpPr>
        <p:spPr>
          <a:xfrm>
            <a:off x="5178425" y="1157288"/>
            <a:ext cx="18288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Does Witness Have Valid Privilege?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3A13DA-7E09-4606-92CA-7E190F9C850F}"/>
              </a:ext>
            </a:extLst>
          </p:cNvPr>
          <p:cNvSpPr/>
          <p:nvPr/>
        </p:nvSpPr>
        <p:spPr>
          <a:xfrm>
            <a:off x="5191125" y="2295526"/>
            <a:ext cx="1828800" cy="43021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Counsel Appointed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FAD5F5-EA13-4591-BEFA-C2E9EFD79077}"/>
              </a:ext>
            </a:extLst>
          </p:cNvPr>
          <p:cNvSpPr/>
          <p:nvPr/>
        </p:nvSpPr>
        <p:spPr>
          <a:xfrm>
            <a:off x="5178425" y="2971801"/>
            <a:ext cx="1828800" cy="44132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EC 404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Hearing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Diamond 6">
            <a:extLst>
              <a:ext uri="{FF2B5EF4-FFF2-40B4-BE49-F238E27FC236}">
                <a16:creationId xmlns:a16="http://schemas.microsoft.com/office/drawing/2014/main" id="{DC94ED2A-B00D-4C6C-93C9-22D372AF33E4}"/>
              </a:ext>
            </a:extLst>
          </p:cNvPr>
          <p:cNvSpPr/>
          <p:nvPr/>
        </p:nvSpPr>
        <p:spPr>
          <a:xfrm>
            <a:off x="5211764" y="3594100"/>
            <a:ext cx="1779587" cy="1327150"/>
          </a:xfrm>
          <a:prstGeom prst="diamon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9" name="TextBox 7">
            <a:extLst>
              <a:ext uri="{FF2B5EF4-FFF2-40B4-BE49-F238E27FC236}">
                <a16:creationId xmlns:a16="http://schemas.microsoft.com/office/drawing/2014/main" id="{F3CFB486-B457-4EF7-96E5-6F3D625410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5113" y="3856039"/>
            <a:ext cx="15240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</a:t>
            </a:r>
            <a:br>
              <a:rPr lang="en-US" alt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Court Find Privilege?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F56A5B5-5C74-46AA-9F29-CAA019234B25}"/>
              </a:ext>
            </a:extLst>
          </p:cNvPr>
          <p:cNvSpPr/>
          <p:nvPr/>
        </p:nvSpPr>
        <p:spPr>
          <a:xfrm>
            <a:off x="8372475" y="3937000"/>
            <a:ext cx="18288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Witness Ordered to Testify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91345FB-D662-45E0-BFDC-947452D865EC}"/>
              </a:ext>
            </a:extLst>
          </p:cNvPr>
          <p:cNvCxnSpPr/>
          <p:nvPr/>
        </p:nvCxnSpPr>
        <p:spPr>
          <a:xfrm>
            <a:off x="6092825" y="2722563"/>
            <a:ext cx="0" cy="233362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8C89620-85AD-4FBC-ABFE-51698E5984A7}"/>
              </a:ext>
            </a:extLst>
          </p:cNvPr>
          <p:cNvCxnSpPr>
            <a:stCxn id="6" idx="2"/>
          </p:cNvCxnSpPr>
          <p:nvPr/>
        </p:nvCxnSpPr>
        <p:spPr>
          <a:xfrm>
            <a:off x="6092826" y="3413126"/>
            <a:ext cx="3175" cy="168275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F0ED809-ED11-42CE-9290-EC87C3040D88}"/>
              </a:ext>
            </a:extLst>
          </p:cNvPr>
          <p:cNvCxnSpPr>
            <a:stCxn id="3107" idx="2"/>
          </p:cNvCxnSpPr>
          <p:nvPr/>
        </p:nvCxnSpPr>
        <p:spPr>
          <a:xfrm flipH="1">
            <a:off x="6097589" y="2147889"/>
            <a:ext cx="3175" cy="136525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5729BF1-4453-4A8F-90A1-0E83D382C2FC}"/>
              </a:ext>
            </a:extLst>
          </p:cNvPr>
          <p:cNvCxnSpPr>
            <a:stCxn id="7" idx="3"/>
            <a:endCxn id="9" idx="1"/>
          </p:cNvCxnSpPr>
          <p:nvPr/>
        </p:nvCxnSpPr>
        <p:spPr>
          <a:xfrm>
            <a:off x="6991351" y="4257676"/>
            <a:ext cx="1381125" cy="22225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970643B-550C-4F36-869A-5E445742FDA8}"/>
              </a:ext>
            </a:extLst>
          </p:cNvPr>
          <p:cNvCxnSpPr>
            <a:stCxn id="9" idx="2"/>
          </p:cNvCxnSpPr>
          <p:nvPr/>
        </p:nvCxnSpPr>
        <p:spPr>
          <a:xfrm>
            <a:off x="9286875" y="4622800"/>
            <a:ext cx="0" cy="185738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6" name="TextBox 14">
            <a:extLst>
              <a:ext uri="{FF2B5EF4-FFF2-40B4-BE49-F238E27FC236}">
                <a16:creationId xmlns:a16="http://schemas.microsoft.com/office/drawing/2014/main" id="{665C145F-3388-4583-AF22-5C9A28126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9489" y="4011614"/>
            <a:ext cx="4159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3087" name="TextBox 16">
            <a:extLst>
              <a:ext uri="{FF2B5EF4-FFF2-40B4-BE49-F238E27FC236}">
                <a16:creationId xmlns:a16="http://schemas.microsoft.com/office/drawing/2014/main" id="{EB2121E0-A9C2-42F1-805A-356B7F8E30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6113" y="2895600"/>
            <a:ext cx="22479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1125" indent="-111125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latin typeface="Arial" panose="020B0604020202020204" pitchFamily="34" charset="0"/>
                <a:cs typeface="Arial" panose="020B0604020202020204" pitchFamily="34" charset="0"/>
              </a:rPr>
              <a:t>Burden: is on the witness to claim the privilege and establish validity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800">
                <a:latin typeface="Arial" panose="020B0604020202020204" pitchFamily="34" charset="0"/>
                <a:cs typeface="Arial" panose="020B0604020202020204" pitchFamily="34" charset="0"/>
              </a:rPr>
              <a:t>Witness Counsel cannot invoke for W. W must personally invoke</a:t>
            </a:r>
          </a:p>
        </p:txBody>
      </p:sp>
      <p:sp>
        <p:nvSpPr>
          <p:cNvPr id="3088" name="TextBox 18">
            <a:extLst>
              <a:ext uri="{FF2B5EF4-FFF2-40B4-BE49-F238E27FC236}">
                <a16:creationId xmlns:a16="http://schemas.microsoft.com/office/drawing/2014/main" id="{38FEAFBC-C157-452C-ABFA-3B5E62113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5097464"/>
            <a:ext cx="15240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</a:t>
            </a:r>
            <a:br>
              <a:rPr lang="en-US" alt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Witness Refuse to Testify?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ECD6B56-8824-49F8-AB61-AE6AD4F7A1B9}"/>
              </a:ext>
            </a:extLst>
          </p:cNvPr>
          <p:cNvSpPr/>
          <p:nvPr/>
        </p:nvSpPr>
        <p:spPr>
          <a:xfrm>
            <a:off x="7866063" y="6343650"/>
            <a:ext cx="2698750" cy="381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Witness Found in Contempt</a:t>
            </a:r>
          </a:p>
        </p:txBody>
      </p:sp>
      <p:cxnSp>
        <p:nvCxnSpPr>
          <p:cNvPr id="3090" name="Straight Arrow Connector 20">
            <a:extLst>
              <a:ext uri="{FF2B5EF4-FFF2-40B4-BE49-F238E27FC236}">
                <a16:creationId xmlns:a16="http://schemas.microsoft.com/office/drawing/2014/main" id="{49746B3F-D5B0-45EC-8859-0E9B8F4521D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288463" y="6143626"/>
            <a:ext cx="0" cy="2000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91" name="TextBox 21">
            <a:extLst>
              <a:ext uri="{FF2B5EF4-FFF2-40B4-BE49-F238E27FC236}">
                <a16:creationId xmlns:a16="http://schemas.microsoft.com/office/drawing/2014/main" id="{20F0FE13-F693-46D3-93ED-23E6C167C1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048375"/>
            <a:ext cx="533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3092" name="TextBox 28">
            <a:extLst>
              <a:ext uri="{FF2B5EF4-FFF2-40B4-BE49-F238E27FC236}">
                <a16:creationId xmlns:a16="http://schemas.microsoft.com/office/drawing/2014/main" id="{6B1C1D0E-CD53-4FD5-8C3F-B403C40F5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2525" y="5327650"/>
            <a:ext cx="4127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29B6147-1C95-4772-AF53-C82E55B5D05A}"/>
              </a:ext>
            </a:extLst>
          </p:cNvPr>
          <p:cNvSpPr/>
          <p:nvPr/>
        </p:nvSpPr>
        <p:spPr>
          <a:xfrm>
            <a:off x="1563688" y="5054600"/>
            <a:ext cx="20193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dirty="0">
                <a:solidFill>
                  <a:srgbClr val="FFFFFF"/>
                </a:solidFill>
                <a:latin typeface="Arial" charset="0"/>
                <a:cs typeface="Arial" charset="0"/>
              </a:rPr>
              <a:t>Vol. Immunity Agreement</a:t>
            </a:r>
          </a:p>
          <a:p>
            <a:pPr algn="ctr" eaLnBrk="1" hangingPunct="1">
              <a:defRPr/>
            </a:pPr>
            <a:r>
              <a:rPr lang="en-US" sz="1400" dirty="0">
                <a:solidFill>
                  <a:srgbClr val="FFFFFF"/>
                </a:solidFill>
                <a:latin typeface="Arial" charset="0"/>
                <a:cs typeface="Arial" charset="0"/>
              </a:rPr>
              <a:t>(PC §1324.1)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32D1E42-CFF6-4B50-B292-0FFB60C1D0E3}"/>
              </a:ext>
            </a:extLst>
          </p:cNvPr>
          <p:cNvSpPr/>
          <p:nvPr/>
        </p:nvSpPr>
        <p:spPr>
          <a:xfrm>
            <a:off x="4265613" y="5054600"/>
            <a:ext cx="18288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dirty="0">
                <a:solidFill>
                  <a:srgbClr val="FFFFFF"/>
                </a:solidFill>
                <a:latin typeface="Arial" charset="0"/>
                <a:cs typeface="Arial" charset="0"/>
              </a:rPr>
              <a:t>Witness Declared Unavailable </a:t>
            </a:r>
          </a:p>
          <a:p>
            <a:pPr algn="ctr" eaLnBrk="1" hangingPunct="1">
              <a:defRPr/>
            </a:pPr>
            <a:r>
              <a:rPr lang="en-US" sz="1400" dirty="0">
                <a:solidFill>
                  <a:srgbClr val="FFFFFF"/>
                </a:solidFill>
                <a:latin typeface="Arial" charset="0"/>
                <a:cs typeface="Arial" charset="0"/>
              </a:rPr>
              <a:t>(EC §240)</a:t>
            </a:r>
          </a:p>
        </p:txBody>
      </p:sp>
      <p:sp>
        <p:nvSpPr>
          <p:cNvPr id="3095" name="TextBox 40">
            <a:extLst>
              <a:ext uri="{FF2B5EF4-FFF2-40B4-BE49-F238E27FC236}">
                <a16:creationId xmlns:a16="http://schemas.microsoft.com/office/drawing/2014/main" id="{F9B5402C-FE4E-44A8-89CB-14B328FD9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3051" y="3997326"/>
            <a:ext cx="4921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3096" name="TextBox 45">
            <a:extLst>
              <a:ext uri="{FF2B5EF4-FFF2-40B4-BE49-F238E27FC236}">
                <a16:creationId xmlns:a16="http://schemas.microsoft.com/office/drawing/2014/main" id="{2B3CB260-4112-413E-98AD-1DFD019F3F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5754689"/>
            <a:ext cx="23304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5563" indent="-555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en-US" altLang="en-US" sz="800" dirty="0">
                <a:latin typeface="Arial" charset="0"/>
                <a:cs typeface="Arial" charset="0"/>
              </a:rPr>
              <a:t>Witness must agree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US" altLang="en-US" sz="800" dirty="0">
                <a:latin typeface="Arial" charset="0"/>
                <a:cs typeface="Arial" charset="0"/>
              </a:rPr>
              <a:t>Vol. Agreement must be NARROWLY drawn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US" altLang="en-US" sz="800" dirty="0">
                <a:latin typeface="Arial" charset="0"/>
                <a:cs typeface="Arial" charset="0"/>
              </a:rPr>
              <a:t>No compelled testimony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US" altLang="en-US" sz="800" dirty="0">
                <a:latin typeface="Arial" charset="0"/>
                <a:cs typeface="Arial" charset="0"/>
              </a:rPr>
              <a:t>Have documents ready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US" altLang="en-US" sz="800" b="1" dirty="0">
                <a:latin typeface="Arial" charset="0"/>
                <a:cs typeface="Arial" charset="0"/>
              </a:rPr>
              <a:t>Need approval first</a:t>
            </a:r>
          </a:p>
          <a:p>
            <a:pPr marL="0" indent="0">
              <a:spcBef>
                <a:spcPct val="0"/>
              </a:spcBef>
              <a:buNone/>
              <a:defRPr/>
            </a:pPr>
            <a:endParaRPr lang="en-US" altLang="en-US" sz="800" dirty="0">
              <a:latin typeface="Arial" charset="0"/>
              <a:cs typeface="Arial" charset="0"/>
            </a:endParaRPr>
          </a:p>
        </p:txBody>
      </p:sp>
      <p:sp>
        <p:nvSpPr>
          <p:cNvPr id="3097" name="TextBox 46">
            <a:extLst>
              <a:ext uri="{FF2B5EF4-FFF2-40B4-BE49-F238E27FC236}">
                <a16:creationId xmlns:a16="http://schemas.microsoft.com/office/drawing/2014/main" id="{52E62D44-D6F9-43A2-9D84-B6472614A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9900" y="5740400"/>
            <a:ext cx="2057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5563" indent="-555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latin typeface="Arial" panose="020B0604020202020204" pitchFamily="34" charset="0"/>
                <a:cs typeface="Arial" panose="020B0604020202020204" pitchFamily="34" charset="0"/>
              </a:rPr>
              <a:t>Admit prior testimony EC §1291</a:t>
            </a:r>
          </a:p>
        </p:txBody>
      </p:sp>
      <p:sp>
        <p:nvSpPr>
          <p:cNvPr id="3098" name="Text Box 39">
            <a:extLst>
              <a:ext uri="{FF2B5EF4-FFF2-40B4-BE49-F238E27FC236}">
                <a16:creationId xmlns:a16="http://schemas.microsoft.com/office/drawing/2014/main" id="{4018B129-6198-4C73-8382-2E79EB57F1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1438" y="350838"/>
            <a:ext cx="6989762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WHAT TO DO WHEN A WITNESS CLAIMS THE 5</a:t>
            </a:r>
            <a:r>
              <a:rPr lang="en-US" altLang="en-US" sz="1800" b="1" baseline="30000">
                <a:latin typeface="Arial" panose="020B0604020202020204" pitchFamily="34" charset="0"/>
              </a:rPr>
              <a:t>TH</a:t>
            </a:r>
            <a:endParaRPr lang="en-US" altLang="en-US" sz="1800" b="1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IN A </a:t>
            </a:r>
            <a:r>
              <a:rPr lang="en-US" altLang="en-US" sz="1800" b="1">
                <a:solidFill>
                  <a:srgbClr val="FF0000"/>
                </a:solidFill>
                <a:latin typeface="Arial" panose="020B0604020202020204" pitchFamily="34" charset="0"/>
              </a:rPr>
              <a:t>MISDEMEANOR</a:t>
            </a:r>
            <a:r>
              <a:rPr lang="en-US" altLang="en-US" sz="1800" b="1">
                <a:latin typeface="Arial" panose="020B0604020202020204" pitchFamily="34" charset="0"/>
              </a:rPr>
              <a:t> TRIAL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438BEA5-A268-44FF-9063-FB08B364E21E}"/>
              </a:ext>
            </a:extLst>
          </p:cNvPr>
          <p:cNvSpPr txBox="1"/>
          <p:nvPr/>
        </p:nvSpPr>
        <p:spPr>
          <a:xfrm>
            <a:off x="1905001" y="2135188"/>
            <a:ext cx="1909763" cy="73501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Stipulate to Privilege</a:t>
            </a:r>
          </a:p>
        </p:txBody>
      </p:sp>
      <p:cxnSp>
        <p:nvCxnSpPr>
          <p:cNvPr id="2052" name="Straight Arrow Connector 2051">
            <a:extLst>
              <a:ext uri="{FF2B5EF4-FFF2-40B4-BE49-F238E27FC236}">
                <a16:creationId xmlns:a16="http://schemas.microsoft.com/office/drawing/2014/main" id="{BC1D3328-2875-4259-8CBA-AE32677FAE16}"/>
              </a:ext>
            </a:extLst>
          </p:cNvPr>
          <p:cNvCxnSpPr/>
          <p:nvPr/>
        </p:nvCxnSpPr>
        <p:spPr>
          <a:xfrm>
            <a:off x="3695700" y="3048001"/>
            <a:ext cx="0" cy="1687513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01" name="TextBox 2055">
            <a:extLst>
              <a:ext uri="{FF2B5EF4-FFF2-40B4-BE49-F238E27FC236}">
                <a16:creationId xmlns:a16="http://schemas.microsoft.com/office/drawing/2014/main" id="{4C80CBB2-D119-425A-8CF9-CF84BEFDD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7088" y="6172201"/>
            <a:ext cx="29067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FF0000"/>
                </a:solidFill>
                <a:latin typeface="Arial" panose="020B0604020202020204" pitchFamily="34" charset="0"/>
              </a:rPr>
              <a:t>NO “COMPELLED TESTIMONY”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FF0000"/>
                </a:solidFill>
                <a:latin typeface="Arial" panose="020B0604020202020204" pitchFamily="34" charset="0"/>
              </a:rPr>
              <a:t>IN MISD. TRIALS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5BD9614-A44F-4117-8D7D-31E5E15F0C70}"/>
              </a:ext>
            </a:extLst>
          </p:cNvPr>
          <p:cNvCxnSpPr>
            <a:endCxn id="22" idx="6"/>
          </p:cNvCxnSpPr>
          <p:nvPr/>
        </p:nvCxnSpPr>
        <p:spPr>
          <a:xfrm flipH="1">
            <a:off x="3814763" y="1854200"/>
            <a:ext cx="1363662" cy="649288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3" name="TextBox 20">
            <a:extLst>
              <a:ext uri="{FF2B5EF4-FFF2-40B4-BE49-F238E27FC236}">
                <a16:creationId xmlns:a16="http://schemas.microsoft.com/office/drawing/2014/main" id="{99C54604-142F-4A3B-8D5C-25E52003E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892301"/>
            <a:ext cx="5889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</a:rPr>
              <a:t>YES</a:t>
            </a:r>
          </a:p>
        </p:txBody>
      </p:sp>
      <p:cxnSp>
        <p:nvCxnSpPr>
          <p:cNvPr id="2069" name="Straight Arrow Connector 2068">
            <a:extLst>
              <a:ext uri="{FF2B5EF4-FFF2-40B4-BE49-F238E27FC236}">
                <a16:creationId xmlns:a16="http://schemas.microsoft.com/office/drawing/2014/main" id="{8EEBC8C3-037F-4646-BC04-E43BDC8BFB42}"/>
              </a:ext>
            </a:extLst>
          </p:cNvPr>
          <p:cNvCxnSpPr/>
          <p:nvPr/>
        </p:nvCxnSpPr>
        <p:spPr>
          <a:xfrm>
            <a:off x="5068888" y="4749801"/>
            <a:ext cx="0" cy="290513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2" name="Straight Arrow Connector 2071">
            <a:extLst>
              <a:ext uri="{FF2B5EF4-FFF2-40B4-BE49-F238E27FC236}">
                <a16:creationId xmlns:a16="http://schemas.microsoft.com/office/drawing/2014/main" id="{CC0955C4-2A14-4940-A633-95C66A08B995}"/>
              </a:ext>
            </a:extLst>
          </p:cNvPr>
          <p:cNvCxnSpPr/>
          <p:nvPr/>
        </p:nvCxnSpPr>
        <p:spPr>
          <a:xfrm>
            <a:off x="2325688" y="4749800"/>
            <a:ext cx="0" cy="30480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6" name="TextBox 1">
            <a:extLst>
              <a:ext uri="{FF2B5EF4-FFF2-40B4-BE49-F238E27FC236}">
                <a16:creationId xmlns:a16="http://schemas.microsoft.com/office/drawing/2014/main" id="{A97CA191-E09F-4456-A110-0D8F4D71B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6" y="3101976"/>
            <a:ext cx="1920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5563" indent="-555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latin typeface="Arial" panose="020B0604020202020204" pitchFamily="34" charset="0"/>
                <a:cs typeface="Arial" panose="020B0604020202020204" pitchFamily="34" charset="0"/>
              </a:rPr>
              <a:t>Can stip to privilege if clearly apparent with or without counsel Appointed</a:t>
            </a:r>
          </a:p>
        </p:txBody>
      </p:sp>
      <p:sp>
        <p:nvSpPr>
          <p:cNvPr id="3107" name="TextBox 7">
            <a:extLst>
              <a:ext uri="{FF2B5EF4-FFF2-40B4-BE49-F238E27FC236}">
                <a16:creationId xmlns:a16="http://schemas.microsoft.com/office/drawing/2014/main" id="{78BF7A98-9E71-4907-A9DA-1BF65078B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3726" y="1920876"/>
            <a:ext cx="8540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</a:rPr>
              <a:t>MAYBE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73DE5B4-C202-4649-B91D-90970C12CFDB}"/>
              </a:ext>
            </a:extLst>
          </p:cNvPr>
          <p:cNvCxnSpPr>
            <a:stCxn id="49" idx="4"/>
            <a:endCxn id="9" idx="0"/>
          </p:cNvCxnSpPr>
          <p:nvPr/>
        </p:nvCxnSpPr>
        <p:spPr>
          <a:xfrm>
            <a:off x="9283701" y="2743200"/>
            <a:ext cx="3175" cy="119380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8" name="Straight Arrow Connector 2047">
            <a:extLst>
              <a:ext uri="{FF2B5EF4-FFF2-40B4-BE49-F238E27FC236}">
                <a16:creationId xmlns:a16="http://schemas.microsoft.com/office/drawing/2014/main" id="{028FE4E8-E993-430F-933A-4BF1125AEBB3}"/>
              </a:ext>
            </a:extLst>
          </p:cNvPr>
          <p:cNvCxnSpPr>
            <a:endCxn id="49" idx="2"/>
          </p:cNvCxnSpPr>
          <p:nvPr/>
        </p:nvCxnSpPr>
        <p:spPr>
          <a:xfrm>
            <a:off x="6991351" y="1843088"/>
            <a:ext cx="1135063" cy="531812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3" name="Straight Arrow Connector 2052">
            <a:extLst>
              <a:ext uri="{FF2B5EF4-FFF2-40B4-BE49-F238E27FC236}">
                <a16:creationId xmlns:a16="http://schemas.microsoft.com/office/drawing/2014/main" id="{31414A9A-75E1-4E64-9AB3-6018F330E96B}"/>
              </a:ext>
            </a:extLst>
          </p:cNvPr>
          <p:cNvCxnSpPr>
            <a:stCxn id="5" idx="1"/>
            <a:endCxn id="22" idx="6"/>
          </p:cNvCxnSpPr>
          <p:nvPr/>
        </p:nvCxnSpPr>
        <p:spPr>
          <a:xfrm flipH="1" flipV="1">
            <a:off x="3814763" y="2503489"/>
            <a:ext cx="1376362" cy="7937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11" name="TextBox 23">
            <a:extLst>
              <a:ext uri="{FF2B5EF4-FFF2-40B4-BE49-F238E27FC236}">
                <a16:creationId xmlns:a16="http://schemas.microsoft.com/office/drawing/2014/main" id="{FE275302-801A-476E-9ED4-DBF8270F5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1285876"/>
            <a:ext cx="2374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5563" indent="-5556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800">
                <a:latin typeface="Arial" panose="020B0604020202020204" pitchFamily="34" charset="0"/>
                <a:cs typeface="Arial" panose="020B0604020202020204" pitchFamily="34" charset="0"/>
              </a:rPr>
              <a:t>DA or D/C alerts court of potential.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800">
                <a:latin typeface="Arial" panose="020B0604020202020204" pitchFamily="34" charset="0"/>
                <a:cs typeface="Arial" panose="020B0604020202020204" pitchFamily="34" charset="0"/>
              </a:rPr>
              <a:t>Witness asserts or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800">
                <a:latin typeface="Arial" panose="020B0604020202020204" pitchFamily="34" charset="0"/>
                <a:cs typeface="Arial" panose="020B0604020202020204" pitchFamily="34" charset="0"/>
              </a:rPr>
              <a:t>Court affirmatively wants determination.</a:t>
            </a:r>
          </a:p>
        </p:txBody>
      </p:sp>
      <p:sp>
        <p:nvSpPr>
          <p:cNvPr id="3112" name="TextBox 40">
            <a:extLst>
              <a:ext uri="{FF2B5EF4-FFF2-40B4-BE49-F238E27FC236}">
                <a16:creationId xmlns:a16="http://schemas.microsoft.com/office/drawing/2014/main" id="{10B9A21B-922C-43E0-A215-5CBFA1426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1" y="2270126"/>
            <a:ext cx="4921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</p:txBody>
      </p:sp>
      <p:sp>
        <p:nvSpPr>
          <p:cNvPr id="3113" name="TextBox 14">
            <a:extLst>
              <a:ext uri="{FF2B5EF4-FFF2-40B4-BE49-F238E27FC236}">
                <a16:creationId xmlns:a16="http://schemas.microsoft.com/office/drawing/2014/main" id="{B21019DE-2FEC-4878-A3E6-D9DB43F08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7326" y="1897064"/>
            <a:ext cx="4159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</p:txBody>
      </p:sp>
      <p:sp>
        <p:nvSpPr>
          <p:cNvPr id="3114" name="TextBox 14">
            <a:extLst>
              <a:ext uri="{FF2B5EF4-FFF2-40B4-BE49-F238E27FC236}">
                <a16:creationId xmlns:a16="http://schemas.microsoft.com/office/drawing/2014/main" id="{C752685E-D912-454D-8789-BF591190A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5226" y="5283201"/>
            <a:ext cx="4159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3A6AC4F-5526-46F5-8D92-8E1C09AE448E}"/>
              </a:ext>
            </a:extLst>
          </p:cNvPr>
          <p:cNvSpPr txBox="1"/>
          <p:nvPr/>
        </p:nvSpPr>
        <p:spPr>
          <a:xfrm>
            <a:off x="8126414" y="2008188"/>
            <a:ext cx="2312987" cy="73501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Privilege Claim Invalid on its Face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FFF62CB-2695-4D19-8B07-E57CE26D38E7}"/>
              </a:ext>
            </a:extLst>
          </p:cNvPr>
          <p:cNvCxnSpPr/>
          <p:nvPr/>
        </p:nvCxnSpPr>
        <p:spPr>
          <a:xfrm>
            <a:off x="3844925" y="4257676"/>
            <a:ext cx="0" cy="4810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85" name="Straight Connector 7184">
            <a:extLst>
              <a:ext uri="{FF2B5EF4-FFF2-40B4-BE49-F238E27FC236}">
                <a16:creationId xmlns:a16="http://schemas.microsoft.com/office/drawing/2014/main" id="{C4EC9EF6-31B6-4A13-B791-B0C763FAF98C}"/>
              </a:ext>
            </a:extLst>
          </p:cNvPr>
          <p:cNvCxnSpPr/>
          <p:nvPr/>
        </p:nvCxnSpPr>
        <p:spPr>
          <a:xfrm>
            <a:off x="2325689" y="4749800"/>
            <a:ext cx="27400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50" name="Straight Connector 2049">
            <a:extLst>
              <a:ext uri="{FF2B5EF4-FFF2-40B4-BE49-F238E27FC236}">
                <a16:creationId xmlns:a16="http://schemas.microsoft.com/office/drawing/2014/main" id="{5601B7A5-31E3-4949-911A-BDBC687EA1AF}"/>
              </a:ext>
            </a:extLst>
          </p:cNvPr>
          <p:cNvCxnSpPr/>
          <p:nvPr/>
        </p:nvCxnSpPr>
        <p:spPr>
          <a:xfrm>
            <a:off x="6099175" y="1843088"/>
            <a:ext cx="1588" cy="1381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" name="Straight Connector 2076">
            <a:extLst>
              <a:ext uri="{FF2B5EF4-FFF2-40B4-BE49-F238E27FC236}">
                <a16:creationId xmlns:a16="http://schemas.microsoft.com/office/drawing/2014/main" id="{77F88711-C2D4-48CF-982B-D7161060BCFE}"/>
              </a:ext>
            </a:extLst>
          </p:cNvPr>
          <p:cNvCxnSpPr/>
          <p:nvPr/>
        </p:nvCxnSpPr>
        <p:spPr>
          <a:xfrm>
            <a:off x="2862263" y="2874963"/>
            <a:ext cx="0" cy="177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078">
            <a:extLst>
              <a:ext uri="{FF2B5EF4-FFF2-40B4-BE49-F238E27FC236}">
                <a16:creationId xmlns:a16="http://schemas.microsoft.com/office/drawing/2014/main" id="{B8CFCDF5-24A0-4B33-A57B-48AAA98C57D5}"/>
              </a:ext>
            </a:extLst>
          </p:cNvPr>
          <p:cNvCxnSpPr/>
          <p:nvPr/>
        </p:nvCxnSpPr>
        <p:spPr>
          <a:xfrm flipH="1">
            <a:off x="2860675" y="3048000"/>
            <a:ext cx="8397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4BBEF0E7-27AD-432D-B097-29564A929B4A}"/>
              </a:ext>
            </a:extLst>
          </p:cNvPr>
          <p:cNvCxnSpPr>
            <a:stCxn id="7" idx="1"/>
          </p:cNvCxnSpPr>
          <p:nvPr/>
        </p:nvCxnSpPr>
        <p:spPr>
          <a:xfrm flipH="1">
            <a:off x="3844925" y="4257675"/>
            <a:ext cx="136683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DE29E8AE-96BB-49F2-94D3-D115D7B5DBF8}"/>
              </a:ext>
            </a:extLst>
          </p:cNvPr>
          <p:cNvCxnSpPr/>
          <p:nvPr/>
        </p:nvCxnSpPr>
        <p:spPr>
          <a:xfrm flipH="1" flipV="1">
            <a:off x="7848601" y="5475289"/>
            <a:ext cx="549275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171</Words>
  <Application>Microsoft Office PowerPoint</Application>
  <PresentationFormat>Widescreen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Lee, Amber</dc:creator>
  <cp:lastModifiedBy>Lee, Amber</cp:lastModifiedBy>
  <cp:revision>2</cp:revision>
  <dcterms:created xsi:type="dcterms:W3CDTF">2019-12-15T19:55:47Z</dcterms:created>
  <dcterms:modified xsi:type="dcterms:W3CDTF">2019-12-15T20:01:12Z</dcterms:modified>
</cp:coreProperties>
</file>