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17.jpg" ContentType="image/jpe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media/image26.jpg" ContentType="image/jpeg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90" r:id="rId2"/>
    <p:sldId id="385" r:id="rId3"/>
    <p:sldId id="386" r:id="rId4"/>
    <p:sldId id="452" r:id="rId5"/>
    <p:sldId id="388" r:id="rId6"/>
    <p:sldId id="442" r:id="rId7"/>
    <p:sldId id="420" r:id="rId8"/>
    <p:sldId id="418" r:id="rId9"/>
    <p:sldId id="443" r:id="rId10"/>
    <p:sldId id="444" r:id="rId11"/>
    <p:sldId id="395" r:id="rId12"/>
    <p:sldId id="363" r:id="rId13"/>
    <p:sldId id="366" r:id="rId14"/>
    <p:sldId id="409" r:id="rId15"/>
    <p:sldId id="461" r:id="rId16"/>
    <p:sldId id="404" r:id="rId17"/>
    <p:sldId id="410" r:id="rId18"/>
    <p:sldId id="368" r:id="rId19"/>
    <p:sldId id="372" r:id="rId20"/>
    <p:sldId id="396" r:id="rId21"/>
    <p:sldId id="397" r:id="rId22"/>
    <p:sldId id="398" r:id="rId23"/>
    <p:sldId id="373" r:id="rId24"/>
    <p:sldId id="405" r:id="rId25"/>
    <p:sldId id="369" r:id="rId26"/>
    <p:sldId id="370" r:id="rId27"/>
    <p:sldId id="407" r:id="rId28"/>
    <p:sldId id="408" r:id="rId29"/>
    <p:sldId id="377" r:id="rId30"/>
    <p:sldId id="383" r:id="rId31"/>
    <p:sldId id="378" r:id="rId32"/>
    <p:sldId id="415" r:id="rId33"/>
    <p:sldId id="453" r:id="rId34"/>
    <p:sldId id="454" r:id="rId35"/>
    <p:sldId id="455" r:id="rId36"/>
    <p:sldId id="456" r:id="rId37"/>
    <p:sldId id="457" r:id="rId38"/>
    <p:sldId id="458" r:id="rId39"/>
    <p:sldId id="459" r:id="rId40"/>
    <p:sldId id="412" r:id="rId41"/>
    <p:sldId id="413" r:id="rId42"/>
    <p:sldId id="414" r:id="rId43"/>
    <p:sldId id="416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26" r:id="rId52"/>
    <p:sldId id="434" r:id="rId53"/>
    <p:sldId id="435" r:id="rId54"/>
    <p:sldId id="436" r:id="rId55"/>
    <p:sldId id="437" r:id="rId56"/>
    <p:sldId id="438" r:id="rId57"/>
    <p:sldId id="469" r:id="rId58"/>
    <p:sldId id="439" r:id="rId59"/>
    <p:sldId id="440" r:id="rId60"/>
    <p:sldId id="441" r:id="rId61"/>
    <p:sldId id="419" r:id="rId6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A50021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93" autoAdjust="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240" y="-104"/>
      </p:cViewPr>
      <p:guideLst>
        <p:guide orient="horz" pos="2928"/>
        <p:guide pos="2208"/>
        <p:guide orient="horz"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fld id="{6EE3E11E-EA9F-DE4F-884A-AEED88790797}" type="datetimeFigureOut">
              <a:rPr lang="en-US"/>
              <a:pPr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MS PGothic" charset="0"/>
              </a:defRPr>
            </a:lvl1pPr>
          </a:lstStyle>
          <a:p>
            <a:fld id="{580B26CB-5D23-374D-891E-57E7A7EE9E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0C0C11-D56D-7046-80B5-E30E237D94FF}" type="datetimeFigureOut">
              <a:rPr lang="en-US"/>
              <a:pPr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F23670-B8B6-2341-96E2-9399BE356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4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02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2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8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15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54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1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6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554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7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4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4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1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15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28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15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7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08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21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66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58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32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9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40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50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051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67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725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1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91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308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976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222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3006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400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28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863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376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813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758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55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932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822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065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408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169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3952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75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274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11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79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3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34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673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4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3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2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9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3B7D-D489-FB43-A164-3062F30CA5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048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9DD6-485E-E94A-8CCC-9554BF1DDF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0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62E1C-060E-9D46-8B3A-D9D0D3276B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98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EC960-BE7A-8349-BB8E-9DAAB2BCBA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46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5EB6F-9A92-0C49-9A21-CB14058BF3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9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EC3AE5-18CE-214A-8881-035AFA004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017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7F88C3-BEFD-E64A-B189-A992816D7F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988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D89AB-E7BC-5B48-ADBE-DF6851DAC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32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30846-64ED-734F-8821-965710EBB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25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3658F-3493-F640-AEBC-1DB8411FF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498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30E09-2230-0E45-AE11-AB6C3F538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786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8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59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0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1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1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  <p:sp>
          <p:nvSpPr>
            <p:cNvPr id="2461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ea typeface="+mn-ea"/>
                <a:cs typeface="+mn-cs"/>
              </a:endParaRPr>
            </a:p>
          </p:txBody>
        </p:sp>
      </p:grpSp>
      <p:sp>
        <p:nvSpPr>
          <p:cNvPr id="2461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61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1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725782-3EF1-EC4B-B2FB-4EB72BC4C85F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13.jpe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/>
          </p:cNvSpPr>
          <p:nvPr/>
        </p:nvSpPr>
        <p:spPr bwMode="auto">
          <a:xfrm>
            <a:off x="0" y="1368425"/>
            <a:ext cx="9144000" cy="1836738"/>
          </a:xfrm>
          <a:prstGeom prst="rect">
            <a:avLst/>
          </a:prstGeom>
          <a:gradFill rotWithShape="0">
            <a:gsLst>
              <a:gs pos="0">
                <a:srgbClr val="00002F"/>
              </a:gs>
              <a:gs pos="50000">
                <a:srgbClr val="000066"/>
              </a:gs>
              <a:gs pos="100000">
                <a:srgbClr val="00002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cs typeface="MS PGothic" charset="0"/>
            </a:endParaRPr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-11317" y="1368425"/>
            <a:ext cx="9144000" cy="2073275"/>
          </a:xfrm>
          <a:prstGeom prst="rect">
            <a:avLst/>
          </a:prstGeom>
          <a:noFill/>
          <a:ln>
            <a:noFill/>
          </a:ln>
          <a:effectLst>
            <a:outerShdw blurRad="63500" dist="127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32080" bIns="5080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cs typeface="MS PGothic" charset="0"/>
              </a:rPr>
              <a:t>Presenting Forensic Evidence</a:t>
            </a:r>
          </a:p>
          <a:p>
            <a:pPr algn="ctr"/>
            <a:endParaRPr lang="en-US" sz="1000" b="1" dirty="0">
              <a:solidFill>
                <a:srgbClr val="FFFF00"/>
              </a:solidFill>
              <a:cs typeface="MS PGothic" charset="0"/>
            </a:endParaRPr>
          </a:p>
          <a:p>
            <a:pPr algn="ctr"/>
            <a:r>
              <a:rPr lang="en-US" sz="2400" i="1" dirty="0">
                <a:solidFill>
                  <a:srgbClr val="FFFF00"/>
                </a:solidFill>
                <a:cs typeface="MS PGothic" charset="0"/>
              </a:rPr>
              <a:t>Edward A. Andrews</a:t>
            </a:r>
          </a:p>
          <a:p>
            <a:pPr algn="ctr"/>
            <a:r>
              <a:rPr lang="en-US" sz="2400" i="1" dirty="0">
                <a:solidFill>
                  <a:srgbClr val="FFFF00"/>
                </a:solidFill>
                <a:cs typeface="MS PGothic" charset="0"/>
              </a:rPr>
              <a:t>Deputy District Attorney</a:t>
            </a:r>
            <a:endParaRPr lang="en-US" sz="2400" dirty="0">
              <a:solidFill>
                <a:srgbClr val="FFFF00"/>
              </a:solidFill>
              <a:cs typeface="MS PGothic" charset="0"/>
            </a:endParaRPr>
          </a:p>
        </p:txBody>
      </p:sp>
      <p:pic>
        <p:nvPicPr>
          <p:cNvPr id="3076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1494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Basis for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</a:t>
            </a:r>
          </a:p>
        </p:txBody>
      </p:sp>
    </p:spTree>
    <p:extLst>
      <p:ext uri="{BB962C8B-B14F-4D97-AF65-F5344CB8AC3E}">
        <p14:creationId xmlns:p14="http://schemas.microsoft.com/office/powerpoint/2010/main" val="35434465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dirty="0"/>
              <a:t>CDAA DUI Prosecution Manual;</a:t>
            </a:r>
          </a:p>
          <a:p>
            <a:pPr lvl="1"/>
            <a:r>
              <a:rPr lang="en-US" i="1" dirty="0"/>
              <a:t>Chapter XIII: Examination of the Blood-Alcohol Expert;</a:t>
            </a:r>
          </a:p>
          <a:p>
            <a:r>
              <a:rPr lang="en-US" dirty="0"/>
              <a:t>SFST/ARIDE Training;</a:t>
            </a:r>
          </a:p>
          <a:p>
            <a:r>
              <a:rPr lang="en-US" dirty="0"/>
              <a:t>Fellow prosecutors.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4859065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922"/>
            <a:ext cx="8229600" cy="4530725"/>
          </a:xfrm>
        </p:spPr>
        <p:txBody>
          <a:bodyPr/>
          <a:lstStyle/>
          <a:p>
            <a:r>
              <a:rPr lang="en-US" dirty="0"/>
              <a:t>Any witness’ observations (EC § 702, 800):</a:t>
            </a:r>
          </a:p>
          <a:p>
            <a:pPr lvl="1"/>
            <a:r>
              <a:rPr lang="en-US" i="1" dirty="0"/>
              <a:t>Civilians;</a:t>
            </a:r>
          </a:p>
          <a:p>
            <a:pPr lvl="1"/>
            <a:r>
              <a:rPr lang="en-US" i="1" dirty="0"/>
              <a:t>Victims;</a:t>
            </a:r>
          </a:p>
          <a:p>
            <a:pPr lvl="1"/>
            <a:r>
              <a:rPr lang="en-US" i="1" dirty="0"/>
              <a:t>Officers;</a:t>
            </a:r>
          </a:p>
          <a:p>
            <a:pPr lvl="1"/>
            <a:r>
              <a:rPr lang="en-US" i="1" dirty="0"/>
              <a:t>Medical personnel &amp; EMTs</a:t>
            </a:r>
          </a:p>
          <a:p>
            <a:r>
              <a:rPr lang="en-US" dirty="0"/>
              <a:t>Prepare for speculation objections</a:t>
            </a:r>
          </a:p>
          <a:p>
            <a:pPr lvl="1"/>
            <a:r>
              <a:rPr lang="en-US" sz="2400" dirty="0"/>
              <a:t>(But see, e.g., </a:t>
            </a:r>
            <a:r>
              <a:rPr lang="en-US" sz="2400" i="1" dirty="0"/>
              <a:t>People v. Ruiz </a:t>
            </a:r>
            <a:r>
              <a:rPr lang="en-US" sz="2400" dirty="0"/>
              <a:t>(1968) 265 Cal.App.2d 766, 773 [“a non-expert witness may give his opinion as to the intoxication or sobriety of a defendant.”].)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Percipient Witnesses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92459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Observations of Defendant</a:t>
            </a:r>
          </a:p>
        </p:txBody>
      </p:sp>
    </p:spTree>
    <p:extLst>
      <p:ext uri="{BB962C8B-B14F-4D97-AF65-F5344CB8AC3E}">
        <p14:creationId xmlns:p14="http://schemas.microsoft.com/office/powerpoint/2010/main" val="39697912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Officer or medical personnel</a:t>
            </a:r>
          </a:p>
          <a:p>
            <a:pPr lvl="1"/>
            <a:r>
              <a:rPr lang="en-US" i="1" dirty="0"/>
              <a:t>Blood Tests</a:t>
            </a:r>
          </a:p>
          <a:p>
            <a:pPr lvl="1"/>
            <a:r>
              <a:rPr lang="en-US" i="1" dirty="0"/>
              <a:t>Breath Tests</a:t>
            </a:r>
          </a:p>
          <a:p>
            <a:pPr lvl="1"/>
            <a:r>
              <a:rPr lang="en-US" i="1" dirty="0"/>
              <a:t>DIR</a:t>
            </a:r>
          </a:p>
          <a:p>
            <a:r>
              <a:rPr lang="en-US" i="1" dirty="0"/>
              <a:t>Remember to prepare examination of percipient witnesses to include all facts for expert’s opinion(s)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Percipient Witnesses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Tests of Defendant</a:t>
            </a:r>
          </a:p>
        </p:txBody>
      </p:sp>
    </p:spTree>
    <p:extLst>
      <p:ext uri="{BB962C8B-B14F-4D97-AF65-F5344CB8AC3E}">
        <p14:creationId xmlns:p14="http://schemas.microsoft.com/office/powerpoint/2010/main" val="13844202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Basis for the Opinion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</a:t>
            </a:r>
          </a:p>
        </p:txBody>
      </p:sp>
    </p:spTree>
    <p:extLst>
      <p:ext uri="{BB962C8B-B14F-4D97-AF65-F5344CB8AC3E}">
        <p14:creationId xmlns:p14="http://schemas.microsoft.com/office/powerpoint/2010/main" val="222138957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Basis for the Opinion</a:t>
            </a:r>
            <a:r>
              <a:rPr lang="en-US" sz="2400" b="1" i="1" dirty="0">
                <a:solidFill>
                  <a:srgbClr val="FFFF00"/>
                </a:solidFill>
              </a:rPr>
              <a:t>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</a:t>
            </a:r>
          </a:p>
        </p:txBody>
      </p:sp>
    </p:spTree>
    <p:extLst>
      <p:ext uri="{BB962C8B-B14F-4D97-AF65-F5344CB8AC3E}">
        <p14:creationId xmlns:p14="http://schemas.microsoft.com/office/powerpoint/2010/main" val="390032966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76200"/>
            <a:ext cx="762000" cy="924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3328" y="4754760"/>
            <a:ext cx="432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Explanation of the Opinion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0" y="322166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Elicit the Opinion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1300" y="174357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Basis for the Opinion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12099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Percipient witnesses’ testimony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11666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Justifications and critical facts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174" y="2597823"/>
            <a:ext cx="1503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Hypothetical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4342525" y="1489275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342525" y="4519542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4342525" y="2972993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342525" y="2295209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354717" y="3798909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17331" y="5685953"/>
            <a:ext cx="293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Move towards next opinion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4353019" y="5314059"/>
            <a:ext cx="280416" cy="34873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965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COMMON OUTLINE FOR DUI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90600" cy="12020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62084"/>
              </p:ext>
            </p:extLst>
          </p:nvPr>
        </p:nvGraphicFramePr>
        <p:xfrm>
          <a:off x="457200" y="1371601"/>
          <a:ext cx="8382000" cy="3124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421933530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7752361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56477138"/>
                    </a:ext>
                  </a:extLst>
                </a:gridCol>
              </a:tblGrid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QUAL/QUANT?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</a:t>
                      </a:r>
                      <a:r>
                        <a:rPr lang="en-US" dirty="0"/>
                        <a:t>/GEN’L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32477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I.	Effects of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Qualitative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05716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II.	FSTs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55298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III.	Science of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30910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IV.	BAC</a:t>
                      </a:r>
                      <a:r>
                        <a:rPr lang="en-US" baseline="0" dirty="0"/>
                        <a:t>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824866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V.	Retrograde Extrapolation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3835"/>
                  </a:ext>
                </a:extLst>
              </a:tr>
              <a:tr h="446314">
                <a:tc>
                  <a:txBody>
                    <a:bodyPr/>
                    <a:lstStyle/>
                    <a:p>
                      <a:r>
                        <a:rPr lang="en-US" dirty="0"/>
                        <a:t>VI.	Ultimate DUI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Defendant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1656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92794" y="4876800"/>
            <a:ext cx="71503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Use the order that matters in </a:t>
            </a:r>
            <a:r>
              <a:rPr lang="en-US" sz="2800" i="1" u="sng" dirty="0">
                <a:solidFill>
                  <a:srgbClr val="FFFF00"/>
                </a:solidFill>
              </a:rPr>
              <a:t>your case;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Opinions every step of the way . . . </a:t>
            </a:r>
          </a:p>
        </p:txBody>
      </p:sp>
    </p:spTree>
    <p:extLst>
      <p:ext uri="{BB962C8B-B14F-4D97-AF65-F5344CB8AC3E}">
        <p14:creationId xmlns:p14="http://schemas.microsoft.com/office/powerpoint/2010/main" val="2749508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Effects of alcohol, mental and physical;</a:t>
            </a:r>
          </a:p>
          <a:p>
            <a:r>
              <a:rPr lang="en-US" i="1" dirty="0"/>
              <a:t>Establish mental impairment occurs before physical impairment;</a:t>
            </a:r>
          </a:p>
          <a:p>
            <a:r>
              <a:rPr lang="en-US" i="1" dirty="0"/>
              <a:t>First opinions;</a:t>
            </a:r>
          </a:p>
          <a:p>
            <a:r>
              <a:rPr lang="en-US" i="1" dirty="0"/>
              <a:t>Not “drunk” before impaired;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Effects of Alcohol: Mental v. Physical Impairment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922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Unbiased scientist explaining legitimacy of FSTs to jury;</a:t>
            </a:r>
          </a:p>
          <a:p>
            <a:pPr lvl="1"/>
            <a:r>
              <a:rPr lang="en-US" dirty="0"/>
              <a:t>Standardized and validated;</a:t>
            </a:r>
          </a:p>
          <a:p>
            <a:pPr lvl="1"/>
            <a:r>
              <a:rPr lang="en-US" dirty="0"/>
              <a:t>NHTSA;</a:t>
            </a:r>
          </a:p>
          <a:p>
            <a:pPr lvl="1"/>
            <a:r>
              <a:rPr lang="en-US" dirty="0"/>
              <a:t>Cues/clues;</a:t>
            </a:r>
          </a:p>
          <a:p>
            <a:r>
              <a:rPr lang="en-US" dirty="0"/>
              <a:t>Initial opinions on cues;</a:t>
            </a:r>
          </a:p>
          <a:p>
            <a:r>
              <a:rPr lang="en-US" dirty="0"/>
              <a:t>Always emphasize totality of circumstances.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31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FORENSIC EVIDENCE IN A DUI CASE: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Evidence from Percipient Witnesses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Expert Testimony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Arguing Forensic Evidence</a:t>
            </a:r>
          </a:p>
        </p:txBody>
      </p:sp>
    </p:spTree>
    <p:extLst>
      <p:ext uri="{BB962C8B-B14F-4D97-AF65-F5344CB8AC3E}">
        <p14:creationId xmlns:p14="http://schemas.microsoft.com/office/powerpoint/2010/main" val="1398071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148"/>
            <a:ext cx="8229600" cy="4530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Walk &amp; Turn and One Leg Stand</a:t>
            </a:r>
          </a:p>
          <a:p>
            <a:pPr lvl="1"/>
            <a:r>
              <a:rPr lang="en-US" dirty="0"/>
              <a:t>Cues/clues;</a:t>
            </a:r>
          </a:p>
          <a:p>
            <a:pPr lvl="1"/>
            <a:r>
              <a:rPr lang="en-US" dirty="0"/>
              <a:t>Demonstration – typically bad idea</a:t>
            </a:r>
          </a:p>
          <a:p>
            <a:r>
              <a:rPr lang="en-US" dirty="0"/>
              <a:t>Anticipate cross:</a:t>
            </a:r>
          </a:p>
          <a:p>
            <a:pPr lvl="1"/>
            <a:r>
              <a:rPr lang="en-US" dirty="0"/>
              <a:t>Expert has never tested defendant;</a:t>
            </a:r>
          </a:p>
          <a:p>
            <a:pPr lvl="1"/>
            <a:r>
              <a:rPr lang="en-US" dirty="0"/>
              <a:t>Expert was not there;</a:t>
            </a:r>
          </a:p>
          <a:p>
            <a:pPr lvl="1"/>
            <a:r>
              <a:rPr lang="en-US" dirty="0"/>
              <a:t>Expert cannot opine based only on this test that defendant was DUI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3155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148"/>
            <a:ext cx="8229600" cy="4530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HGN</a:t>
            </a:r>
          </a:p>
          <a:p>
            <a:pPr lvl="1"/>
            <a:r>
              <a:rPr lang="en-US" dirty="0"/>
              <a:t>Cues/clues;</a:t>
            </a:r>
          </a:p>
          <a:p>
            <a:r>
              <a:rPr lang="en-US" dirty="0"/>
              <a:t>Anticipate cross:</a:t>
            </a:r>
          </a:p>
          <a:p>
            <a:pPr lvl="1"/>
            <a:r>
              <a:rPr lang="en-US" dirty="0"/>
              <a:t>Expert has never tested defendant;</a:t>
            </a:r>
          </a:p>
          <a:p>
            <a:pPr lvl="2"/>
            <a:r>
              <a:rPr lang="en-US" dirty="0"/>
              <a:t>Rare reasons someone would have HGN without being UI-Alcohol</a:t>
            </a:r>
          </a:p>
          <a:p>
            <a:r>
              <a:rPr lang="en-US" dirty="0"/>
              <a:t>HGN can be very effective evidence;</a:t>
            </a:r>
          </a:p>
          <a:p>
            <a:pPr lvl="1"/>
            <a:r>
              <a:rPr lang="en-US" dirty="0"/>
              <a:t>Explain lack of control over HGN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6678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1112"/>
            <a:ext cx="8229600" cy="45307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Romberg and Finger-to-Nose</a:t>
            </a:r>
          </a:p>
          <a:p>
            <a:pPr lvl="1"/>
            <a:r>
              <a:rPr lang="en-US" dirty="0"/>
              <a:t>Standardized but not validated FSTs: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How helpful;</a:t>
            </a:r>
          </a:p>
          <a:p>
            <a:pPr lvl="1"/>
            <a:r>
              <a:rPr lang="en-US" dirty="0"/>
              <a:t>How used in DUI investigation;</a:t>
            </a:r>
          </a:p>
          <a:p>
            <a:r>
              <a:rPr lang="en-US" dirty="0"/>
              <a:t>Anticipate cross and argument:</a:t>
            </a:r>
          </a:p>
          <a:p>
            <a:pPr lvl="1"/>
            <a:r>
              <a:rPr lang="en-US" dirty="0"/>
              <a:t>Do not include in ultimate hypothetical;</a:t>
            </a:r>
          </a:p>
          <a:p>
            <a:pPr lvl="1"/>
            <a:r>
              <a:rPr lang="en-US" dirty="0"/>
              <a:t>Argue to jury Def. UI-Alcohol even discounting these tests.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152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How the body absorbs alcohol;</a:t>
            </a:r>
          </a:p>
          <a:p>
            <a:r>
              <a:rPr lang="en-US" dirty="0"/>
              <a:t>Typical length of absorptive phase;</a:t>
            </a:r>
          </a:p>
          <a:p>
            <a:r>
              <a:rPr lang="en-US" dirty="0"/>
              <a:t>Elimination conceptually;</a:t>
            </a:r>
          </a:p>
          <a:p>
            <a:r>
              <a:rPr lang="en-US" dirty="0"/>
              <a:t>Elimination rate</a:t>
            </a:r>
          </a:p>
          <a:p>
            <a:pPr lvl="1"/>
            <a:r>
              <a:rPr lang="en-US" dirty="0"/>
              <a:t>E.g., 0.018% avg.; Conservatively, 0.015%</a:t>
            </a:r>
          </a:p>
          <a:p>
            <a:pPr lvl="1"/>
            <a:r>
              <a:rPr lang="en-US" dirty="0"/>
              <a:t>Explanation of conservative rate;</a:t>
            </a:r>
          </a:p>
          <a:p>
            <a:r>
              <a:rPr lang="en-US" dirty="0" err="1"/>
              <a:t>Widmark</a:t>
            </a:r>
            <a:r>
              <a:rPr lang="en-US" dirty="0"/>
              <a:t> curve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Science of Alcohol: Elimination Rate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48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Science of Alcohol: </a:t>
            </a:r>
            <a:r>
              <a:rPr lang="en-US" i="1" dirty="0" err="1"/>
              <a:t>Widmark</a:t>
            </a:r>
            <a:r>
              <a:rPr lang="en-US" i="1" dirty="0"/>
              <a:t> Curve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030" y="1633288"/>
            <a:ext cx="6039540" cy="4036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791200"/>
            <a:ext cx="8104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Conceptual likely better, as defendant/circumstances differ</a:t>
            </a:r>
          </a:p>
        </p:txBody>
      </p:sp>
    </p:spTree>
    <p:extLst>
      <p:ext uri="{BB962C8B-B14F-4D97-AF65-F5344CB8AC3E}">
        <p14:creationId xmlns:p14="http://schemas.microsoft.com/office/powerpoint/2010/main" val="20317539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Opinion as to whether correlation between amount of alcohol in person’s system and degree of impairment for purposes of driving?</a:t>
            </a:r>
          </a:p>
          <a:p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Everyone is impaired at 0.08 BAC or higher.</a:t>
            </a:r>
          </a:p>
          <a:p>
            <a:pPr lvl="1"/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Most drivers impaired between 0.05 and 0.08 percent.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0.08 percent = Impairment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852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24"/>
            <a:ext cx="8229600" cy="523397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Breath</a:t>
            </a:r>
          </a:p>
          <a:p>
            <a:pPr lvl="1"/>
            <a:r>
              <a:rPr lang="en-US" dirty="0"/>
              <a:t>Crime lab often maintains PAS and EPAS, usually same device.  If CHP or old, another agency may maintain PAS and/or EPAS;</a:t>
            </a:r>
          </a:p>
          <a:p>
            <a:pPr lvl="1"/>
            <a:r>
              <a:rPr lang="en-US" dirty="0"/>
              <a:t>Approved device;</a:t>
            </a:r>
          </a:p>
          <a:p>
            <a:pPr lvl="1"/>
            <a:r>
              <a:rPr lang="en-US" dirty="0"/>
              <a:t>Instrument maintained, checked for accuracy, calibrated if needed;</a:t>
            </a:r>
          </a:p>
          <a:p>
            <a:pPr lvl="1"/>
            <a:r>
              <a:rPr lang="en-US" dirty="0"/>
              <a:t>Instrument safeguards;</a:t>
            </a:r>
          </a:p>
          <a:p>
            <a:pPr lvl="1"/>
            <a:r>
              <a:rPr lang="en-US" dirty="0"/>
              <a:t>Instrument properly functioning;</a:t>
            </a:r>
          </a:p>
          <a:p>
            <a:pPr lvl="1"/>
            <a:r>
              <a:rPr lang="en-US" dirty="0"/>
              <a:t>Expect breath tests to be valid and accurate.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Testing: Reliability of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185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24"/>
            <a:ext cx="8229600" cy="523397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Blood</a:t>
            </a:r>
          </a:p>
          <a:p>
            <a:pPr lvl="1"/>
            <a:r>
              <a:rPr lang="en-US" dirty="0"/>
              <a:t>Rely on percipient witnesses.</a:t>
            </a:r>
          </a:p>
          <a:p>
            <a:pPr lvl="1"/>
            <a:r>
              <a:rPr lang="en-US" dirty="0"/>
              <a:t>Blood draw reliability (</a:t>
            </a:r>
            <a:r>
              <a:rPr lang="en-US" i="1" dirty="0">
                <a:effectLst/>
              </a:rPr>
              <a:t>People v. Cuevas</a:t>
            </a:r>
            <a:r>
              <a:rPr lang="en-US" dirty="0">
                <a:effectLst/>
              </a:rPr>
              <a:t> (2013) 218 Cal.App.4th 1278, 1285-1286)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Testing: Reliability of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602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7824"/>
            <a:ext cx="8229600" cy="523397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Defenses</a:t>
            </a:r>
          </a:p>
          <a:p>
            <a:pPr lvl="1"/>
            <a:r>
              <a:rPr lang="en-US" dirty="0"/>
              <a:t>Chain of custody important but quick;</a:t>
            </a:r>
          </a:p>
          <a:p>
            <a:pPr lvl="1"/>
            <a:r>
              <a:rPr lang="en-US" dirty="0"/>
              <a:t>Consider thoughtfully which defenses to anticipate (e.g., do I need to spend the jurors’ time on mouth alcohol?);</a:t>
            </a:r>
          </a:p>
          <a:p>
            <a:pPr lvl="1"/>
            <a:r>
              <a:rPr lang="en-US" dirty="0"/>
              <a:t>Jurors already working to follow reliability safeguards outside everyday experience;</a:t>
            </a:r>
          </a:p>
          <a:p>
            <a:pPr lvl="1"/>
            <a:r>
              <a:rPr lang="en-US" dirty="0"/>
              <a:t>Often more effective to establish safeguards and address specific challenges to reliability in redirect.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Testing: Reliability of Sample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3702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sz="3600" dirty="0"/>
              <a:t>If </a:t>
            </a:r>
            <a:r>
              <a:rPr lang="en-US" sz="3600" dirty="0">
                <a:solidFill>
                  <a:srgbClr val="FFFF00"/>
                </a:solidFill>
              </a:rPr>
              <a:t>breath</a:t>
            </a:r>
            <a:r>
              <a:rPr lang="en-US" sz="3600" dirty="0"/>
              <a:t>, basically occurs at the scene;</a:t>
            </a:r>
          </a:p>
          <a:p>
            <a:r>
              <a:rPr lang="en-US" sz="3600" dirty="0"/>
              <a:t>If </a:t>
            </a:r>
            <a:r>
              <a:rPr lang="en-US" sz="3600" dirty="0">
                <a:solidFill>
                  <a:srgbClr val="FFFF00"/>
                </a:solidFill>
              </a:rPr>
              <a:t>blood</a:t>
            </a:r>
            <a:r>
              <a:rPr lang="en-US" sz="3600" dirty="0"/>
              <a:t>, explain method of analysis and safeguards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Testing: Forensic Alcohol Analysis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317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FORENSIC EVIDENCE IN A DUI CASE: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Evidence from Percipient Witnesses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4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Expert Testimony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Arguing Forensic Evidence</a:t>
            </a:r>
          </a:p>
        </p:txBody>
      </p:sp>
    </p:spTree>
    <p:extLst>
      <p:ext uri="{BB962C8B-B14F-4D97-AF65-F5344CB8AC3E}">
        <p14:creationId xmlns:p14="http://schemas.microsoft.com/office/powerpoint/2010/main" val="37272356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What a </a:t>
            </a:r>
            <a:r>
              <a:rPr lang="en-US" dirty="0">
                <a:solidFill>
                  <a:srgbClr val="FFFF00"/>
                </a:solidFill>
              </a:rPr>
              <a:t>standard drink </a:t>
            </a:r>
            <a:r>
              <a:rPr lang="en-US" dirty="0"/>
              <a:t>is;</a:t>
            </a:r>
          </a:p>
          <a:p>
            <a:pPr lvl="1"/>
            <a:r>
              <a:rPr lang="en-US" dirty="0"/>
              <a:t>Jurors often think a “drink” is more than a standard drink;</a:t>
            </a:r>
          </a:p>
          <a:p>
            <a:r>
              <a:rPr lang="en-US" dirty="0"/>
              <a:t>Number of standard drinks acting on system at given BAC;</a:t>
            </a:r>
          </a:p>
          <a:p>
            <a:r>
              <a:rPr lang="en-US" dirty="0"/>
              <a:t>If factor in burn-off, standard drinks would be higher.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Idea of a Standard Drink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9477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Explain Retrograde Extrapolation;</a:t>
            </a:r>
          </a:p>
          <a:p>
            <a:pPr lvl="1"/>
            <a:r>
              <a:rPr lang="en-US" dirty="0"/>
              <a:t>If anticipating forward-grade extrapolation based defense, perhaps include, or provide in rebuttal;</a:t>
            </a:r>
          </a:p>
          <a:p>
            <a:r>
              <a:rPr lang="en-US" dirty="0"/>
              <a:t>Hypothetical;</a:t>
            </a:r>
          </a:p>
          <a:p>
            <a:r>
              <a:rPr lang="en-US" dirty="0"/>
              <a:t>BAC at drive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Retrograde Extrapolation – Applying Science the Jury Has Learned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81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Basis for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</a:t>
            </a:r>
          </a:p>
        </p:txBody>
      </p:sp>
    </p:spTree>
    <p:extLst>
      <p:ext uri="{BB962C8B-B14F-4D97-AF65-F5344CB8AC3E}">
        <p14:creationId xmlns:p14="http://schemas.microsoft.com/office/powerpoint/2010/main" val="40108480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50" y="2517626"/>
            <a:ext cx="1792386" cy="1307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73" y="1071234"/>
            <a:ext cx="1133475" cy="13239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Way It Happened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52921-3695-4B1C-BAD7-63611C4E9C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82" y="1747925"/>
            <a:ext cx="1323975" cy="1323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B8358-BDE5-493C-83A9-885A682A5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64" y="3505200"/>
            <a:ext cx="1324528" cy="131793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9303E3-DDD1-4092-96BC-7D13BF48D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576" y="4495800"/>
            <a:ext cx="1762125" cy="1581150"/>
          </a:xfrm>
          <a:prstGeom prst="rect">
            <a:avLst/>
          </a:prstGeom>
        </p:spPr>
      </p:pic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C5A702C5-8FF9-49BC-97E9-1D5C2A81F475}"/>
              </a:ext>
            </a:extLst>
          </p:cNvPr>
          <p:cNvSpPr/>
          <p:nvPr/>
        </p:nvSpPr>
        <p:spPr bwMode="auto">
          <a:xfrm flipV="1">
            <a:off x="1794683" y="1071234"/>
            <a:ext cx="796118" cy="605166"/>
          </a:xfrm>
          <a:prstGeom prst="ben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2" name="Arrow: Bent-Up 21">
            <a:extLst>
              <a:ext uri="{FF2B5EF4-FFF2-40B4-BE49-F238E27FC236}">
                <a16:creationId xmlns:a16="http://schemas.microsoft.com/office/drawing/2014/main" id="{7D112F40-373E-4E44-BDB3-9B7333E4E9D6}"/>
              </a:ext>
            </a:extLst>
          </p:cNvPr>
          <p:cNvSpPr/>
          <p:nvPr/>
        </p:nvSpPr>
        <p:spPr bwMode="auto">
          <a:xfrm flipV="1">
            <a:off x="7031576" y="3505200"/>
            <a:ext cx="1045624" cy="762000"/>
          </a:xfrm>
          <a:prstGeom prst="ben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Arrow: Bent-Up 22">
            <a:extLst>
              <a:ext uri="{FF2B5EF4-FFF2-40B4-BE49-F238E27FC236}">
                <a16:creationId xmlns:a16="http://schemas.microsoft.com/office/drawing/2014/main" id="{1F0D340E-48BD-417D-BA62-5B8E435D9AC6}"/>
              </a:ext>
            </a:extLst>
          </p:cNvPr>
          <p:cNvSpPr/>
          <p:nvPr/>
        </p:nvSpPr>
        <p:spPr bwMode="auto">
          <a:xfrm flipV="1">
            <a:off x="5454064" y="2517626"/>
            <a:ext cx="870536" cy="758974"/>
          </a:xfrm>
          <a:prstGeom prst="ben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357A7FAC-482D-472C-84ED-DCD5CCCD809C}"/>
              </a:ext>
            </a:extLst>
          </p:cNvPr>
          <p:cNvSpPr/>
          <p:nvPr/>
        </p:nvSpPr>
        <p:spPr bwMode="auto">
          <a:xfrm flipV="1">
            <a:off x="3423458" y="1754715"/>
            <a:ext cx="1072342" cy="605166"/>
          </a:xfrm>
          <a:prstGeom prst="bentUp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4DDC2-8AA1-4BBA-B174-E9220D5C39D8}"/>
              </a:ext>
            </a:extLst>
          </p:cNvPr>
          <p:cNvSpPr txBox="1"/>
          <p:nvPr/>
        </p:nvSpPr>
        <p:spPr>
          <a:xfrm>
            <a:off x="298372" y="3825279"/>
            <a:ext cx="488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In a linear order.  E.g., driving pattern, 911 call, lay witness observations, contact, observations, DUI evaluation, symptomology, FSTs, chemical test.</a:t>
            </a:r>
          </a:p>
        </p:txBody>
      </p:sp>
    </p:spTree>
    <p:extLst>
      <p:ext uri="{BB962C8B-B14F-4D97-AF65-F5344CB8AC3E}">
        <p14:creationId xmlns:p14="http://schemas.microsoft.com/office/powerpoint/2010/main" val="327786530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11" y="5246491"/>
            <a:ext cx="1847053" cy="1347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860" y="5236736"/>
            <a:ext cx="1161997" cy="13572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WABAC Machine?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52921-3695-4B1C-BAD7-63611C4E9C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93" y="5240846"/>
            <a:ext cx="1365407" cy="1365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FB8358-BDE5-493C-83A9-885A682A5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276088"/>
            <a:ext cx="1324528" cy="131793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9303E3-DDD1-4092-96BC-7D13BF48D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864" y="5271992"/>
            <a:ext cx="1486977" cy="13342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51CE9B-6032-4256-9865-0FE80427E6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7" y="1066800"/>
            <a:ext cx="5080000" cy="33909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E51376C-C7DC-4D34-B92E-3046C6EF117E}"/>
              </a:ext>
            </a:extLst>
          </p:cNvPr>
          <p:cNvSpPr/>
          <p:nvPr/>
        </p:nvSpPr>
        <p:spPr bwMode="auto">
          <a:xfrm>
            <a:off x="1608211" y="5638800"/>
            <a:ext cx="152400" cy="381000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CF652C-69D8-403B-9063-BBE16F175777}"/>
              </a:ext>
            </a:extLst>
          </p:cNvPr>
          <p:cNvSpPr/>
          <p:nvPr/>
        </p:nvSpPr>
        <p:spPr bwMode="auto">
          <a:xfrm>
            <a:off x="7208096" y="5724881"/>
            <a:ext cx="152400" cy="381000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3A1976A-B953-47B7-BB73-4335429C3440}"/>
              </a:ext>
            </a:extLst>
          </p:cNvPr>
          <p:cNvSpPr/>
          <p:nvPr/>
        </p:nvSpPr>
        <p:spPr bwMode="auto">
          <a:xfrm>
            <a:off x="5581170" y="5724881"/>
            <a:ext cx="152400" cy="381000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466DD98-5038-4E6D-90C1-0D640367EB86}"/>
              </a:ext>
            </a:extLst>
          </p:cNvPr>
          <p:cNvSpPr/>
          <p:nvPr/>
        </p:nvSpPr>
        <p:spPr bwMode="auto">
          <a:xfrm>
            <a:off x="3327505" y="5724881"/>
            <a:ext cx="152400" cy="381000"/>
          </a:xfrm>
          <a:prstGeom prst="right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04504-CF0C-4D9E-9A86-05F8E6EA34A1}"/>
              </a:ext>
            </a:extLst>
          </p:cNvPr>
          <p:cNvSpPr txBox="1"/>
          <p:nvPr/>
        </p:nvSpPr>
        <p:spPr>
          <a:xfrm>
            <a:off x="0" y="46202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C000"/>
                </a:solidFill>
              </a:rPr>
              <a:t>No.  Worth emphasizing in </a:t>
            </a:r>
            <a:r>
              <a:rPr lang="en-US" sz="2400" i="1" dirty="0" err="1">
                <a:solidFill>
                  <a:srgbClr val="FFC000"/>
                </a:solidFill>
              </a:rPr>
              <a:t>voir</a:t>
            </a:r>
            <a:r>
              <a:rPr lang="en-US" sz="2400" i="1" dirty="0">
                <a:solidFill>
                  <a:srgbClr val="FFC000"/>
                </a:solidFill>
              </a:rPr>
              <a:t> dire.  How will facts be shown?</a:t>
            </a:r>
          </a:p>
        </p:txBody>
      </p:sp>
    </p:spTree>
    <p:extLst>
      <p:ext uri="{BB962C8B-B14F-4D97-AF65-F5344CB8AC3E}">
        <p14:creationId xmlns:p14="http://schemas.microsoft.com/office/powerpoint/2010/main" val="2895652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45" y="2182967"/>
            <a:ext cx="22002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32" y="2943599"/>
            <a:ext cx="1514475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39" y="1501889"/>
            <a:ext cx="1263119" cy="1345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034" y="4158839"/>
            <a:ext cx="1133475" cy="13239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088509" y="1126029"/>
            <a:ext cx="4236091" cy="131237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2209800" y="3505202"/>
            <a:ext cx="4038600" cy="106679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889152" y="3124201"/>
            <a:ext cx="4359248" cy="29517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1743075" y="2107008"/>
            <a:ext cx="4505325" cy="712392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73273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PERCIPIENT WITNESSES &amp; 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CUSTODIANS OF RECS.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7032D-10B0-4B50-B002-A65BAC9709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" y="183613"/>
            <a:ext cx="1237595" cy="12375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F5D4839-059B-4DF0-ACB0-6C36139F916B}"/>
              </a:ext>
            </a:extLst>
          </p:cNvPr>
          <p:cNvSpPr/>
          <p:nvPr/>
        </p:nvSpPr>
        <p:spPr>
          <a:xfrm>
            <a:off x="3886200" y="4106303"/>
            <a:ext cx="5257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Coming in based on witness availability.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Will provide foundation for exhibits that will be used for multiple reasons, some of which will seem out-of-order or irrelevant.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Some statements may be coming in through other witnesses via hearsay.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B9D3791-0AE1-4F9C-987E-D57B6128D5F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8" y="2902674"/>
            <a:ext cx="1197331" cy="11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35564A6E-1EBA-4DCC-91DB-44394D420D09}"/>
              </a:ext>
            </a:extLst>
          </p:cNvPr>
          <p:cNvSpPr/>
          <p:nvPr/>
        </p:nvSpPr>
        <p:spPr bwMode="auto">
          <a:xfrm>
            <a:off x="5710086" y="1175630"/>
            <a:ext cx="3259296" cy="2575100"/>
          </a:xfrm>
          <a:prstGeom prst="cloudCallout">
            <a:avLst>
              <a:gd name="adj1" fmla="val -49318"/>
              <a:gd name="adj2" fmla="val 23362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182967"/>
            <a:ext cx="22002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428999"/>
            <a:ext cx="1514475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00" y="1670652"/>
            <a:ext cx="1263119" cy="1345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325" y="4790133"/>
            <a:ext cx="1133475" cy="132397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 bwMode="auto">
          <a:xfrm>
            <a:off x="2088509" y="1126029"/>
            <a:ext cx="1035691" cy="544623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2667000" y="4343400"/>
            <a:ext cx="533400" cy="838201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1828800" y="3428999"/>
            <a:ext cx="1219200" cy="601303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 bwMode="auto">
          <a:xfrm>
            <a:off x="1743075" y="2363426"/>
            <a:ext cx="1304925" cy="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PERCIPIENT WITNESSES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7032D-10B0-4B50-B002-A65BAC9709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9" y="183613"/>
            <a:ext cx="1237595" cy="123759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214098F-4C5A-40C4-BBE1-D2F476D47B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4" y="2372396"/>
            <a:ext cx="1324528" cy="1317939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E9B42E-BD87-43E7-9DC1-EC60001FF8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9052" y="1031635"/>
            <a:ext cx="1762125" cy="158115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DA3D95-5EAE-4D7B-90A5-2653CD18F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37" y="2992787"/>
            <a:ext cx="1792386" cy="130765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EDB57E-9660-41F0-9236-789DB7BC051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34" y="1478811"/>
            <a:ext cx="1323975" cy="13239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0851EA-F48F-4672-887C-5FC19D1342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040" y="2322638"/>
            <a:ext cx="1133475" cy="132397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F6FBCD-07F9-49E5-8207-DC22D917BECC}"/>
              </a:ext>
            </a:extLst>
          </p:cNvPr>
          <p:cNvSpPr/>
          <p:nvPr/>
        </p:nvSpPr>
        <p:spPr>
          <a:xfrm>
            <a:off x="3647842" y="4300440"/>
            <a:ext cx="4876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This is one reason a clean, easy-to-follow closing argument is critical.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It is also an opportunity to give a logical presentation of critical facts in a linear order through a witness who is usually required, but also useful . . . </a:t>
            </a:r>
          </a:p>
        </p:txBody>
      </p:sp>
    </p:spTree>
    <p:extLst>
      <p:ext uri="{BB962C8B-B14F-4D97-AF65-F5344CB8AC3E}">
        <p14:creationId xmlns:p14="http://schemas.microsoft.com/office/powerpoint/2010/main" val="13589387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63426"/>
            <a:ext cx="2200275" cy="1666875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V="1">
            <a:off x="3005338" y="4030302"/>
            <a:ext cx="647499" cy="99889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 bwMode="auto">
          <a:xfrm flipV="1">
            <a:off x="2292475" y="3352802"/>
            <a:ext cx="984125" cy="33875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1743075" y="2363426"/>
            <a:ext cx="1381125" cy="227374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867400" y="2743200"/>
            <a:ext cx="865441" cy="0"/>
          </a:xfrm>
          <a:prstGeom prst="straightConnector1">
            <a:avLst/>
          </a:prstGeom>
          <a:ln w="203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 bwMode="auto">
          <a:xfrm>
            <a:off x="1652324" y="809999"/>
            <a:ext cx="1700476" cy="92589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FBEFD79-B908-42BE-B313-2E0424BBD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796" y="3068794"/>
            <a:ext cx="1792386" cy="1307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3C40D8-CD16-4DAF-8CF9-0919CF05B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07" y="148012"/>
            <a:ext cx="1133475" cy="13239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0C09F1-4D21-40BD-9ADA-83E3CE817A8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7" y="1608403"/>
            <a:ext cx="1323975" cy="1323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DA59FB-09AE-4C32-A029-9AAE0D0930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6" y="4489854"/>
            <a:ext cx="1324528" cy="131793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000D43-7D5C-4C42-849A-8DB7D2693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5202777"/>
            <a:ext cx="1762125" cy="1581150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B82477-2CFB-48EB-9D25-74A9A64F3B3E}"/>
              </a:ext>
            </a:extLst>
          </p:cNvPr>
          <p:cNvCxnSpPr>
            <a:cxnSpLocks/>
          </p:cNvCxnSpPr>
          <p:nvPr/>
        </p:nvCxnSpPr>
        <p:spPr bwMode="auto">
          <a:xfrm flipV="1">
            <a:off x="1775933" y="3743149"/>
            <a:ext cx="1576867" cy="114205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6383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98" y="920064"/>
            <a:ext cx="6776203" cy="4685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27346"/>
            <a:ext cx="815114" cy="989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99" y="562101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Opportunity: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</a:rPr>
              <a:t>A Focused Retelling of Percipient Witnesses’ Testimony, </a:t>
            </a:r>
          </a:p>
          <a:p>
            <a:pPr algn="ctr"/>
            <a:r>
              <a:rPr lang="en-US" sz="2400" i="1" u="sng" dirty="0">
                <a:solidFill>
                  <a:srgbClr val="FFFF00"/>
                </a:solidFill>
              </a:rPr>
              <a:t>with a Conclusion</a:t>
            </a:r>
          </a:p>
        </p:txBody>
      </p:sp>
    </p:spTree>
    <p:extLst>
      <p:ext uri="{BB962C8B-B14F-4D97-AF65-F5344CB8AC3E}">
        <p14:creationId xmlns:p14="http://schemas.microsoft.com/office/powerpoint/2010/main" val="5743198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626" y="3784929"/>
            <a:ext cx="2590800" cy="3143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26" y="2951491"/>
            <a:ext cx="22002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435" y="2357262"/>
            <a:ext cx="1143000" cy="833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434" y="1005470"/>
            <a:ext cx="1143000" cy="1217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923" y="2331611"/>
            <a:ext cx="990600" cy="11570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CLOSING ARGUMENT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5638800" y="2743200"/>
            <a:ext cx="1054067" cy="533400"/>
          </a:xfrm>
          <a:prstGeom prst="straightConnector1">
            <a:avLst/>
          </a:prstGeom>
          <a:ln w="203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 flipV="1">
            <a:off x="5715000" y="4267200"/>
            <a:ext cx="977867" cy="533400"/>
          </a:xfrm>
          <a:prstGeom prst="straightConnector1">
            <a:avLst/>
          </a:prstGeom>
          <a:ln w="203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24" y="2514600"/>
            <a:ext cx="1640311" cy="2286000"/>
          </a:xfrm>
          <a:prstGeom prst="rect">
            <a:avLst/>
          </a:prstGeom>
        </p:spPr>
      </p:pic>
      <p:sp>
        <p:nvSpPr>
          <p:cNvPr id="51" name="Arc 50"/>
          <p:cNvSpPr/>
          <p:nvPr/>
        </p:nvSpPr>
        <p:spPr bwMode="auto">
          <a:xfrm rot="10800000">
            <a:off x="1988946" y="2093764"/>
            <a:ext cx="2286000" cy="3086100"/>
          </a:xfrm>
          <a:prstGeom prst="arc">
            <a:avLst>
              <a:gd name="adj1" fmla="val 16200000"/>
              <a:gd name="adj2" fmla="val 5377020"/>
            </a:avLst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F83B26-2764-48A8-A587-ED45D68B63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23" y="1141425"/>
            <a:ext cx="1081821" cy="10818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56117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599" y="3886200"/>
            <a:ext cx="70104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FFFF00"/>
                </a:solidFill>
              </a:rPr>
              <a:t>Why have an expert?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FFFF00"/>
                </a:solidFill>
              </a:rPr>
              <a:t>What can an expert do?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FFFF00"/>
                </a:solidFill>
              </a:rPr>
              <a:t>How can I use an expert in my trial?</a:t>
            </a:r>
          </a:p>
        </p:txBody>
      </p:sp>
    </p:spTree>
    <p:extLst>
      <p:ext uri="{BB962C8B-B14F-4D97-AF65-F5344CB8AC3E}">
        <p14:creationId xmlns:p14="http://schemas.microsoft.com/office/powerpoint/2010/main" val="319610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63426"/>
            <a:ext cx="2200275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8999"/>
            <a:ext cx="1514475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00" y="1670652"/>
            <a:ext cx="1263119" cy="1345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325" y="4790133"/>
            <a:ext cx="1133475" cy="13239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667000" y="4030302"/>
            <a:ext cx="985837" cy="107509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1828800" y="3352801"/>
            <a:ext cx="1447800" cy="66297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1743075" y="2363426"/>
            <a:ext cx="1381125" cy="227374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867400" y="2743200"/>
            <a:ext cx="865441" cy="0"/>
          </a:xfrm>
          <a:prstGeom prst="straightConnector1">
            <a:avLst/>
          </a:prstGeom>
          <a:ln w="203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462" y="230345"/>
            <a:ext cx="990600" cy="1215272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2057400" y="1194499"/>
            <a:ext cx="1295400" cy="541397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155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9436" y="38542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ULTIMATE DUI OPINION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363426"/>
            <a:ext cx="2200275" cy="16668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2566009" y="4030302"/>
            <a:ext cx="1086828" cy="115129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 flipV="1">
            <a:off x="2076450" y="3352802"/>
            <a:ext cx="1200150" cy="841999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1714906" y="2732306"/>
            <a:ext cx="1394517" cy="20170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>
            <a:off x="5867400" y="2743200"/>
            <a:ext cx="865441" cy="0"/>
          </a:xfrm>
          <a:prstGeom prst="straightConnector1">
            <a:avLst/>
          </a:prstGeom>
          <a:ln w="203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2552700" y="1072630"/>
            <a:ext cx="800100" cy="663266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5706" y="2615943"/>
            <a:ext cx="11430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</a:rPr>
              <a:t>FSTs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809" y="227111"/>
            <a:ext cx="2253641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Objective Signs of Impairment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7375" y="3717748"/>
            <a:ext cx="1613149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Testing Results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809" y="5250440"/>
            <a:ext cx="2362200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Retrograde Extrapolation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152650" y="1819460"/>
            <a:ext cx="1077613" cy="39007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1450" y="1606193"/>
            <a:ext cx="172500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00"/>
                </a:solidFill>
              </a:rPr>
              <a:t>Admissions</a:t>
            </a:r>
          </a:p>
        </p:txBody>
      </p:sp>
    </p:spTree>
    <p:extLst>
      <p:ext uri="{BB962C8B-B14F-4D97-AF65-F5344CB8AC3E}">
        <p14:creationId xmlns:p14="http://schemas.microsoft.com/office/powerpoint/2010/main" val="35449960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Provide all information in hypothetical;</a:t>
            </a:r>
          </a:p>
          <a:p>
            <a:pPr lvl="1"/>
            <a:r>
              <a:rPr lang="en-US" u="sng" dirty="0"/>
              <a:t>Opportunity to list </a:t>
            </a:r>
            <a:r>
              <a:rPr lang="en-US" i="1" u="sng" dirty="0"/>
              <a:t>all</a:t>
            </a:r>
            <a:r>
              <a:rPr lang="en-US" u="sng" dirty="0"/>
              <a:t> evidence that supports ultimate conclusion;</a:t>
            </a:r>
          </a:p>
          <a:p>
            <a:pPr lvl="1"/>
            <a:r>
              <a:rPr lang="en-US" u="sng" dirty="0"/>
              <a:t>Even information on which expert may not rely, emphasizing expert opinion is conservative and correct;</a:t>
            </a:r>
          </a:p>
          <a:p>
            <a:r>
              <a:rPr lang="en-US" dirty="0"/>
              <a:t>Opinion for each count – (a) and (b);</a:t>
            </a:r>
          </a:p>
          <a:p>
            <a:pPr lvl="1"/>
            <a:r>
              <a:rPr lang="en-US" dirty="0"/>
              <a:t>Expert opinion can go to “ultimate issue” for trier of fact (EC § 805).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Ultimate DUI Opinion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5323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Basis for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Explaining the Opinion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6096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FF00"/>
                </a:solidFill>
              </a:rPr>
              <a:t>. . . If needed.  Often better to frontload explanations, so that ultimate opinion is last set of questions.</a:t>
            </a:r>
          </a:p>
        </p:txBody>
      </p:sp>
    </p:spTree>
    <p:extLst>
      <p:ext uri="{BB962C8B-B14F-4D97-AF65-F5344CB8AC3E}">
        <p14:creationId xmlns:p14="http://schemas.microsoft.com/office/powerpoint/2010/main" val="342065714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A UNIVERSE OF EXPERTS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3" y="637895"/>
            <a:ext cx="2670068" cy="3240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" y="3640165"/>
            <a:ext cx="1425774" cy="1730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21" y="4628502"/>
            <a:ext cx="1062394" cy="747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94" y="2475993"/>
            <a:ext cx="1256401" cy="125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91" y="5002417"/>
            <a:ext cx="1425774" cy="173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06" y="5993507"/>
            <a:ext cx="1225342" cy="718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8" y="3640165"/>
            <a:ext cx="1425774" cy="173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253" y="4646651"/>
            <a:ext cx="1253785" cy="650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93" y="5038737"/>
            <a:ext cx="1425774" cy="1730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25" y="3640165"/>
            <a:ext cx="1425774" cy="1730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12" y="4656398"/>
            <a:ext cx="828627" cy="75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586" y="6053764"/>
            <a:ext cx="1533785" cy="6578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39" y="5002417"/>
            <a:ext cx="1425774" cy="17301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755" y="6077152"/>
            <a:ext cx="1347315" cy="5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2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H&amp;S 11550 (UI) EXPERTS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8862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More field tests and field information go into opinion;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Supports that Def. UI of </a:t>
            </a:r>
            <a:r>
              <a:rPr lang="en-US" sz="2400" u="sng" dirty="0"/>
              <a:t>something</a:t>
            </a:r>
            <a:r>
              <a:rPr lang="en-US" sz="2400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Supports that Def. UI of substance within specific category (e.g., CNS Stimulant, not Cannabis)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5" y="638083"/>
            <a:ext cx="2756149" cy="3344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99" y="1600200"/>
            <a:ext cx="2053726" cy="2492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2441200" cy="17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9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H&amp;S 11550 (UI) EXPERTS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Crime Lab Analyst: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Toxicology;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Chain of custody;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Recent use, depending on substance, depending on case.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5" y="638083"/>
            <a:ext cx="2756149" cy="3344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14" y="2704893"/>
            <a:ext cx="3916697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99" y="1600200"/>
            <a:ext cx="2053726" cy="249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509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H&amp;S 11350, 11377 (POSS.) EXPERT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Crime Lab Analyst: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Analysis of drugs;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typically “dry drugs”;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Chain of custody.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5" y="638083"/>
            <a:ext cx="2756149" cy="3344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114" y="2704893"/>
            <a:ext cx="3916697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813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H&amp;S 11350, 11377 (POSS.) EXPERT(S)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38862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DRE: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Perhaps, for usable amount;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 usable amount: </a:t>
            </a:r>
            <a:r>
              <a:rPr lang="en-US" sz="2400" i="1" dirty="0"/>
              <a:t>People v. </a:t>
            </a:r>
            <a:r>
              <a:rPr lang="en-US" sz="2400" i="1" dirty="0" err="1"/>
              <a:t>Rubacalba</a:t>
            </a:r>
            <a:r>
              <a:rPr lang="en-US" sz="2400" i="1" dirty="0"/>
              <a:t> </a:t>
            </a:r>
            <a:r>
              <a:rPr lang="en-US" sz="2400" dirty="0"/>
              <a:t>(1993) 6 Cal.4th 62 </a:t>
            </a:r>
          </a:p>
          <a:p>
            <a:pPr>
              <a:lnSpc>
                <a:spcPct val="150000"/>
              </a:lnSpc>
            </a:pPr>
            <a:r>
              <a:rPr lang="en-US" sz="1300" dirty="0"/>
              <a:t>(</a:t>
            </a:r>
            <a:r>
              <a:rPr lang="en-US" sz="1300" i="1" dirty="0"/>
              <a:t>Id.</a:t>
            </a:r>
            <a:r>
              <a:rPr lang="en-US" sz="1300" dirty="0"/>
              <a:t> at p. 66 [“usable-quantity rule prohibits conviction only when the substance possessed simply cannot be used, such as when it is a blackened residue or a useless trace.  It does not extend to a substance containing contraband, even if not pure, if the substance is in a form and quantity that can be used.  No particular purity or narcotic effect need be proven.”].)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25" y="638083"/>
            <a:ext cx="2756149" cy="3344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743200"/>
            <a:ext cx="2441200" cy="17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13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0"/>
            <a:ext cx="8229600" cy="4530725"/>
          </a:xfrm>
        </p:spPr>
        <p:txBody>
          <a:bodyPr/>
          <a:lstStyle/>
          <a:p>
            <a:r>
              <a:rPr lang="en-US" dirty="0"/>
              <a:t>Always be prepared with business records exception &amp; public records exception (EC § 1271, 1280);</a:t>
            </a:r>
          </a:p>
          <a:p>
            <a:r>
              <a:rPr lang="en-US" dirty="0"/>
              <a:t>Anticipate Confrontation Clause issues;</a:t>
            </a:r>
          </a:p>
          <a:p>
            <a:r>
              <a:rPr lang="en-US" dirty="0"/>
              <a:t>Prepare for issues under </a:t>
            </a:r>
            <a:r>
              <a:rPr lang="en-US" i="1" dirty="0"/>
              <a:t>People v. Lopez </a:t>
            </a:r>
            <a:r>
              <a:rPr lang="en-US" dirty="0"/>
              <a:t>(2012) 55 Cal.4th 569.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 Common Legal Issues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86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Basis for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 (</a:t>
            </a:r>
            <a:r>
              <a:rPr lang="en-US" sz="2400" i="1" dirty="0"/>
              <a:t>If Needed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601873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CROSSING 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083963C5-9418-46CB-B396-716FE32D0320}"/>
              </a:ext>
            </a:extLst>
          </p:cNvPr>
          <p:cNvSpPr/>
          <p:nvPr/>
        </p:nvSpPr>
        <p:spPr bwMode="auto">
          <a:xfrm>
            <a:off x="2247900" y="171829"/>
            <a:ext cx="4572000" cy="4343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24EEB-C346-4750-AE84-E003731DD321}"/>
              </a:ext>
            </a:extLst>
          </p:cNvPr>
          <p:cNvSpPr txBox="1"/>
          <p:nvPr/>
        </p:nvSpPr>
        <p:spPr>
          <a:xfrm>
            <a:off x="457200" y="3886200"/>
            <a:ext cx="8382000" cy="2232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Preparing for cross-examination of People’s expert;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FF"/>
                </a:solidFill>
              </a:rPr>
              <a:t>Cross-examination of defense expert.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9557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Protecting Your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48335"/>
            <a:ext cx="2887860" cy="3504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347178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00"/>
                </a:solidFill>
              </a:rPr>
              <a:t>Anticipate typical areas of cross and prepare: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Expert has no knowledge of defendant/item;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Adding or subtracting facts to test out defenses;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Claiming bias;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Demeaning credentials or training;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Eliciting improper opinions;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FF00"/>
                </a:solidFill>
              </a:rPr>
              <a:t>Example: partition ratio in breath cases.</a:t>
            </a:r>
          </a:p>
          <a:p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7780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Legally Improper Opinions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18683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Reliability of breath testing machines generally;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rgbClr val="FFFF00"/>
                </a:solidFill>
              </a:rPr>
              <a:t>People v. </a:t>
            </a:r>
            <a:r>
              <a:rPr lang="en-US" sz="2400" i="1" u="sng" dirty="0" err="1">
                <a:solidFill>
                  <a:srgbClr val="FFFF00"/>
                </a:solidFill>
              </a:rPr>
              <a:t>Vangelder</a:t>
            </a:r>
            <a:r>
              <a:rPr lang="en-US" sz="2400" i="1" u="sng" dirty="0">
                <a:solidFill>
                  <a:srgbClr val="FFFF00"/>
                </a:solidFill>
              </a:rPr>
              <a:t> </a:t>
            </a:r>
            <a:r>
              <a:rPr lang="en-US" sz="2400" i="1" dirty="0">
                <a:solidFill>
                  <a:srgbClr val="FFFF00"/>
                </a:solidFill>
              </a:rPr>
              <a:t>(2013) 58 Cal.4th 1, 34;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Misusing Title 17 requirements.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E.g., Title 17 requirement that  third sample be taken if evidentiary breath samples are not within 0.02% BAC of each other, to argue unreliable within 0.02% BAC;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Claiming Title 17 controls admissibility (weight v. </a:t>
            </a:r>
            <a:r>
              <a:rPr lang="en-US" sz="2400" i="1" dirty="0" err="1">
                <a:solidFill>
                  <a:srgbClr val="FFFF00"/>
                </a:solidFill>
              </a:rPr>
              <a:t>admis</a:t>
            </a:r>
            <a:r>
              <a:rPr lang="en-US" sz="2400" i="1" dirty="0">
                <a:solidFill>
                  <a:srgbClr val="FFFF00"/>
                </a:solidFill>
              </a:rPr>
              <a:t>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C9689-75B5-4136-A5C9-EE26AE269A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53" y="1366422"/>
            <a:ext cx="1789093" cy="178909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7868103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Opinions Not Scientifically Accepted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3528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Forward-grade extrapolation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As opposed to retrograde extrapolation.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Retrograde extrapolation relies on standard average elimination rate;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Forward-grade extrapolation relies on absorption rate;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FF00"/>
                </a:solidFill>
              </a:rPr>
              <a:t>Absorption rate varies dramatically by individual and circumstances.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C9689-75B5-4136-A5C9-EE26AE269A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53" y="1366422"/>
            <a:ext cx="1789093" cy="178909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21495795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4B7350-E712-4565-97BE-A7C9BE7C7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752600"/>
            <a:ext cx="50800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124361"/>
            <a:ext cx="8153400" cy="132343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4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>
                <a:solidFill>
                  <a:srgbClr val="FFC000"/>
                </a:solidFill>
              </a:rPr>
              <a:t>Expert Cross-Examination:</a:t>
            </a:r>
          </a:p>
          <a:p>
            <a:pPr algn="ctr"/>
            <a:r>
              <a:rPr lang="en-US" sz="4000" b="1" i="1" u="sng" dirty="0">
                <a:solidFill>
                  <a:srgbClr val="FFC000"/>
                </a:solidFill>
              </a:rPr>
              <a:t>Crossing the Defense Expert</a:t>
            </a:r>
          </a:p>
        </p:txBody>
      </p:sp>
    </p:spTree>
    <p:extLst>
      <p:ext uri="{BB962C8B-B14F-4D97-AF65-F5344CB8AC3E}">
        <p14:creationId xmlns:p14="http://schemas.microsoft.com/office/powerpoint/2010/main" val="512119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Defense 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0FD39-A8B3-4E1F-A984-7136DC356384}"/>
              </a:ext>
            </a:extLst>
          </p:cNvPr>
          <p:cNvSpPr txBox="1"/>
          <p:nvPr/>
        </p:nvSpPr>
        <p:spPr>
          <a:xfrm>
            <a:off x="838200" y="19050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Is defense calling an expert?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Get opinion;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Get CV;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Share with your expert, obtain their view;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Review prior transcripts;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Reach out to others in Office;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Reach out to others outside of Office – CDAA </a:t>
            </a:r>
            <a:r>
              <a:rPr lang="en-US" sz="2400" i="1" dirty="0" err="1">
                <a:solidFill>
                  <a:srgbClr val="FFC000"/>
                </a:solidFill>
              </a:rPr>
              <a:t>chatboards</a:t>
            </a:r>
            <a:r>
              <a:rPr lang="en-US" sz="2400" i="1" dirty="0">
                <a:solidFill>
                  <a:srgbClr val="FFC000"/>
                </a:solidFill>
              </a:rPr>
              <a:t> about experts, e.g., other resources.</a:t>
            </a:r>
          </a:p>
        </p:txBody>
      </p:sp>
    </p:spTree>
    <p:extLst>
      <p:ext uri="{BB962C8B-B14F-4D97-AF65-F5344CB8AC3E}">
        <p14:creationId xmlns:p14="http://schemas.microsoft.com/office/powerpoint/2010/main" val="7465842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Defense 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Common Background Issues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0FD39-A8B3-4E1F-A984-7136DC356384}"/>
              </a:ext>
            </a:extLst>
          </p:cNvPr>
          <p:cNvSpPr txBox="1"/>
          <p:nvPr/>
        </p:nvSpPr>
        <p:spPr>
          <a:xfrm>
            <a:off x="800100" y="1524000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FFC000"/>
                </a:solidFill>
              </a:rPr>
              <a:t>Bias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Unlike forensic analysts, who are compensated irrespective of testimony or result, D expert is paid fee;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FFC000"/>
                </a:solidFill>
              </a:rPr>
              <a:t>Lack of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Expert often has background – even high-level background – in forensic science, but outdated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No longer testing samples, e.g.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CV very helpful for this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u="sng" dirty="0">
                <a:solidFill>
                  <a:srgbClr val="FFC000"/>
                </a:solidFill>
              </a:rPr>
              <a:t>Lack of knowledge of subject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Expert typically never meets defendant;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Phone consultation or merely examination of reports and discovery</a:t>
            </a:r>
          </a:p>
        </p:txBody>
      </p:sp>
    </p:spTree>
    <p:extLst>
      <p:ext uri="{BB962C8B-B14F-4D97-AF65-F5344CB8AC3E}">
        <p14:creationId xmlns:p14="http://schemas.microsoft.com/office/powerpoint/2010/main" val="33936149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Opinion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570289-7F89-4767-BFE7-7290BE5B8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037" y="1409928"/>
            <a:ext cx="6181725" cy="51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9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Opinion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0FD39-A8B3-4E1F-A984-7136DC356384}"/>
              </a:ext>
            </a:extLst>
          </p:cNvPr>
          <p:cNvSpPr txBox="1"/>
          <p:nvPr/>
        </p:nvSpPr>
        <p:spPr>
          <a:xfrm>
            <a:off x="800100" y="1524000"/>
            <a:ext cx="746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The defense opinion usually relies on unsupported scientific theory or an alternative version of the facts to put D below a 0.08% BAC or invalidate the chemical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u="sng" dirty="0">
                <a:solidFill>
                  <a:srgbClr val="FFC000"/>
                </a:solidFill>
              </a:rPr>
              <a:t>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Rising defense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Mouth alcohol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Testing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Lab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BAC too high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6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7355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Challenging the Opinion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0FD39-A8B3-4E1F-A984-7136DC356384}"/>
              </a:ext>
            </a:extLst>
          </p:cNvPr>
          <p:cNvSpPr txBox="1"/>
          <p:nvPr/>
        </p:nvSpPr>
        <p:spPr>
          <a:xfrm>
            <a:off x="152400" y="939414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Different Strategies: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Get-in &amp; get-out?</a:t>
            </a:r>
          </a:p>
          <a:p>
            <a:pPr lvl="1"/>
            <a:r>
              <a:rPr lang="en-US" sz="2400" i="1" dirty="0">
                <a:solidFill>
                  <a:srgbClr val="FFC000"/>
                </a:solidFill>
              </a:rPr>
              <a:t>	</a:t>
            </a:r>
            <a:r>
              <a:rPr lang="en-US" sz="2400" i="1" u="sng" dirty="0">
                <a:solidFill>
                  <a:srgbClr val="FFC000"/>
                </a:solidFill>
              </a:rPr>
              <a:t>or</a:t>
            </a:r>
            <a:r>
              <a:rPr lang="en-US" sz="2400" i="1" dirty="0">
                <a:solidFill>
                  <a:srgbClr val="FFC000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Challenge on science?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B5F17-A2BB-4895-A4D8-976819CF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141" y="1070386"/>
            <a:ext cx="5407459" cy="57319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98897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THE EXPERT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71279"/>
            <a:ext cx="2756149" cy="3344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Qualifying Expert to Testify (EC§ 720.)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Basis for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Eliciting the Opinion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Explaining the Opinion</a:t>
            </a:r>
          </a:p>
        </p:txBody>
      </p:sp>
    </p:spTree>
    <p:extLst>
      <p:ext uri="{BB962C8B-B14F-4D97-AF65-F5344CB8AC3E}">
        <p14:creationId xmlns:p14="http://schemas.microsoft.com/office/powerpoint/2010/main" val="233956996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Expert Cross-Examination: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Challenging the Opinion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0FD39-A8B3-4E1F-A984-7136DC356384}"/>
              </a:ext>
            </a:extLst>
          </p:cNvPr>
          <p:cNvSpPr txBox="1"/>
          <p:nvPr/>
        </p:nvSpPr>
        <p:spPr>
          <a:xfrm>
            <a:off x="628650" y="1524000"/>
            <a:ext cx="7810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An example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Establish bias;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Fee;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Marketing;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Establish lack of current experience;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No longer tests samples, maintains devices, etc.;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Establish lack of contact with defendant;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Find areas of agreement;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Possible signs of impairment;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Things established by prior employment;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Everything possible;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FFC000"/>
                </a:solidFill>
              </a:rPr>
              <a:t>Pin-down opinion – especially unreliable aspects – for rebuttal from your expert.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Start strong, end strong.  (As with all cross.)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00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38" y="642610"/>
            <a:ext cx="3552123" cy="43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86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A UNIVERSE OF EXPERTS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3" y="637895"/>
            <a:ext cx="2670068" cy="3240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" y="3640165"/>
            <a:ext cx="1425774" cy="1730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394" y="2475993"/>
            <a:ext cx="1256401" cy="125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91" y="5002417"/>
            <a:ext cx="1425774" cy="17301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8" y="3640165"/>
            <a:ext cx="1425774" cy="17301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93" y="5038737"/>
            <a:ext cx="1425774" cy="1730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25" y="3640165"/>
            <a:ext cx="1425774" cy="1730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39" y="5002417"/>
            <a:ext cx="1425774" cy="17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8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A UNIVERSE OF EXPERTS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53" y="637895"/>
            <a:ext cx="2670068" cy="3240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" y="3640165"/>
            <a:ext cx="1425774" cy="17301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21" y="4628502"/>
            <a:ext cx="1062394" cy="7478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394" y="2475993"/>
            <a:ext cx="1256401" cy="1258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91" y="5002417"/>
            <a:ext cx="1425774" cy="1730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306" y="5993507"/>
            <a:ext cx="1225342" cy="718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88" y="3640165"/>
            <a:ext cx="1425774" cy="173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0253" y="4646651"/>
            <a:ext cx="1253785" cy="6504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93" y="5038737"/>
            <a:ext cx="1425774" cy="17301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25" y="3640165"/>
            <a:ext cx="1425774" cy="1730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2012" y="4656398"/>
            <a:ext cx="828627" cy="75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586" y="6053764"/>
            <a:ext cx="1533785" cy="6578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39" y="5002417"/>
            <a:ext cx="1425774" cy="17301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2755" y="6077152"/>
            <a:ext cx="1347315" cy="5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7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2332"/>
            <a:ext cx="8229600" cy="4530725"/>
          </a:xfrm>
        </p:spPr>
        <p:txBody>
          <a:bodyPr/>
          <a:lstStyle/>
          <a:p>
            <a:r>
              <a:rPr lang="en-US" i="1" dirty="0"/>
              <a:t>Current occupation &amp; employer?</a:t>
            </a:r>
          </a:p>
          <a:p>
            <a:r>
              <a:rPr lang="en-US" i="1" dirty="0"/>
              <a:t>Qualifications: </a:t>
            </a:r>
            <a:r>
              <a:rPr lang="en-US" sz="2400" i="1" dirty="0"/>
              <a:t>Education; Certifications; Associations; Papers; Research; Awards;</a:t>
            </a:r>
          </a:p>
          <a:p>
            <a:r>
              <a:rPr lang="en-US" i="1" dirty="0"/>
              <a:t>What do you do;</a:t>
            </a:r>
          </a:p>
          <a:p>
            <a:r>
              <a:rPr lang="en-US" i="1" dirty="0"/>
              <a:t>How long have you done that;</a:t>
            </a:r>
          </a:p>
          <a:p>
            <a:r>
              <a:rPr lang="en-US" i="1" dirty="0"/>
              <a:t>Prior testimony;</a:t>
            </a:r>
          </a:p>
          <a:p>
            <a:r>
              <a:rPr lang="en-US" i="1" dirty="0"/>
              <a:t>Testimony for defense (no bias);</a:t>
            </a:r>
          </a:p>
          <a:p>
            <a:r>
              <a:rPr lang="en-US" i="1" dirty="0"/>
              <a:t>Additional compensation? (No bias)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Expert Witness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00168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Establishing Expertise: Scientific 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914400" cy="11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885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alance design template">
  <a:themeElements>
    <a:clrScheme name="Custom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Office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15373</TotalTime>
  <Words>2108</Words>
  <Application>Microsoft Office PowerPoint</Application>
  <PresentationFormat>On-screen Show (4:3)</PresentationFormat>
  <Paragraphs>357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Tahoma</vt:lpstr>
      <vt:lpstr>Wingdings</vt:lpstr>
      <vt:lpstr>Balance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People v. Lee</dc:title>
  <dc:creator>Paul Levers</dc:creator>
  <cp:lastModifiedBy>Troutman, Cynthia</cp:lastModifiedBy>
  <cp:revision>1203</cp:revision>
  <cp:lastPrinted>2015-05-26T23:02:28Z</cp:lastPrinted>
  <dcterms:created xsi:type="dcterms:W3CDTF">2008-09-24T05:31:24Z</dcterms:created>
  <dcterms:modified xsi:type="dcterms:W3CDTF">2019-10-03T20:04:44Z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TC102037561033</vt:lpwstr>
  </property>
</Properties>
</file>